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sldIdLst>
    <p:sldId id="264" r:id="rId3"/>
    <p:sldId id="256" r:id="rId4"/>
    <p:sldId id="257" r:id="rId5"/>
    <p:sldId id="258"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68" autoAdjust="0"/>
  </p:normalViewPr>
  <p:slideViewPr>
    <p:cSldViewPr snapToGrid="0" snapToObjects="1">
      <p:cViewPr varScale="1">
        <p:scale>
          <a:sx n="82" d="100"/>
          <a:sy n="82" d="100"/>
        </p:scale>
        <p:origin x="-8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0558ACE-1B08-409B-B609-1B882E1BD571}"/>
    <pc:docChg chg="modSld">
      <pc:chgData name="" userId="" providerId="" clId="Web-{00558ACE-1B08-409B-B609-1B882E1BD571}" dt="2018-04-20T18:31:41.495" v="39"/>
      <pc:docMkLst>
        <pc:docMk/>
      </pc:docMkLst>
      <pc:sldChg chg="modSp">
        <pc:chgData name="" userId="" providerId="" clId="Web-{00558ACE-1B08-409B-B609-1B882E1BD571}" dt="2018-04-20T18:31:41.495" v="38"/>
        <pc:sldMkLst>
          <pc:docMk/>
          <pc:sldMk cId="2534896071" sldId="259"/>
        </pc:sldMkLst>
        <pc:spChg chg="mod">
          <ac:chgData name="" userId="" providerId="" clId="Web-{00558ACE-1B08-409B-B609-1B882E1BD571}" dt="2018-04-20T18:31:41.495" v="38"/>
          <ac:spMkLst>
            <pc:docMk/>
            <pc:sldMk cId="2534896071" sldId="25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EE5E03-2E8C-41E7-BEBB-724FE88D05E7}" type="datetimeFigureOut">
              <a:rPr lang="en-US" smtClean="0"/>
              <a:t>11/20/2018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3466A-F4E1-407B-A541-DC8B935180EF}" type="slidenum">
              <a:rPr lang="en-US" smtClean="0"/>
              <a:t>‹#›</a:t>
            </a:fld>
            <a:endParaRPr lang="en-US"/>
          </a:p>
        </p:txBody>
      </p:sp>
    </p:spTree>
    <p:extLst>
      <p:ext uri="{BB962C8B-B14F-4D97-AF65-F5344CB8AC3E}">
        <p14:creationId xmlns:p14="http://schemas.microsoft.com/office/powerpoint/2010/main" val="186342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mn-lt"/>
                <a:ea typeface="+mn-ea"/>
                <a:cs typeface="+mn-cs"/>
              </a:rPr>
              <a:t>This presentation,</a:t>
            </a:r>
            <a:r>
              <a:rPr lang="en-US" sz="1200" kern="1200" baseline="0">
                <a:solidFill>
                  <a:schemeClr val="tx1"/>
                </a:solidFill>
                <a:latin typeface="+mn-lt"/>
                <a:ea typeface="+mn-ea"/>
                <a:cs typeface="+mn-cs"/>
              </a:rPr>
              <a:t> “Quality,” is sponsored by the National Cancer Registrars Association Education Foundation.</a:t>
            </a:r>
            <a:endParaRPr lang="en-US"/>
          </a:p>
        </p:txBody>
      </p:sp>
      <p:sp>
        <p:nvSpPr>
          <p:cNvPr id="4" name="Slide Number Placeholder 3"/>
          <p:cNvSpPr>
            <a:spLocks noGrp="1"/>
          </p:cNvSpPr>
          <p:nvPr>
            <p:ph type="sldNum" sz="quarter" idx="10"/>
          </p:nvPr>
        </p:nvSpPr>
        <p:spPr/>
        <p:txBody>
          <a:bodyPr/>
          <a:lstStyle/>
          <a:p>
            <a:fld id="{A933466A-F4E1-407B-A541-DC8B935180EF}" type="slidenum">
              <a:rPr lang="en-US" smtClean="0"/>
              <a:t>1</a:t>
            </a:fld>
            <a:endParaRPr lang="en-US"/>
          </a:p>
        </p:txBody>
      </p:sp>
    </p:spTree>
    <p:extLst>
      <p:ext uri="{BB962C8B-B14F-4D97-AF65-F5344CB8AC3E}">
        <p14:creationId xmlns:p14="http://schemas.microsoft.com/office/powerpoint/2010/main" val="210357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a:t>
            </a:r>
            <a:r>
              <a:rPr lang="en-US" baseline="0" dirty="0"/>
              <a:t> presentation, </a:t>
            </a:r>
            <a:r>
              <a:rPr lang="en-US" dirty="0"/>
              <a:t>we will </a:t>
            </a:r>
            <a:r>
              <a:rPr lang="en-US" baseline="0" dirty="0"/>
              <a:t>define the term “quality” and discuss the benefits of quality as they relate to a cancer program.</a:t>
            </a:r>
            <a:r>
              <a:rPr lang="en-US" dirty="0"/>
              <a:t> </a:t>
            </a:r>
            <a:r>
              <a:rPr lang="en-US" baseline="0" dirty="0"/>
              <a:t> </a:t>
            </a:r>
            <a:endParaRPr lang="en-US"/>
          </a:p>
          <a:p>
            <a:endParaRPr lang="en-US" dirty="0">
              <a:cs typeface="Calibri"/>
            </a:endParaRPr>
          </a:p>
          <a:p>
            <a:r>
              <a:rPr lang="en-US" dirty="0"/>
              <a:t>The</a:t>
            </a:r>
            <a:r>
              <a:rPr lang="en-US" baseline="0" dirty="0"/>
              <a:t> </a:t>
            </a:r>
            <a:r>
              <a:rPr lang="en-US" dirty="0"/>
              <a:t>Commission on Cancer's quality</a:t>
            </a:r>
            <a:r>
              <a:rPr lang="en-US" baseline="0" dirty="0"/>
              <a:t> </a:t>
            </a:r>
            <a:r>
              <a:rPr lang="en-US" dirty="0"/>
              <a:t>objectives required to </a:t>
            </a:r>
            <a:r>
              <a:rPr lang="en-US" baseline="0" dirty="0"/>
              <a:t>obtain and maintain </a:t>
            </a:r>
            <a:r>
              <a:rPr lang="en-US" dirty="0"/>
              <a:t>accreditation will be described</a:t>
            </a:r>
            <a:r>
              <a:rPr lang="en-US" baseline="0" dirty="0"/>
              <a:t>.</a:t>
            </a:r>
            <a:r>
              <a:rPr lang="en-US" dirty="0"/>
              <a:t>  </a:t>
            </a:r>
            <a:endParaRPr lang="en-US" dirty="0">
              <a:cs typeface="Calibri"/>
            </a:endParaRPr>
          </a:p>
          <a:p>
            <a:endParaRPr lang="en-US" baseline="0" dirty="0"/>
          </a:p>
          <a:p>
            <a:r>
              <a:rPr lang="en-US" dirty="0"/>
              <a:t>We will </a:t>
            </a:r>
            <a:r>
              <a:rPr lang="en-US" baseline="0" dirty="0"/>
              <a:t>also </a:t>
            </a:r>
            <a:r>
              <a:rPr lang="en-US" dirty="0"/>
              <a:t>explain</a:t>
            </a:r>
            <a:r>
              <a:rPr lang="en-US" baseline="0" dirty="0"/>
              <a:t> the cancer registrar’s role in quality activities of </a:t>
            </a:r>
            <a:r>
              <a:rPr lang="en-US" dirty="0"/>
              <a:t>a</a:t>
            </a:r>
            <a:r>
              <a:rPr lang="en-US" baseline="0" dirty="0"/>
              <a:t> cancer program.</a:t>
            </a:r>
            <a:r>
              <a:rPr lang="en-US" dirty="0"/>
              <a:t> </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A933466A-F4E1-407B-A541-DC8B935180EF}" type="slidenum">
              <a:rPr lang="en-US" smtClean="0"/>
              <a:t>2</a:t>
            </a:fld>
            <a:endParaRPr lang="en-US"/>
          </a:p>
        </p:txBody>
      </p:sp>
    </p:spTree>
    <p:extLst>
      <p:ext uri="{BB962C8B-B14F-4D97-AF65-F5344CB8AC3E}">
        <p14:creationId xmlns:p14="http://schemas.microsoft.com/office/powerpoint/2010/main" val="224809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What is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By</a:t>
            </a:r>
            <a:r>
              <a:rPr lang="en-US" sz="1200" kern="1200" baseline="0" dirty="0">
                <a:solidFill>
                  <a:schemeClr val="tx1"/>
                </a:solidFill>
                <a:latin typeface="+mn-lt"/>
                <a:ea typeface="+mn-ea"/>
                <a:cs typeface="+mn-cs"/>
              </a:rPr>
              <a:t> definition, “quality” is the ability of a product, service, or process to meet customers’ expectations and </a:t>
            </a:r>
            <a:r>
              <a:rPr lang="en-US" sz="1200" kern="1200" dirty="0">
                <a:solidFill>
                  <a:schemeClr val="tx1"/>
                </a:solidFill>
                <a:latin typeface="+mn-lt"/>
                <a:ea typeface="+mn-ea"/>
                <a:cs typeface="+mn-cs"/>
              </a:rPr>
              <a:t>provide the intended value.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a:defRPr/>
            </a:pPr>
            <a:r>
              <a:rPr lang="en-US" kern="1200" dirty="0">
                <a:latin typeface="+mn-lt"/>
                <a:ea typeface="+mn-ea"/>
                <a:cs typeface="+mn-cs"/>
              </a:rPr>
              <a:t>The p</a:t>
            </a:r>
            <a:r>
              <a:rPr lang="en-US" kern="1200" baseline="0" dirty="0">
                <a:latin typeface="+mn-lt"/>
                <a:ea typeface="+mn-ea"/>
                <a:cs typeface="+mn-cs"/>
              </a:rPr>
              <a:t>rocess of quality requires an ability to monitor effectiveness and efficiency </a:t>
            </a:r>
            <a:r>
              <a:rPr lang="en-US" dirty="0"/>
              <a:t>as</a:t>
            </a:r>
            <a:r>
              <a:rPr lang="en-US" kern="1200" baseline="0" dirty="0">
                <a:latin typeface="+mn-lt"/>
                <a:ea typeface="+mn-ea"/>
                <a:cs typeface="+mn-cs"/>
              </a:rPr>
              <a:t> </a:t>
            </a:r>
            <a:r>
              <a:rPr lang="en-US" dirty="0"/>
              <a:t>well as </a:t>
            </a:r>
            <a:r>
              <a:rPr lang="en-US" kern="1200" baseline="0" dirty="0">
                <a:latin typeface="+mn-lt"/>
                <a:ea typeface="+mn-ea"/>
                <a:cs typeface="+mn-cs"/>
              </a:rPr>
              <a:t>to improve them if necessary.</a:t>
            </a:r>
            <a:endParaRPr lang="en-US" kern="1200" dirty="0">
              <a:latin typeface="+mn-lt"/>
              <a:cs typeface="Calibri"/>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A933466A-F4E1-407B-A541-DC8B935180EF}" type="slidenum">
              <a:rPr lang="en-US" smtClean="0"/>
              <a:t>3</a:t>
            </a:fld>
            <a:endParaRPr lang="en-US"/>
          </a:p>
        </p:txBody>
      </p:sp>
    </p:spTree>
    <p:extLst>
      <p:ext uri="{BB962C8B-B14F-4D97-AF65-F5344CB8AC3E}">
        <p14:creationId xmlns:p14="http://schemas.microsoft.com/office/powerpoint/2010/main" val="65097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High-quality cancer registry data are essential to accurately assess treatment outcomes and patient survival. </a:t>
            </a:r>
          </a:p>
          <a:p>
            <a:endParaRPr lang="en-US" baseline="0" dirty="0"/>
          </a:p>
          <a:p>
            <a:r>
              <a:rPr lang="en-US" baseline="0" dirty="0"/>
              <a:t>Accurate data are necessary for meaningful comparison of treatment and patient outcomes.  </a:t>
            </a:r>
          </a:p>
          <a:p>
            <a:endParaRPr lang="en-US" baseline="0" dirty="0"/>
          </a:p>
          <a:p>
            <a:r>
              <a:rPr lang="en-US" baseline="0" dirty="0"/>
              <a:t>Quality or performance improvements refer to the actions taken, processes implemented, or services created to improve patient care.</a:t>
            </a:r>
            <a:r>
              <a:rPr lang="en-US" dirty="0"/>
              <a:t>  </a:t>
            </a:r>
            <a:endParaRPr lang="en-US" dirty="0">
              <a:cs typeface="Calibri"/>
            </a:endParaRPr>
          </a:p>
          <a:p>
            <a:endParaRPr lang="en-US" baseline="0" dirty="0"/>
          </a:p>
          <a:p>
            <a:r>
              <a:rPr lang="en-US" dirty="0"/>
              <a:t>Annual case review can</a:t>
            </a:r>
            <a:r>
              <a:rPr lang="en-US" baseline="0" dirty="0"/>
              <a:t> determine whether diagnostic evaluations</a:t>
            </a:r>
            <a:r>
              <a:rPr lang="en-US" dirty="0"/>
              <a:t> </a:t>
            </a:r>
            <a:r>
              <a:rPr lang="en-US" baseline="0" dirty="0"/>
              <a:t>and treatment plans are concordant with recognized </a:t>
            </a:r>
            <a:r>
              <a:rPr lang="en-US" dirty="0"/>
              <a:t>evidence-based national </a:t>
            </a:r>
            <a:r>
              <a:rPr lang="en-US" baseline="0" dirty="0"/>
              <a:t>guidelines.</a:t>
            </a:r>
            <a:r>
              <a:rPr lang="en-US" dirty="0"/>
              <a:t>  </a:t>
            </a:r>
            <a:endParaRPr lang="en-US" baseline="0" dirty="0">
              <a:cs typeface="Calibri"/>
            </a:endParaRPr>
          </a:p>
          <a:p>
            <a:endParaRPr lang="en-US" baseline="0" dirty="0"/>
          </a:p>
          <a:p>
            <a:r>
              <a:rPr lang="en-US" baseline="0" dirty="0"/>
              <a:t>Implementation of improvements demonstrates a program’s continuous commitment to provide high-quality cancer care.</a:t>
            </a:r>
            <a:r>
              <a:rPr lang="en-US" dirty="0"/>
              <a:t> </a:t>
            </a:r>
            <a:r>
              <a:rPr lang="en-US" dirty="0">
                <a:cs typeface="Calibri"/>
              </a:rPr>
              <a:t> </a:t>
            </a:r>
          </a:p>
        </p:txBody>
      </p:sp>
      <p:sp>
        <p:nvSpPr>
          <p:cNvPr id="4" name="Slide Number Placeholder 3"/>
          <p:cNvSpPr>
            <a:spLocks noGrp="1"/>
          </p:cNvSpPr>
          <p:nvPr>
            <p:ph type="sldNum" sz="quarter" idx="10"/>
          </p:nvPr>
        </p:nvSpPr>
        <p:spPr/>
        <p:txBody>
          <a:bodyPr/>
          <a:lstStyle/>
          <a:p>
            <a:fld id="{A933466A-F4E1-407B-A541-DC8B935180EF}" type="slidenum">
              <a:rPr lang="en-US" smtClean="0"/>
              <a:t>4</a:t>
            </a:fld>
            <a:endParaRPr lang="en-US"/>
          </a:p>
        </p:txBody>
      </p:sp>
    </p:spTree>
    <p:extLst>
      <p:ext uri="{BB962C8B-B14F-4D97-AF65-F5344CB8AC3E}">
        <p14:creationId xmlns:p14="http://schemas.microsoft.com/office/powerpoint/2010/main" val="326004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Commission on </a:t>
            </a:r>
            <a:r>
              <a:rPr lang="en-US" baseline="0" dirty="0"/>
              <a:t>Cancer sets guidelines for accredited cancer programs.</a:t>
            </a:r>
          </a:p>
          <a:p>
            <a:endParaRPr lang="en-US" baseline="0" dirty="0"/>
          </a:p>
          <a:p>
            <a:r>
              <a:rPr lang="en-US" baseline="0" dirty="0"/>
              <a:t>Four of the Commission on Cancer objectives pertain to quality.  These objectives are:</a:t>
            </a:r>
          </a:p>
          <a:p>
            <a:endParaRPr lang="en-US" baseline="0" dirty="0"/>
          </a:p>
          <a:p>
            <a:pPr marL="171450" indent="-171450">
              <a:buFont typeface="Arial"/>
              <a:buChar char="•"/>
            </a:pPr>
            <a:r>
              <a:rPr lang="en-US" dirty="0"/>
              <a:t>Establish standards to ensure the delivery of quality cancer care.</a:t>
            </a:r>
            <a:endParaRPr lang="en-US" dirty="0">
              <a:cs typeface="Calibri"/>
            </a:endParaRPr>
          </a:p>
          <a:p>
            <a:pPr marL="171450" indent="-171450">
              <a:buFont typeface="Arial"/>
              <a:buChar char="•"/>
            </a:pPr>
            <a:r>
              <a:rPr lang="en-US" dirty="0"/>
              <a:t>Collect standardized high-quality data.</a:t>
            </a:r>
            <a:endParaRPr lang="en-US" dirty="0">
              <a:cs typeface="Calibri"/>
            </a:endParaRPr>
          </a:p>
          <a:p>
            <a:pPr marL="171450" indent="-171450">
              <a:buFont typeface="Arial"/>
              <a:buChar char="•"/>
            </a:pPr>
            <a:r>
              <a:rPr lang="en-US" baseline="0" dirty="0"/>
              <a:t>Use</a:t>
            </a:r>
            <a:r>
              <a:rPr lang="en-US" dirty="0"/>
              <a:t> data to measure cancer care quality and to monitor treatment patterns and outcomes.</a:t>
            </a:r>
            <a:endParaRPr lang="en-US" dirty="0">
              <a:cs typeface="Calibri"/>
            </a:endParaRPr>
          </a:p>
          <a:p>
            <a:pPr marL="171450" indent="-171450">
              <a:buFont typeface="Arial"/>
              <a:buChar char="•"/>
            </a:pPr>
            <a:r>
              <a:rPr lang="en-US" dirty="0"/>
              <a:t>Develop</a:t>
            </a:r>
            <a:r>
              <a:rPr lang="en-US" baseline="0" dirty="0"/>
              <a:t> effective educational interventions </a:t>
            </a:r>
            <a:r>
              <a:rPr lang="en-US" u="none" baseline="0" dirty="0"/>
              <a:t>to improve cancer</a:t>
            </a:r>
            <a:r>
              <a:rPr lang="en-US" baseline="0" dirty="0"/>
              <a:t> prevention, early detection, care delivery, and outcomes in health care settings.</a:t>
            </a:r>
            <a:endParaRPr lang="en-US" dirty="0">
              <a:cs typeface="Calibri"/>
            </a:endParaRPr>
          </a:p>
          <a:p>
            <a:pPr marL="171450" indent="-171450">
              <a:buFont typeface="Arial"/>
              <a:buChar char="•"/>
            </a:pPr>
            <a:endParaRPr lang="en-US" baseline="0" dirty="0">
              <a:cs typeface="Calibri"/>
            </a:endParaRPr>
          </a:p>
        </p:txBody>
      </p:sp>
      <p:sp>
        <p:nvSpPr>
          <p:cNvPr id="4" name="Slide Number Placeholder 3"/>
          <p:cNvSpPr>
            <a:spLocks noGrp="1"/>
          </p:cNvSpPr>
          <p:nvPr>
            <p:ph type="sldNum" sz="quarter" idx="10"/>
          </p:nvPr>
        </p:nvSpPr>
        <p:spPr/>
        <p:txBody>
          <a:bodyPr/>
          <a:lstStyle/>
          <a:p>
            <a:fld id="{A933466A-F4E1-407B-A541-DC8B935180EF}" type="slidenum">
              <a:rPr lang="en-US" smtClean="0"/>
              <a:t>5</a:t>
            </a:fld>
            <a:endParaRPr lang="en-US"/>
          </a:p>
        </p:txBody>
      </p:sp>
    </p:spTree>
    <p:extLst>
      <p:ext uri="{BB962C8B-B14F-4D97-AF65-F5344CB8AC3E}">
        <p14:creationId xmlns:p14="http://schemas.microsoft.com/office/powerpoint/2010/main" val="214510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five areas of quality for a cancer program are:</a:t>
            </a:r>
          </a:p>
          <a:p>
            <a:endParaRPr lang="en-US" baseline="0" dirty="0"/>
          </a:p>
          <a:p>
            <a:pPr marL="171450" indent="-171450">
              <a:buFont typeface="Arial" pitchFamily="34" charset="0"/>
              <a:buChar char="•"/>
            </a:pPr>
            <a:r>
              <a:rPr lang="en-US" baseline="0" dirty="0"/>
              <a:t>Data quality – Programs must evaluate the quality of cancer registry data and activity on an annual basis, since its data is the basis of several quality components.</a:t>
            </a:r>
            <a:r>
              <a:rPr lang="en-US" dirty="0">
                <a:cs typeface="Calibri"/>
              </a:rPr>
              <a:t>  This includes a physician review of the data the cancer registrar records in the abstract.</a:t>
            </a:r>
            <a:endParaRPr lang="en-US" baseline="0" dirty="0">
              <a:cs typeface="Calibri"/>
            </a:endParaRPr>
          </a:p>
          <a:p>
            <a:pPr marL="171450" indent="-171450">
              <a:buFont typeface="Arial" pitchFamily="34" charset="0"/>
              <a:buChar char="•"/>
            </a:pPr>
            <a:r>
              <a:rPr lang="en-US" baseline="0" dirty="0"/>
              <a:t>Accountability measures – These measures ensure that patients with cancer are treated according to nationally accepted performance measures.</a:t>
            </a:r>
            <a:r>
              <a:rPr lang="en-US" dirty="0"/>
              <a:t> </a:t>
            </a:r>
            <a:endParaRPr lang="en-US" baseline="0" dirty="0">
              <a:cs typeface="Calibri"/>
            </a:endParaRPr>
          </a:p>
          <a:p>
            <a:pPr marL="171450" indent="-171450">
              <a:buFont typeface="Arial" pitchFamily="34" charset="0"/>
              <a:buChar char="•"/>
            </a:pPr>
            <a:r>
              <a:rPr lang="en-US" baseline="0" dirty="0"/>
              <a:t>Assessment of evaluation – A physician review assesses whether patients within the program are evaluated and treated according to evidence-based national treatment guidelines.</a:t>
            </a:r>
            <a:endParaRPr lang="en-US" baseline="0" dirty="0">
              <a:cs typeface="Calibri"/>
            </a:endParaRPr>
          </a:p>
          <a:p>
            <a:pPr marL="171450" indent="-171450">
              <a:buFont typeface="Arial" pitchFamily="34" charset="0"/>
              <a:buChar char="•"/>
            </a:pPr>
            <a:r>
              <a:rPr lang="en-US" baseline="0" dirty="0"/>
              <a:t>Studies of quality – Each year, studies are developed to measure the quality of care and outcomes</a:t>
            </a:r>
            <a:r>
              <a:rPr lang="en-US" dirty="0"/>
              <a:t> of cancer</a:t>
            </a:r>
            <a:r>
              <a:rPr lang="en-US" baseline="0" dirty="0"/>
              <a:t> patients.</a:t>
            </a:r>
            <a:endParaRPr lang="en-US" baseline="0" dirty="0">
              <a:cs typeface="Calibri"/>
            </a:endParaRPr>
          </a:p>
          <a:p>
            <a:pPr marL="171450" indent="-171450">
              <a:buFont typeface="Arial" pitchFamily="34" charset="0"/>
              <a:buChar char="•"/>
            </a:pPr>
            <a:r>
              <a:rPr lang="en-US" baseline="0" dirty="0"/>
              <a:t>Quality improvements – At least two patient care quality improvements are completed</a:t>
            </a:r>
            <a:r>
              <a:rPr lang="en-US" dirty="0"/>
              <a:t> by an accredited cancer program</a:t>
            </a:r>
            <a:r>
              <a:rPr lang="en-US" baseline="0" dirty="0"/>
              <a:t> annually.</a:t>
            </a:r>
            <a:r>
              <a:rPr lang="en-US" dirty="0"/>
              <a:t> </a:t>
            </a:r>
            <a:endParaRPr lang="en-US"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A933466A-F4E1-407B-A541-DC8B935180EF}" type="slidenum">
              <a:rPr lang="en-US" smtClean="0"/>
              <a:t>6</a:t>
            </a:fld>
            <a:endParaRPr lang="en-US"/>
          </a:p>
        </p:txBody>
      </p:sp>
    </p:spTree>
    <p:extLst>
      <p:ext uri="{BB962C8B-B14F-4D97-AF65-F5344CB8AC3E}">
        <p14:creationId xmlns:p14="http://schemas.microsoft.com/office/powerpoint/2010/main" val="269846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cancer registrar serves a major role in maintaining the quality of the cancer program. </a:t>
            </a:r>
          </a:p>
          <a:p>
            <a:endParaRPr lang="en-US" baseline="0" dirty="0"/>
          </a:p>
          <a:p>
            <a:r>
              <a:rPr lang="en-US" baseline="0" dirty="0"/>
              <a:t>They are responsible for making sure the data they collect is of the highest quality, so that it can be used to accurately assess outcomes.  </a:t>
            </a:r>
          </a:p>
          <a:p>
            <a:endParaRPr lang="en-US" baseline="0" dirty="0"/>
          </a:p>
          <a:p>
            <a:r>
              <a:rPr lang="en-US" baseline="0" dirty="0"/>
              <a:t>They work closely with the Quality Improvement Coordinator to </a:t>
            </a:r>
            <a:r>
              <a:rPr lang="en-US" dirty="0"/>
              <a:t>maintain a quality control plan. </a:t>
            </a:r>
            <a:endParaRPr lang="en-US" dirty="0">
              <a:cs typeface="Calibri"/>
            </a:endParaRPr>
          </a:p>
          <a:p>
            <a:r>
              <a:rPr lang="en-US" dirty="0"/>
              <a:t> Cancer Registrars also develop</a:t>
            </a:r>
            <a:r>
              <a:rPr lang="en-US" baseline="0" dirty="0"/>
              <a:t> and assist with quality studies, which measure the facility’s </a:t>
            </a:r>
            <a:r>
              <a:rPr lang="en-US" dirty="0"/>
              <a:t>performance</a:t>
            </a:r>
            <a:r>
              <a:rPr lang="en-US" baseline="0" dirty="0"/>
              <a:t>.</a:t>
            </a:r>
            <a:r>
              <a:rPr lang="en-US" dirty="0"/>
              <a:t>   Cancer registrars</a:t>
            </a:r>
            <a:r>
              <a:rPr lang="en-US" dirty="0">
                <a:cs typeface="Calibri"/>
              </a:rPr>
              <a:t> provide the data necessary for these quality studies.</a:t>
            </a:r>
            <a:endParaRPr lang="en-US"/>
          </a:p>
          <a:p>
            <a:endParaRPr lang="en-US" baseline="0" dirty="0"/>
          </a:p>
          <a:p>
            <a:r>
              <a:rPr lang="en-US" baseline="0" dirty="0"/>
              <a:t>The cancer registrar is also usually the one responsible for documenting studies and quality improvements in the </a:t>
            </a:r>
            <a:r>
              <a:rPr lang="en-US" dirty="0" err="1"/>
              <a:t>CoC</a:t>
            </a:r>
            <a:r>
              <a:rPr lang="en-US" dirty="0"/>
              <a:t> Survey</a:t>
            </a:r>
            <a:r>
              <a:rPr lang="en-US" baseline="0" dirty="0"/>
              <a:t> Application Record.</a:t>
            </a:r>
            <a:r>
              <a:rPr lang="en-US" dirty="0"/>
              <a:t>  </a:t>
            </a:r>
            <a:endParaRPr lang="en-US" baseline="0">
              <a:cs typeface="Calibri"/>
            </a:endParaRPr>
          </a:p>
          <a:p>
            <a:endParaRPr lang="en-US" dirty="0"/>
          </a:p>
        </p:txBody>
      </p:sp>
      <p:sp>
        <p:nvSpPr>
          <p:cNvPr id="4" name="Slide Number Placeholder 3"/>
          <p:cNvSpPr>
            <a:spLocks noGrp="1"/>
          </p:cNvSpPr>
          <p:nvPr>
            <p:ph type="sldNum" sz="quarter" idx="10"/>
          </p:nvPr>
        </p:nvSpPr>
        <p:spPr/>
        <p:txBody>
          <a:bodyPr/>
          <a:lstStyle/>
          <a:p>
            <a:fld id="{A933466A-F4E1-407B-A541-DC8B935180EF}" type="slidenum">
              <a:rPr lang="en-US" smtClean="0"/>
              <a:t>7</a:t>
            </a:fld>
            <a:endParaRPr lang="en-US"/>
          </a:p>
        </p:txBody>
      </p:sp>
    </p:spTree>
    <p:extLst>
      <p:ext uri="{BB962C8B-B14F-4D97-AF65-F5344CB8AC3E}">
        <p14:creationId xmlns:p14="http://schemas.microsoft.com/office/powerpoint/2010/main" val="434758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a:t>
            </a:r>
            <a:r>
              <a:rPr lang="en-US" baseline="0" dirty="0"/>
              <a:t>is the ability of a product, service, or process to provide the intended value.  </a:t>
            </a:r>
          </a:p>
          <a:p>
            <a:endParaRPr lang="en-US" baseline="0" dirty="0"/>
          </a:p>
          <a:p>
            <a:r>
              <a:rPr lang="en-US" baseline="0" dirty="0"/>
              <a:t>The benefits of quality data are many and are intended to provide high-quality cancer care.  </a:t>
            </a:r>
          </a:p>
          <a:p>
            <a:endParaRPr lang="en-US" baseline="0" dirty="0"/>
          </a:p>
          <a:p>
            <a:r>
              <a:rPr lang="en-US" baseline="0" dirty="0"/>
              <a:t>The Commission on Cancer’s quality objectives ensure </a:t>
            </a:r>
            <a:r>
              <a:rPr lang="en-US" dirty="0"/>
              <a:t>cancer programs </a:t>
            </a:r>
            <a:r>
              <a:rPr lang="en-US" baseline="0" dirty="0"/>
              <a:t>evaluate and hold themselves accountable for patient care and outcomes.</a:t>
            </a:r>
            <a:r>
              <a:rPr lang="en-US" dirty="0"/>
              <a:t>  </a:t>
            </a:r>
            <a:endParaRPr lang="en-US" baseline="0" dirty="0">
              <a:cs typeface="Calibri"/>
            </a:endParaRPr>
          </a:p>
          <a:p>
            <a:endParaRPr lang="en-US" baseline="0" dirty="0"/>
          </a:p>
          <a:p>
            <a:r>
              <a:rPr lang="en-US" baseline="0" dirty="0"/>
              <a:t>The cancer registrar is indispensable in assisting with quality improvements, since their data is the basis of a program evaluating</a:t>
            </a:r>
            <a:r>
              <a:rPr lang="en-US" dirty="0"/>
              <a:t> the</a:t>
            </a:r>
            <a:r>
              <a:rPr lang="en-US" baseline="0" dirty="0"/>
              <a:t> quality and outcome measures.</a:t>
            </a:r>
            <a:endParaRPr lang="en-US" baseline="0" dirty="0">
              <a:cs typeface="Calibri"/>
            </a:endParaRPr>
          </a:p>
          <a:p>
            <a:pPr>
              <a:buFont typeface="Arial" pitchFamily="34" charset="0"/>
              <a:buNone/>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933466A-F4E1-407B-A541-DC8B935180EF}" type="slidenum">
              <a:rPr lang="en-US" smtClean="0"/>
              <a:t>8</a:t>
            </a:fld>
            <a:endParaRPr lang="en-US"/>
          </a:p>
        </p:txBody>
      </p:sp>
    </p:spTree>
    <p:extLst>
      <p:ext uri="{BB962C8B-B14F-4D97-AF65-F5344CB8AC3E}">
        <p14:creationId xmlns:p14="http://schemas.microsoft.com/office/powerpoint/2010/main" val="893957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This presentation is</a:t>
            </a:r>
            <a:r>
              <a:rPr lang="en-US" sz="1200" kern="1200" dirty="0">
                <a:solidFill>
                  <a:schemeClr val="tx1"/>
                </a:solidFill>
                <a:effectLst/>
                <a:latin typeface="+mn-lt"/>
                <a:ea typeface="+mn-ea"/>
                <a:cs typeface="+mn-cs"/>
              </a:rPr>
              <a:t> brought to you by the National Cancer Registrars Association Education Foundation.  For more information on the Education Foundation, go to www.ncraeducationfoundation.org.  For more information on the cancer registry profession, go to the NCRA website at www.NCRA-usa.org.</a:t>
            </a:r>
          </a:p>
          <a:p>
            <a:endParaRPr lang="en-US"/>
          </a:p>
          <a:p>
            <a:endParaRPr lang="en-US"/>
          </a:p>
        </p:txBody>
      </p:sp>
      <p:sp>
        <p:nvSpPr>
          <p:cNvPr id="4" name="Slide Number Placeholder 3"/>
          <p:cNvSpPr>
            <a:spLocks noGrp="1"/>
          </p:cNvSpPr>
          <p:nvPr>
            <p:ph type="sldNum" sz="quarter" idx="10"/>
          </p:nvPr>
        </p:nvSpPr>
        <p:spPr/>
        <p:txBody>
          <a:bodyPr/>
          <a:lstStyle/>
          <a:p>
            <a:fld id="{A933466A-F4E1-407B-A541-DC8B935180EF}" type="slidenum">
              <a:rPr lang="en-US" smtClean="0"/>
              <a:t>9</a:t>
            </a:fld>
            <a:endParaRPr lang="en-US"/>
          </a:p>
        </p:txBody>
      </p:sp>
    </p:spTree>
    <p:extLst>
      <p:ext uri="{BB962C8B-B14F-4D97-AF65-F5344CB8AC3E}">
        <p14:creationId xmlns:p14="http://schemas.microsoft.com/office/powerpoint/2010/main" val="366215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F7031-3470-8444-B2F0-AE16664A3DB8}"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F7031-3470-8444-B2F0-AE16664A3DB8}"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F7031-3470-8444-B2F0-AE16664A3DB8}"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F7031-3470-8444-B2F0-AE16664A3DB8}"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7031-3470-8444-B2F0-AE16664A3DB8}"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0AD55-2B88-B242-9EB4-3EA73852D4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t>11/20/2018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7031-3470-8444-B2F0-AE16664A3DB8}" type="datetimeFigureOut">
              <a:rPr lang="en-US" smtClean="0">
                <a:solidFill>
                  <a:prstClr val="black">
                    <a:tint val="75000"/>
                  </a:prstClr>
                </a:solidFill>
              </a:rPr>
              <a:pPr/>
              <a:t>11/20/2018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0AD55-2B88-B242-9EB4-3EA73852D4E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ncra-usa.org" TargetMode="External"/><Relationship Id="rId4" Type="http://schemas.openxmlformats.org/officeDocument/2006/relationships/hyperlink" Target="http://www.ncraeducationfoundatio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2902"/>
            <a:ext cx="8229600" cy="1143000"/>
          </a:xfrm>
        </p:spPr>
        <p:txBody>
          <a:bodyPr/>
          <a:lstStyle/>
          <a:p>
            <a:r>
              <a:rPr lang="en-US" dirty="0"/>
              <a:t>Objectives</a:t>
            </a:r>
          </a:p>
        </p:txBody>
      </p:sp>
      <p:sp>
        <p:nvSpPr>
          <p:cNvPr id="3" name="Content Placeholder 2"/>
          <p:cNvSpPr>
            <a:spLocks noGrp="1"/>
          </p:cNvSpPr>
          <p:nvPr>
            <p:ph idx="1"/>
          </p:nvPr>
        </p:nvSpPr>
        <p:spPr>
          <a:xfrm>
            <a:off x="457200" y="2129742"/>
            <a:ext cx="8229600" cy="3996421"/>
          </a:xfrm>
        </p:spPr>
        <p:txBody>
          <a:bodyPr vert="horz" lIns="91440" tIns="45720" rIns="91440" bIns="45720" rtlCol="0" anchor="t">
            <a:normAutofit/>
          </a:bodyPr>
          <a:lstStyle/>
          <a:p>
            <a:r>
              <a:rPr lang="en-US" dirty="0"/>
              <a:t>Define the term quality</a:t>
            </a:r>
          </a:p>
          <a:p>
            <a:r>
              <a:rPr lang="en-US" dirty="0"/>
              <a:t>Discuss the benefits of quality data</a:t>
            </a:r>
            <a:endParaRPr lang="en-US" dirty="0">
              <a:cs typeface="Calibri"/>
            </a:endParaRPr>
          </a:p>
          <a:p>
            <a:r>
              <a:rPr lang="en-US" dirty="0"/>
              <a:t>Describe the Commission on Cancer's required quality objectives</a:t>
            </a:r>
            <a:endParaRPr lang="en-US" dirty="0">
              <a:cs typeface="Calibri"/>
            </a:endParaRPr>
          </a:p>
          <a:p>
            <a:r>
              <a:rPr lang="en-US" dirty="0"/>
              <a:t>Explain the Cancer Registrar’s role</a:t>
            </a:r>
            <a:r>
              <a:rPr lang="en-US" dirty="0">
                <a:cs typeface="Calibri"/>
              </a:rPr>
              <a:t> in quality activities </a:t>
            </a:r>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2901"/>
            <a:ext cx="8229600" cy="1143000"/>
          </a:xfrm>
        </p:spPr>
        <p:txBody>
          <a:bodyPr/>
          <a:lstStyle/>
          <a:p>
            <a:r>
              <a:rPr lang="en-US" dirty="0"/>
              <a:t>What is Quality?</a:t>
            </a:r>
          </a:p>
        </p:txBody>
      </p:sp>
      <p:sp>
        <p:nvSpPr>
          <p:cNvPr id="3" name="Content Placeholder 2"/>
          <p:cNvSpPr>
            <a:spLocks noGrp="1"/>
          </p:cNvSpPr>
          <p:nvPr>
            <p:ph idx="1"/>
          </p:nvPr>
        </p:nvSpPr>
        <p:spPr>
          <a:xfrm>
            <a:off x="457200" y="1845902"/>
            <a:ext cx="8229600" cy="4280262"/>
          </a:xfrm>
        </p:spPr>
        <p:txBody>
          <a:bodyPr vert="horz" lIns="91440" tIns="45720" rIns="91440" bIns="45720" rtlCol="0" anchor="t">
            <a:normAutofit/>
          </a:bodyPr>
          <a:lstStyle/>
          <a:p>
            <a:r>
              <a:rPr lang="en-US" dirty="0"/>
              <a:t>Quality of a product, service, process</a:t>
            </a:r>
          </a:p>
          <a:p>
            <a:pPr lvl="1"/>
            <a:r>
              <a:rPr lang="en-US" dirty="0"/>
              <a:t>Degree to which it meets customers’ expectations</a:t>
            </a:r>
          </a:p>
          <a:p>
            <a:pPr lvl="1"/>
            <a:r>
              <a:rPr lang="en-US" dirty="0"/>
              <a:t>Its ability to provide the intended value</a:t>
            </a:r>
          </a:p>
          <a:p>
            <a:r>
              <a:rPr lang="en-US" dirty="0"/>
              <a:t>Process requires the ability to monitor effectiveness, efficiency</a:t>
            </a:r>
            <a:r>
              <a:rPr lang="en-US" dirty="0">
                <a:cs typeface="Calibri"/>
              </a:rPr>
              <a:t> and improvement</a:t>
            </a:r>
          </a:p>
          <a:p>
            <a:pPr marL="0" indent="0">
              <a:buNone/>
            </a:pPr>
            <a:endParaRPr lang="en-US" dirty="0"/>
          </a:p>
        </p:txBody>
      </p:sp>
    </p:spTree>
    <p:extLst>
      <p:ext uri="{BB962C8B-B14F-4D97-AF65-F5344CB8AC3E}">
        <p14:creationId xmlns:p14="http://schemas.microsoft.com/office/powerpoint/2010/main" val="3406299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2902"/>
            <a:ext cx="8229600" cy="1143000"/>
          </a:xfrm>
        </p:spPr>
        <p:txBody>
          <a:bodyPr/>
          <a:lstStyle/>
          <a:p>
            <a:r>
              <a:rPr lang="en-US" dirty="0"/>
              <a:t>Benefits of Quality Data</a:t>
            </a:r>
          </a:p>
        </p:txBody>
      </p:sp>
      <p:sp>
        <p:nvSpPr>
          <p:cNvPr id="3" name="Content Placeholder 2"/>
          <p:cNvSpPr>
            <a:spLocks noGrp="1"/>
          </p:cNvSpPr>
          <p:nvPr>
            <p:ph idx="1"/>
          </p:nvPr>
        </p:nvSpPr>
        <p:spPr>
          <a:xfrm>
            <a:off x="457200" y="2095018"/>
            <a:ext cx="8229600" cy="4031145"/>
          </a:xfrm>
        </p:spPr>
        <p:txBody>
          <a:bodyPr/>
          <a:lstStyle/>
          <a:p>
            <a:r>
              <a:rPr lang="en-US" dirty="0"/>
              <a:t>Essential for accurate assessments</a:t>
            </a:r>
          </a:p>
          <a:p>
            <a:r>
              <a:rPr lang="en-US" dirty="0"/>
              <a:t>Meaningful comparison</a:t>
            </a:r>
          </a:p>
          <a:p>
            <a:r>
              <a:rPr lang="en-US" dirty="0"/>
              <a:t>Improve and enhance patient care</a:t>
            </a:r>
          </a:p>
          <a:p>
            <a:r>
              <a:rPr lang="en-US" dirty="0"/>
              <a:t>Adequate diagnostic and treatment plans</a:t>
            </a:r>
          </a:p>
          <a:p>
            <a:r>
              <a:rPr lang="en-US" dirty="0"/>
              <a:t>Demonstrate commitment</a:t>
            </a:r>
          </a:p>
          <a:p>
            <a:pPr marL="0" indent="0">
              <a:buNone/>
            </a:pPr>
            <a:endParaRPr lang="en-US" dirty="0"/>
          </a:p>
        </p:txBody>
      </p:sp>
    </p:spTree>
    <p:extLst>
      <p:ext uri="{BB962C8B-B14F-4D97-AF65-F5344CB8AC3E}">
        <p14:creationId xmlns:p14="http://schemas.microsoft.com/office/powerpoint/2010/main" val="361976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7625"/>
            <a:ext cx="8229600" cy="1143000"/>
          </a:xfrm>
        </p:spPr>
        <p:txBody>
          <a:bodyPr>
            <a:normAutofit fontScale="90000"/>
          </a:bodyPr>
          <a:lstStyle/>
          <a:p>
            <a:r>
              <a:rPr lang="en-US" dirty="0"/>
              <a:t>Commission on Cancer (</a:t>
            </a:r>
            <a:r>
              <a:rPr lang="en-US" dirty="0" err="1"/>
              <a:t>CoC</a:t>
            </a:r>
            <a:r>
              <a:rPr lang="en-US" dirty="0"/>
              <a:t>) Accreditation Program</a:t>
            </a:r>
          </a:p>
        </p:txBody>
      </p:sp>
      <p:sp>
        <p:nvSpPr>
          <p:cNvPr id="3" name="Content Placeholder 2"/>
          <p:cNvSpPr>
            <a:spLocks noGrp="1"/>
          </p:cNvSpPr>
          <p:nvPr>
            <p:ph idx="1"/>
          </p:nvPr>
        </p:nvSpPr>
        <p:spPr>
          <a:xfrm>
            <a:off x="457200" y="2268638"/>
            <a:ext cx="8229600" cy="3857525"/>
          </a:xfrm>
        </p:spPr>
        <p:txBody>
          <a:bodyPr vert="horz" lIns="91440" tIns="45720" rIns="91440" bIns="45720" rtlCol="0" anchor="t">
            <a:normAutofit fontScale="92500" lnSpcReduction="10000"/>
          </a:bodyPr>
          <a:lstStyle/>
          <a:p>
            <a:r>
              <a:rPr lang="en-US" dirty="0"/>
              <a:t>Establish standards to ensure quality cancer care</a:t>
            </a:r>
          </a:p>
          <a:p>
            <a:r>
              <a:rPr lang="en-US" dirty="0"/>
              <a:t>Collect standardized high-quality data</a:t>
            </a:r>
            <a:endParaRPr lang="en-US" dirty="0">
              <a:cs typeface="Calibri"/>
            </a:endParaRPr>
          </a:p>
          <a:p>
            <a:r>
              <a:rPr lang="en-US" dirty="0"/>
              <a:t>Use data to measure cancer care quality</a:t>
            </a:r>
          </a:p>
          <a:p>
            <a:r>
              <a:rPr lang="en-US" dirty="0"/>
              <a:t>Develop effective educational interventions</a:t>
            </a:r>
            <a:endParaRPr lang="en-US" dirty="0">
              <a:cs typeface="Calibri"/>
            </a:endParaRPr>
          </a:p>
          <a:p>
            <a:pPr lvl="1"/>
            <a:r>
              <a:rPr lang="en-US" dirty="0">
                <a:cs typeface="Calibri"/>
              </a:rPr>
              <a:t>Cancer prevention</a:t>
            </a:r>
          </a:p>
          <a:p>
            <a:pPr lvl="1"/>
            <a:r>
              <a:rPr lang="en-US" dirty="0">
                <a:cs typeface="Calibri"/>
              </a:rPr>
              <a:t>Early detection</a:t>
            </a:r>
          </a:p>
          <a:p>
            <a:pPr lvl="1"/>
            <a:r>
              <a:rPr lang="en-US" dirty="0">
                <a:cs typeface="Calibri"/>
              </a:rPr>
              <a:t>Care delivery</a:t>
            </a:r>
          </a:p>
          <a:p>
            <a:pPr lvl="1"/>
            <a:r>
              <a:rPr lang="en-US" dirty="0">
                <a:cs typeface="Calibri"/>
              </a:rPr>
              <a:t>Outcomes</a:t>
            </a:r>
          </a:p>
          <a:p>
            <a:pPr marL="0" indent="0">
              <a:buNone/>
            </a:pPr>
            <a:endParaRPr lang="en-US" dirty="0">
              <a:cs typeface="Calibri"/>
            </a:endParaRPr>
          </a:p>
        </p:txBody>
      </p:sp>
    </p:spTree>
    <p:extLst>
      <p:ext uri="{BB962C8B-B14F-4D97-AF65-F5344CB8AC3E}">
        <p14:creationId xmlns:p14="http://schemas.microsoft.com/office/powerpoint/2010/main" val="253489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91327"/>
            <a:ext cx="8229600" cy="1143000"/>
          </a:xfrm>
        </p:spPr>
        <p:txBody>
          <a:bodyPr/>
          <a:lstStyle/>
          <a:p>
            <a:r>
              <a:rPr lang="en-US" dirty="0"/>
              <a:t>Quality Areas</a:t>
            </a:r>
          </a:p>
        </p:txBody>
      </p:sp>
      <p:sp>
        <p:nvSpPr>
          <p:cNvPr id="3" name="Content Placeholder 2"/>
          <p:cNvSpPr>
            <a:spLocks noGrp="1"/>
          </p:cNvSpPr>
          <p:nvPr>
            <p:ph idx="1"/>
          </p:nvPr>
        </p:nvSpPr>
        <p:spPr>
          <a:xfrm>
            <a:off x="457200" y="2141316"/>
            <a:ext cx="8229600" cy="3984847"/>
          </a:xfrm>
        </p:spPr>
        <p:txBody>
          <a:bodyPr/>
          <a:lstStyle/>
          <a:p>
            <a:r>
              <a:rPr lang="en-US" dirty="0"/>
              <a:t>Data quality</a:t>
            </a:r>
          </a:p>
          <a:p>
            <a:r>
              <a:rPr lang="en-US" dirty="0"/>
              <a:t>Accountability measures</a:t>
            </a:r>
          </a:p>
          <a:p>
            <a:r>
              <a:rPr lang="en-US" dirty="0"/>
              <a:t>Assessment of evaluation</a:t>
            </a:r>
          </a:p>
          <a:p>
            <a:r>
              <a:rPr lang="en-US" dirty="0"/>
              <a:t>Studies of quality</a:t>
            </a:r>
          </a:p>
          <a:p>
            <a:r>
              <a:rPr lang="en-US" dirty="0"/>
              <a:t>Quality improvements</a:t>
            </a:r>
          </a:p>
          <a:p>
            <a:pPr marL="0" indent="0">
              <a:buNone/>
            </a:pPr>
            <a:endParaRPr lang="en-US" dirty="0"/>
          </a:p>
        </p:txBody>
      </p:sp>
    </p:spTree>
    <p:extLst>
      <p:ext uri="{BB962C8B-B14F-4D97-AF65-F5344CB8AC3E}">
        <p14:creationId xmlns:p14="http://schemas.microsoft.com/office/powerpoint/2010/main" val="199948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752"/>
            <a:ext cx="8229600" cy="1143000"/>
          </a:xfrm>
        </p:spPr>
        <p:txBody>
          <a:bodyPr/>
          <a:lstStyle/>
          <a:p>
            <a:r>
              <a:rPr lang="en-US" dirty="0"/>
              <a:t>The Cancer Registrar’s Role</a:t>
            </a:r>
          </a:p>
        </p:txBody>
      </p:sp>
      <p:sp>
        <p:nvSpPr>
          <p:cNvPr id="3" name="Content Placeholder 2"/>
          <p:cNvSpPr>
            <a:spLocks noGrp="1"/>
          </p:cNvSpPr>
          <p:nvPr>
            <p:ph idx="1"/>
          </p:nvPr>
        </p:nvSpPr>
        <p:spPr>
          <a:xfrm>
            <a:off x="457200" y="2095018"/>
            <a:ext cx="8229600" cy="4031145"/>
          </a:xfrm>
        </p:spPr>
        <p:txBody>
          <a:bodyPr vert="horz" lIns="91440" tIns="45720" rIns="91440" bIns="45720" rtlCol="0" anchor="t">
            <a:normAutofit/>
          </a:bodyPr>
          <a:lstStyle/>
          <a:p>
            <a:r>
              <a:rPr lang="en-US" dirty="0"/>
              <a:t>Responsible for quality data</a:t>
            </a:r>
          </a:p>
          <a:p>
            <a:r>
              <a:rPr lang="en-US" dirty="0"/>
              <a:t>Works closely with Quality Improvement Coordinator </a:t>
            </a:r>
            <a:r>
              <a:rPr lang="en-US" dirty="0">
                <a:cs typeface="Calibri"/>
              </a:rPr>
              <a:t>to maintain a quality control plan</a:t>
            </a:r>
          </a:p>
          <a:p>
            <a:r>
              <a:rPr lang="en-US" dirty="0"/>
              <a:t>Provides data for quality studies</a:t>
            </a:r>
          </a:p>
          <a:p>
            <a:r>
              <a:rPr lang="en-US" dirty="0"/>
              <a:t>Documents studies and improvements</a:t>
            </a:r>
          </a:p>
          <a:p>
            <a:pPr marL="0" indent="0">
              <a:buNone/>
            </a:pPr>
            <a:endParaRPr lang="en-US" dirty="0"/>
          </a:p>
        </p:txBody>
      </p:sp>
    </p:spTree>
    <p:extLst>
      <p:ext uri="{BB962C8B-B14F-4D97-AF65-F5344CB8AC3E}">
        <p14:creationId xmlns:p14="http://schemas.microsoft.com/office/powerpoint/2010/main" val="219034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79752"/>
            <a:ext cx="8229600" cy="1143000"/>
          </a:xfrm>
        </p:spPr>
        <p:txBody>
          <a:bodyPr/>
          <a:lstStyle/>
          <a:p>
            <a:r>
              <a:rPr lang="en-US" dirty="0"/>
              <a:t>Summary</a:t>
            </a:r>
          </a:p>
        </p:txBody>
      </p:sp>
      <p:sp>
        <p:nvSpPr>
          <p:cNvPr id="3" name="Content Placeholder 2"/>
          <p:cNvSpPr>
            <a:spLocks noGrp="1"/>
          </p:cNvSpPr>
          <p:nvPr>
            <p:ph idx="1"/>
          </p:nvPr>
        </p:nvSpPr>
        <p:spPr>
          <a:xfrm>
            <a:off x="457200" y="2083443"/>
            <a:ext cx="8229600" cy="4042720"/>
          </a:xfrm>
        </p:spPr>
        <p:txBody>
          <a:bodyPr/>
          <a:lstStyle/>
          <a:p>
            <a:r>
              <a:rPr lang="en-US" dirty="0"/>
              <a:t>Quality = provide intended value</a:t>
            </a:r>
          </a:p>
          <a:p>
            <a:r>
              <a:rPr lang="en-US" dirty="0"/>
              <a:t>High-quality data leads to high-quality cancer care</a:t>
            </a:r>
          </a:p>
          <a:p>
            <a:r>
              <a:rPr lang="en-US" dirty="0"/>
              <a:t>CoC requires programs to meet quality objectives</a:t>
            </a:r>
          </a:p>
          <a:p>
            <a:r>
              <a:rPr lang="en-US" dirty="0"/>
              <a:t>The cancer registrar provides data evaluated for quality measures</a:t>
            </a:r>
          </a:p>
          <a:p>
            <a:pPr marL="0" indent="0">
              <a:buNone/>
            </a:pPr>
            <a:endParaRPr lang="en-US" dirty="0"/>
          </a:p>
        </p:txBody>
      </p:sp>
    </p:spTree>
    <p:extLst>
      <p:ext uri="{BB962C8B-B14F-4D97-AF65-F5344CB8AC3E}">
        <p14:creationId xmlns:p14="http://schemas.microsoft.com/office/powerpoint/2010/main" val="139331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603"/>
            <a:ext cx="8229600" cy="1143000"/>
          </a:xfrm>
        </p:spPr>
        <p:txBody>
          <a:bodyPr/>
          <a:lstStyle/>
          <a:p>
            <a:r>
              <a:rPr lang="en-US" dirty="0"/>
              <a:t>Thank You!</a:t>
            </a:r>
          </a:p>
        </p:txBody>
      </p:sp>
      <p:sp>
        <p:nvSpPr>
          <p:cNvPr id="3" name="Content Placeholder 2"/>
          <p:cNvSpPr>
            <a:spLocks noGrp="1"/>
          </p:cNvSpPr>
          <p:nvPr>
            <p:ph idx="1"/>
          </p:nvPr>
        </p:nvSpPr>
        <p:spPr>
          <a:xfrm>
            <a:off x="457200" y="2060294"/>
            <a:ext cx="8229600" cy="4065869"/>
          </a:xfrm>
        </p:spPr>
        <p:txBody>
          <a:bodyPr vert="horz" lIns="91440" tIns="45720" rIns="91440" bIns="45720" rtlCol="0" anchor="t">
            <a:normAutofit/>
          </a:bodyPr>
          <a:lstStyle/>
          <a:p>
            <a:r>
              <a:rPr lang="en-US" dirty="0"/>
              <a:t>NCRA Education Foundation</a:t>
            </a:r>
          </a:p>
          <a:p>
            <a:pPr lvl="1"/>
            <a:r>
              <a:rPr lang="en-US" dirty="0">
                <a:hlinkClick r:id="rId4"/>
              </a:rPr>
              <a:t>www.ncraeducationfoundation.org</a:t>
            </a:r>
            <a:endParaRPr lang="en-US" dirty="0">
              <a:cs typeface="Calibri"/>
              <a:hlinkClick r:id="rId4"/>
            </a:endParaRPr>
          </a:p>
          <a:p>
            <a:r>
              <a:rPr lang="en-US" dirty="0"/>
              <a:t>NCRA</a:t>
            </a:r>
          </a:p>
          <a:p>
            <a:pPr lvl="1"/>
            <a:r>
              <a:rPr lang="en-US" dirty="0">
                <a:hlinkClick r:id="rId5"/>
              </a:rPr>
              <a:t>www.ncra-usa.org</a:t>
            </a:r>
            <a:endParaRPr lang="en-US" dirty="0">
              <a:cs typeface="Calibri"/>
              <a:hlinkClick r:id="rId5"/>
            </a:endParaRPr>
          </a:p>
          <a:p>
            <a:pPr marL="0" indent="0">
              <a:buNone/>
            </a:pPr>
            <a:endParaRPr lang="en-US" dirty="0">
              <a:cs typeface="Calibri"/>
            </a:endParaRPr>
          </a:p>
        </p:txBody>
      </p:sp>
    </p:spTree>
    <p:extLst>
      <p:ext uri="{BB962C8B-B14F-4D97-AF65-F5344CB8AC3E}">
        <p14:creationId xmlns:p14="http://schemas.microsoft.com/office/powerpoint/2010/main" val="621660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635</Words>
  <Application>Microsoft Office PowerPoint</Application>
  <PresentationFormat>On-screen Show (4:3)</PresentationFormat>
  <Paragraphs>107</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1_Office Theme</vt:lpstr>
      <vt:lpstr>PowerPoint Presentation</vt:lpstr>
      <vt:lpstr>Objectives</vt:lpstr>
      <vt:lpstr>What is Quality?</vt:lpstr>
      <vt:lpstr>Benefits of Quality Data</vt:lpstr>
      <vt:lpstr>Commission on Cancer (CoC) Accreditation Program</vt:lpstr>
      <vt:lpstr>Quality Areas</vt:lpstr>
      <vt:lpstr>The Cancer Registrar’s Role</vt:lpstr>
      <vt:lpstr>Summary</vt:lpstr>
      <vt:lpstr>Thank You!</vt:lpstr>
    </vt:vector>
  </TitlesOfParts>
  <Company>Neighborhood All-Stars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Toby Robin</dc:creator>
  <cp:lastModifiedBy>Robin Havens</cp:lastModifiedBy>
  <cp:revision>134</cp:revision>
  <dcterms:created xsi:type="dcterms:W3CDTF">2013-07-02T15:13:30Z</dcterms:created>
  <dcterms:modified xsi:type="dcterms:W3CDTF">2018-11-20T19:42:23Z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