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266" r:id="rId3"/>
    <p:sldId id="256" r:id="rId4"/>
    <p:sldId id="257" r:id="rId5"/>
    <p:sldId id="258" r:id="rId6"/>
    <p:sldId id="259" r:id="rId7"/>
    <p:sldId id="260" r:id="rId8"/>
    <p:sldId id="261" r:id="rId9"/>
    <p:sldId id="262" r:id="rId10"/>
    <p:sldId id="263" r:id="rId11"/>
    <p:sldId id="264" r:id="rId12"/>
    <p:sldId id="265"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15" autoAdjust="0"/>
  </p:normalViewPr>
  <p:slideViewPr>
    <p:cSldViewPr snapToGrid="0" snapToObjects="1">
      <p:cViewPr varScale="1">
        <p:scale>
          <a:sx n="80" d="100"/>
          <a:sy n="80" d="100"/>
        </p:scale>
        <p:origin x="-8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B17DE31-0E44-40BC-A834-C27297E0B16F}"/>
    <pc:docChg chg="modSld">
      <pc:chgData name="" userId="" providerId="" clId="Web-{AB17DE31-0E44-40BC-A834-C27297E0B16F}" dt="2018-06-07T20:43:22.357" v="58"/>
      <pc:docMkLst>
        <pc:docMk/>
      </pc:docMkLst>
      <pc:sldChg chg="modSp modNotes">
        <pc:chgData name="" userId="" providerId="" clId="Web-{AB17DE31-0E44-40BC-A834-C27297E0B16F}" dt="2018-06-07T20:41:56.198" v="45" actId="20577"/>
        <pc:sldMkLst>
          <pc:docMk/>
          <pc:sldMk cId="0" sldId="256"/>
        </pc:sldMkLst>
        <pc:spChg chg="mod">
          <ac:chgData name="" userId="" providerId="" clId="Web-{AB17DE31-0E44-40BC-A834-C27297E0B16F}" dt="2018-06-07T20:41:56.198" v="45" actId="20577"/>
          <ac:spMkLst>
            <pc:docMk/>
            <pc:sldMk cId="0" sldId="256"/>
            <ac:spMk id="3" creationId="{00000000-0000-0000-0000-000000000000}"/>
          </ac:spMkLst>
        </pc:spChg>
      </pc:sldChg>
      <pc:sldChg chg="modSp modNotes">
        <pc:chgData name="" userId="" providerId="" clId="Web-{AB17DE31-0E44-40BC-A834-C27297E0B16F}" dt="2018-06-07T20:43:22.357" v="58"/>
        <pc:sldMkLst>
          <pc:docMk/>
          <pc:sldMk cId="4239522652" sldId="257"/>
        </pc:sldMkLst>
        <pc:spChg chg="mod">
          <ac:chgData name="" userId="" providerId="" clId="Web-{AB17DE31-0E44-40BC-A834-C27297E0B16F}" dt="2018-06-07T20:42:00.605" v="47" actId="1076"/>
          <ac:spMkLst>
            <pc:docMk/>
            <pc:sldMk cId="4239522652" sldId="257"/>
            <ac:spMk id="2" creationId="{00000000-0000-0000-0000-000000000000}"/>
          </ac:spMkLst>
        </pc:spChg>
        <pc:spChg chg="mod">
          <ac:chgData name="" userId="" providerId="" clId="Web-{AB17DE31-0E44-40BC-A834-C27297E0B16F}" dt="2018-06-07T20:43:02.747" v="54" actId="20577"/>
          <ac:spMkLst>
            <pc:docMk/>
            <pc:sldMk cId="4239522652" sldId="257"/>
            <ac:spMk id="3" creationId="{00000000-0000-0000-0000-000000000000}"/>
          </ac:spMkLst>
        </pc:spChg>
      </pc:sldChg>
    </pc:docChg>
  </pc:docChgLst>
  <pc:docChgLst>
    <pc:chgData clId="Web-{C815CF59-8964-470B-B824-6079412B4413}"/>
    <pc:docChg chg="modSld">
      <pc:chgData name="" userId="" providerId="" clId="Web-{C815CF59-8964-470B-B824-6079412B4413}" dt="2018-06-07T21:34:00.282" v="1189"/>
      <pc:docMkLst>
        <pc:docMk/>
      </pc:docMkLst>
      <pc:sldChg chg="addSp delSp modSp modNotes">
        <pc:chgData name="" userId="" providerId="" clId="Web-{C815CF59-8964-470B-B824-6079412B4413}" dt="2018-06-07T21:12:43.557" v="286" actId="20577"/>
        <pc:sldMkLst>
          <pc:docMk/>
          <pc:sldMk cId="2974616480" sldId="260"/>
        </pc:sldMkLst>
        <pc:spChg chg="del mod">
          <ac:chgData name="" userId="" providerId="" clId="Web-{C815CF59-8964-470B-B824-6079412B4413}" dt="2018-06-07T21:09:23.953" v="59"/>
          <ac:spMkLst>
            <pc:docMk/>
            <pc:sldMk cId="2974616480" sldId="260"/>
            <ac:spMk id="3" creationId="{00000000-0000-0000-0000-000000000000}"/>
          </ac:spMkLst>
        </pc:spChg>
        <pc:spChg chg="add mod">
          <ac:chgData name="" userId="" providerId="" clId="Web-{C815CF59-8964-470B-B824-6079412B4413}" dt="2018-06-07T21:12:43.557" v="286" actId="20577"/>
          <ac:spMkLst>
            <pc:docMk/>
            <pc:sldMk cId="2974616480" sldId="260"/>
            <ac:spMk id="5" creationId="{503E8EE9-D9D3-4C78-85B7-B8B4FA37BCF7}"/>
          </ac:spMkLst>
        </pc:spChg>
      </pc:sldChg>
      <pc:sldChg chg="addSp modSp modNotes">
        <pc:chgData name="" userId="" providerId="" clId="Web-{C815CF59-8964-470B-B824-6079412B4413}" dt="2018-06-07T21:14:15.124" v="332" actId="1076"/>
        <pc:sldMkLst>
          <pc:docMk/>
          <pc:sldMk cId="3474607096" sldId="261"/>
        </pc:sldMkLst>
        <pc:spChg chg="mod">
          <ac:chgData name="" userId="" providerId="" clId="Web-{C815CF59-8964-470B-B824-6079412B4413}" dt="2018-06-07T21:13:05.088" v="293" actId="20577"/>
          <ac:spMkLst>
            <pc:docMk/>
            <pc:sldMk cId="3474607096" sldId="261"/>
            <ac:spMk id="3" creationId="{00000000-0000-0000-0000-000000000000}"/>
          </ac:spMkLst>
        </pc:spChg>
        <pc:spChg chg="add mod">
          <ac:chgData name="" userId="" providerId="" clId="Web-{C815CF59-8964-470B-B824-6079412B4413}" dt="2018-06-07T21:14:15.124" v="332" actId="1076"/>
          <ac:spMkLst>
            <pc:docMk/>
            <pc:sldMk cId="3474607096" sldId="261"/>
            <ac:spMk id="4" creationId="{323EF794-7BB4-4E09-A382-AF1422DF1D53}"/>
          </ac:spMkLst>
        </pc:spChg>
      </pc:sldChg>
      <pc:sldChg chg="modSp modNotes">
        <pc:chgData name="" userId="" providerId="" clId="Web-{C815CF59-8964-470B-B824-6079412B4413}" dt="2018-06-07T21:34:00.282" v="1189"/>
        <pc:sldMkLst>
          <pc:docMk/>
          <pc:sldMk cId="794163175" sldId="262"/>
        </pc:sldMkLst>
        <pc:spChg chg="mod">
          <ac:chgData name="" userId="" providerId="" clId="Web-{C815CF59-8964-470B-B824-6079412B4413}" dt="2018-06-07T21:22:34.476" v="535" actId="20577"/>
          <ac:spMkLst>
            <pc:docMk/>
            <pc:sldMk cId="794163175" sldId="262"/>
            <ac:spMk id="3" creationId="{00000000-0000-0000-0000-000000000000}"/>
          </ac:spMkLst>
        </pc:spChg>
      </pc:sldChg>
      <pc:sldChg chg="modSp modNotes">
        <pc:chgData name="" userId="" providerId="" clId="Web-{C815CF59-8964-470B-B824-6079412B4413}" dt="2018-06-07T21:30:51.369" v="1111" actId="20577"/>
        <pc:sldMkLst>
          <pc:docMk/>
          <pc:sldMk cId="4291496241" sldId="263"/>
        </pc:sldMkLst>
        <pc:spChg chg="mod">
          <ac:chgData name="" userId="" providerId="" clId="Web-{C815CF59-8964-470B-B824-6079412B4413}" dt="2018-06-07T21:30:51.369" v="1111" actId="20577"/>
          <ac:spMkLst>
            <pc:docMk/>
            <pc:sldMk cId="4291496241" sldId="263"/>
            <ac:spMk id="3" creationId="{00000000-0000-0000-0000-000000000000}"/>
          </ac:spMkLst>
        </pc:spChg>
      </pc:sldChg>
      <pc:sldChg chg="modNotes">
        <pc:chgData name="" userId="" providerId="" clId="Web-{C815CF59-8964-470B-B824-6079412B4413}" dt="2018-06-07T21:31:29.651" v="1114"/>
        <pc:sldMkLst>
          <pc:docMk/>
          <pc:sldMk cId="2403749243" sldId="264"/>
        </pc:sldMkLst>
      </pc:sldChg>
      <pc:sldChg chg="modSp">
        <pc:chgData name="" userId="" providerId="" clId="Web-{C815CF59-8964-470B-B824-6079412B4413}" dt="2018-06-07T21:31:50.433" v="1139" actId="20577"/>
        <pc:sldMkLst>
          <pc:docMk/>
          <pc:sldMk cId="1291353009" sldId="265"/>
        </pc:sldMkLst>
        <pc:spChg chg="mod">
          <ac:chgData name="" userId="" providerId="" clId="Web-{C815CF59-8964-470B-B824-6079412B4413}" dt="2018-06-07T21:31:50.433" v="1139" actId="20577"/>
          <ac:spMkLst>
            <pc:docMk/>
            <pc:sldMk cId="1291353009" sldId="265"/>
            <ac:spMk id="3" creationId="{00000000-0000-0000-0000-000000000000}"/>
          </ac:spMkLst>
        </pc:spChg>
      </pc:sldChg>
    </pc:docChg>
  </pc:docChgLst>
  <pc:docChgLst>
    <pc:chgData clId="Web-{A77986E7-ACBA-4A5D-849D-68EA4C9938D0}"/>
    <pc:docChg chg="modSld">
      <pc:chgData name="" userId="" providerId="" clId="Web-{A77986E7-ACBA-4A5D-849D-68EA4C9938D0}" dt="2018-06-07T21:06:49.853" v="969" actId="20577"/>
      <pc:docMkLst>
        <pc:docMk/>
      </pc:docMkLst>
      <pc:sldChg chg="modNotes">
        <pc:chgData name="" userId="" providerId="" clId="Web-{A77986E7-ACBA-4A5D-849D-68EA4C9938D0}" dt="2018-06-07T20:50:14.011" v="4"/>
        <pc:sldMkLst>
          <pc:docMk/>
          <pc:sldMk cId="4239522652" sldId="257"/>
        </pc:sldMkLst>
      </pc:sldChg>
      <pc:sldChg chg="modSp modNotes">
        <pc:chgData name="" userId="" providerId="" clId="Web-{A77986E7-ACBA-4A5D-849D-68EA4C9938D0}" dt="2018-06-07T20:59:55.186" v="627" actId="20577"/>
        <pc:sldMkLst>
          <pc:docMk/>
          <pc:sldMk cId="2814321288" sldId="258"/>
        </pc:sldMkLst>
        <pc:spChg chg="mod">
          <ac:chgData name="" userId="" providerId="" clId="Web-{A77986E7-ACBA-4A5D-849D-68EA4C9938D0}" dt="2018-06-07T20:56:32.240" v="378" actId="20577"/>
          <ac:spMkLst>
            <pc:docMk/>
            <pc:sldMk cId="2814321288" sldId="258"/>
            <ac:spMk id="2" creationId="{00000000-0000-0000-0000-000000000000}"/>
          </ac:spMkLst>
        </pc:spChg>
        <pc:spChg chg="mod">
          <ac:chgData name="" userId="" providerId="" clId="Web-{A77986E7-ACBA-4A5D-849D-68EA4C9938D0}" dt="2018-06-07T20:59:55.186" v="627" actId="20577"/>
          <ac:spMkLst>
            <pc:docMk/>
            <pc:sldMk cId="2814321288" sldId="258"/>
            <ac:spMk id="3" creationId="{00000000-0000-0000-0000-000000000000}"/>
          </ac:spMkLst>
        </pc:spChg>
      </pc:sldChg>
      <pc:sldChg chg="modSp modNotes">
        <pc:chgData name="" userId="" providerId="" clId="Web-{A77986E7-ACBA-4A5D-849D-68EA4C9938D0}" dt="2018-06-07T21:06:34.888" v="955"/>
        <pc:sldMkLst>
          <pc:docMk/>
          <pc:sldMk cId="1640258828" sldId="259"/>
        </pc:sldMkLst>
        <pc:spChg chg="mod">
          <ac:chgData name="" userId="" providerId="" clId="Web-{A77986E7-ACBA-4A5D-849D-68EA4C9938D0}" dt="2018-06-07T20:57:04.850" v="435" actId="20577"/>
          <ac:spMkLst>
            <pc:docMk/>
            <pc:sldMk cId="1640258828" sldId="259"/>
            <ac:spMk id="2" creationId="{00000000-0000-0000-0000-000000000000}"/>
          </ac:spMkLst>
        </pc:spChg>
        <pc:spChg chg="mod">
          <ac:chgData name="" userId="" providerId="" clId="Web-{A77986E7-ACBA-4A5D-849D-68EA4C9938D0}" dt="2018-06-07T21:06:15.711" v="951" actId="20577"/>
          <ac:spMkLst>
            <pc:docMk/>
            <pc:sldMk cId="1640258828" sldId="259"/>
            <ac:spMk id="3" creationId="{00000000-0000-0000-0000-000000000000}"/>
          </ac:spMkLst>
        </pc:spChg>
      </pc:sldChg>
      <pc:sldChg chg="modSp">
        <pc:chgData name="" userId="" providerId="" clId="Web-{A77986E7-ACBA-4A5D-849D-68EA4C9938D0}" dt="2018-06-07T21:06:49.853" v="968" actId="20577"/>
        <pc:sldMkLst>
          <pc:docMk/>
          <pc:sldMk cId="2974616480" sldId="260"/>
        </pc:sldMkLst>
        <pc:spChg chg="mod">
          <ac:chgData name="" userId="" providerId="" clId="Web-{A77986E7-ACBA-4A5D-849D-68EA4C9938D0}" dt="2018-06-07T21:06:46.290" v="962" actId="20577"/>
          <ac:spMkLst>
            <pc:docMk/>
            <pc:sldMk cId="2974616480" sldId="260"/>
            <ac:spMk id="2" creationId="{00000000-0000-0000-0000-000000000000}"/>
          </ac:spMkLst>
        </pc:spChg>
        <pc:spChg chg="mod">
          <ac:chgData name="" userId="" providerId="" clId="Web-{A77986E7-ACBA-4A5D-849D-68EA4C9938D0}" dt="2018-06-07T21:06:49.853" v="968" actId="20577"/>
          <ac:spMkLst>
            <pc:docMk/>
            <pc:sldMk cId="2974616480" sldId="26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835710F-0DD4-4C71-BFC1-6B3FFE696ACE}" type="datetimeFigureOut">
              <a:rPr lang="en-US" smtClean="0"/>
              <a:t>11/20/2018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2FC5088-EBF5-4E5A-A123-78A29B3A4E20}" type="slidenum">
              <a:rPr lang="en-US" smtClean="0"/>
              <a:t>‹#›</a:t>
            </a:fld>
            <a:endParaRPr lang="en-US"/>
          </a:p>
        </p:txBody>
      </p:sp>
    </p:spTree>
    <p:extLst>
      <p:ext uri="{BB962C8B-B14F-4D97-AF65-F5344CB8AC3E}">
        <p14:creationId xmlns:p14="http://schemas.microsoft.com/office/powerpoint/2010/main" val="54769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“Become</a:t>
            </a:r>
            <a:r>
              <a:rPr lang="en-US" baseline="0"/>
              <a:t> a Certified Tumor Registrar,</a:t>
            </a:r>
            <a:r>
              <a:rPr lang="en-US"/>
              <a:t>” is sponsored by the National Cancer Registrars Association Education Foundation.</a:t>
            </a:r>
            <a:endParaRPr lang="en-US" dirty="0"/>
          </a:p>
        </p:txBody>
      </p:sp>
      <p:sp>
        <p:nvSpPr>
          <p:cNvPr id="4" name="Slide Number Placeholder 3"/>
          <p:cNvSpPr>
            <a:spLocks noGrp="1"/>
          </p:cNvSpPr>
          <p:nvPr>
            <p:ph type="sldNum" sz="quarter" idx="10"/>
          </p:nvPr>
        </p:nvSpPr>
        <p:spPr/>
        <p:txBody>
          <a:bodyPr/>
          <a:lstStyle/>
          <a:p>
            <a:fld id="{B2FC5088-EBF5-4E5A-A123-78A29B3A4E20}" type="slidenum">
              <a:rPr lang="en-US" smtClean="0"/>
              <a:t>1</a:t>
            </a:fld>
            <a:endParaRPr lang="en-US"/>
          </a:p>
        </p:txBody>
      </p:sp>
    </p:spTree>
    <p:extLst>
      <p:ext uri="{BB962C8B-B14F-4D97-AF65-F5344CB8AC3E}">
        <p14:creationId xmlns:p14="http://schemas.microsoft.com/office/powerpoint/2010/main" val="3065562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Certified Tumor Registrar is a dedicated and enthusiastic individual who is self-motivated and detail-oriented.</a:t>
            </a:r>
            <a:r>
              <a:rPr lang="en-US" dirty="0"/>
              <a:t> </a:t>
            </a:r>
            <a:r>
              <a:rPr lang="en-US" baseline="0" dirty="0"/>
              <a:t> They have medical and scientific knowledge, and enjoy working behind the scenes without face-to-face contact with patients.</a:t>
            </a:r>
            <a:r>
              <a:rPr lang="en-US" dirty="0"/>
              <a:t>  </a:t>
            </a:r>
            <a:endParaRPr lang="en-US"/>
          </a:p>
          <a:p>
            <a:r>
              <a:rPr lang="en-US" baseline="0" dirty="0"/>
              <a:t>The greatest satisfaction for cancer registrars is knowing that their work contributes to the knowledge of cancer, the improvement in patient care, and valuable research on new medical treatments.</a:t>
            </a:r>
            <a:r>
              <a:rPr lang="en-US" dirty="0"/>
              <a:t>  </a:t>
            </a:r>
            <a:endParaRPr lang="en-US" dirty="0">
              <a:cs typeface="Calibri"/>
            </a:endParaRPr>
          </a:p>
          <a:p>
            <a:endParaRPr lang="en-US" baseline="0" dirty="0"/>
          </a:p>
          <a:p>
            <a:r>
              <a:rPr lang="en-US" baseline="0" dirty="0"/>
              <a:t>If you want to make a difference in the fight against cancer, this may be the career path for you.</a:t>
            </a:r>
          </a:p>
          <a:p>
            <a:endParaRPr lang="en-US" dirty="0"/>
          </a:p>
        </p:txBody>
      </p:sp>
      <p:sp>
        <p:nvSpPr>
          <p:cNvPr id="4" name="Slide Number Placeholder 3"/>
          <p:cNvSpPr>
            <a:spLocks noGrp="1"/>
          </p:cNvSpPr>
          <p:nvPr>
            <p:ph type="sldNum" sz="quarter" idx="10"/>
          </p:nvPr>
        </p:nvSpPr>
        <p:spPr/>
        <p:txBody>
          <a:bodyPr/>
          <a:lstStyle/>
          <a:p>
            <a:fld id="{B2FC5088-EBF5-4E5A-A123-78A29B3A4E20}" type="slidenum">
              <a:rPr lang="en-US" smtClean="0"/>
              <a:t>10</a:t>
            </a:fld>
            <a:endParaRPr lang="en-US"/>
          </a:p>
        </p:txBody>
      </p:sp>
    </p:spTree>
    <p:extLst>
      <p:ext uri="{BB962C8B-B14F-4D97-AF65-F5344CB8AC3E}">
        <p14:creationId xmlns:p14="http://schemas.microsoft.com/office/powerpoint/2010/main" val="3283915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656">
              <a:defRPr/>
            </a:pPr>
            <a:r>
              <a:rPr lang="en-US" dirty="0"/>
              <a:t>Thank you. This presentation is brought to you by the National Cancer Registrars Association Education Foundation.  For more information on the Education Foundation, go to www.ncraeducationfoundation.org.  For more information on the cancer registry profession, go to the NCRA website at www.NCRA-usa.org.</a:t>
            </a:r>
          </a:p>
          <a:p>
            <a:pPr defTabSz="930842"/>
            <a:endParaRPr lang="en-US"/>
          </a:p>
          <a:p>
            <a:endParaRPr lang="en-US"/>
          </a:p>
        </p:txBody>
      </p:sp>
      <p:sp>
        <p:nvSpPr>
          <p:cNvPr id="4" name="Slide Number Placeholder 3"/>
          <p:cNvSpPr>
            <a:spLocks noGrp="1"/>
          </p:cNvSpPr>
          <p:nvPr>
            <p:ph type="sldNum" sz="quarter" idx="10"/>
          </p:nvPr>
        </p:nvSpPr>
        <p:spPr/>
        <p:txBody>
          <a:bodyPr/>
          <a:lstStyle/>
          <a:p>
            <a:fld id="{B2FC5088-EBF5-4E5A-A123-78A29B3A4E20}" type="slidenum">
              <a:rPr lang="en-US" smtClean="0"/>
              <a:t>11</a:t>
            </a:fld>
            <a:endParaRPr lang="en-US"/>
          </a:p>
        </p:txBody>
      </p:sp>
    </p:spTree>
    <p:extLst>
      <p:ext uri="{BB962C8B-B14F-4D97-AF65-F5344CB8AC3E}">
        <p14:creationId xmlns:p14="http://schemas.microsoft.com/office/powerpoint/2010/main" val="258578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this presentation,</a:t>
            </a:r>
            <a:r>
              <a:rPr lang="en-US" baseline="0" dirty="0"/>
              <a:t> </a:t>
            </a:r>
            <a:r>
              <a:rPr lang="en-US" dirty="0"/>
              <a:t>we will explain </a:t>
            </a:r>
            <a:r>
              <a:rPr lang="en-US" baseline="0" dirty="0"/>
              <a:t>the eligibility requirements </a:t>
            </a:r>
            <a:r>
              <a:rPr lang="en-US" dirty="0"/>
              <a:t>to sit for</a:t>
            </a:r>
            <a:r>
              <a:rPr lang="en-US" baseline="0" dirty="0"/>
              <a:t> </a:t>
            </a:r>
            <a:r>
              <a:rPr lang="en-US" dirty="0"/>
              <a:t>the</a:t>
            </a:r>
            <a:r>
              <a:rPr lang="en-US" baseline="0" dirty="0"/>
              <a:t> Certified Tumor Registrar (CTR) exam and </a:t>
            </a:r>
            <a:r>
              <a:rPr lang="en-US" dirty="0"/>
              <a:t>discuss</a:t>
            </a:r>
            <a:r>
              <a:rPr lang="en-US" baseline="0" dirty="0"/>
              <a:t> some</a:t>
            </a:r>
            <a:r>
              <a:rPr lang="en-US" dirty="0"/>
              <a:t> of the</a:t>
            </a:r>
            <a:r>
              <a:rPr lang="en-US" baseline="0" dirty="0"/>
              <a:t> career opportunities in the cancer registry field.</a:t>
            </a:r>
            <a:r>
              <a:rPr lang="en-US" dirty="0"/>
              <a:t> </a:t>
            </a:r>
            <a:endParaRPr lang="en-US" baseline="0" dirty="0"/>
          </a:p>
          <a:p>
            <a:endParaRPr lang="en-US" dirty="0"/>
          </a:p>
        </p:txBody>
      </p:sp>
      <p:sp>
        <p:nvSpPr>
          <p:cNvPr id="4" name="Slide Number Placeholder 3"/>
          <p:cNvSpPr>
            <a:spLocks noGrp="1"/>
          </p:cNvSpPr>
          <p:nvPr>
            <p:ph type="sldNum" sz="quarter" idx="10"/>
          </p:nvPr>
        </p:nvSpPr>
        <p:spPr/>
        <p:txBody>
          <a:bodyPr/>
          <a:lstStyle/>
          <a:p>
            <a:fld id="{B2FC5088-EBF5-4E5A-A123-78A29B3A4E20}" type="slidenum">
              <a:rPr lang="en-US" smtClean="0"/>
              <a:t>2</a:t>
            </a:fld>
            <a:endParaRPr lang="en-US"/>
          </a:p>
        </p:txBody>
      </p:sp>
    </p:spTree>
    <p:extLst>
      <p:ext uri="{BB962C8B-B14F-4D97-AF65-F5344CB8AC3E}">
        <p14:creationId xmlns:p14="http://schemas.microsoft.com/office/powerpoint/2010/main" val="7789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effectLst/>
                <a:latin typeface="+mn-lt"/>
                <a:ea typeface="+mn-ea"/>
                <a:cs typeface="+mn-cs"/>
              </a:rPr>
              <a:t>Anyone </a:t>
            </a:r>
            <a:r>
              <a:rPr lang="en-US" dirty="0"/>
              <a:t>who is</a:t>
            </a:r>
            <a:r>
              <a:rPr lang="en-US" kern="1200" dirty="0">
                <a:effectLst/>
                <a:latin typeface="+mn-lt"/>
                <a:ea typeface="+mn-ea"/>
                <a:cs typeface="+mn-cs"/>
              </a:rPr>
              <a:t> interested in becoming a cancer registrar</a:t>
            </a:r>
            <a:r>
              <a:rPr lang="en-US" kern="1200" baseline="0" dirty="0">
                <a:effectLst/>
                <a:latin typeface="+mn-lt"/>
                <a:ea typeface="+mn-ea"/>
                <a:cs typeface="+mn-cs"/>
              </a:rPr>
              <a:t> must meet a few requirements.</a:t>
            </a:r>
          </a:p>
          <a:p>
            <a:endParaRPr lang="en-US" dirty="0"/>
          </a:p>
          <a:p>
            <a:r>
              <a:rPr lang="en-US" kern="1200" baseline="0" dirty="0">
                <a:effectLst/>
                <a:latin typeface="+mn-lt"/>
                <a:ea typeface="+mn-ea"/>
                <a:cs typeface="+mn-cs"/>
              </a:rPr>
              <a:t>Potential cancer registrars must pass a certification exam, called the CTR (or “Certified Tumor Registrar”) exam. And to be eligible to take the</a:t>
            </a:r>
            <a:r>
              <a:rPr lang="en-US" dirty="0"/>
              <a:t> CTR</a:t>
            </a:r>
            <a:r>
              <a:rPr lang="en-US" kern="1200" baseline="0" dirty="0">
                <a:effectLst/>
                <a:latin typeface="+mn-lt"/>
                <a:ea typeface="+mn-ea"/>
                <a:cs typeface="+mn-cs"/>
              </a:rPr>
              <a:t> exam, </a:t>
            </a:r>
            <a:r>
              <a:rPr lang="en-US" kern="1200" dirty="0">
                <a:effectLst/>
                <a:latin typeface="+mn-lt"/>
                <a:ea typeface="+mn-ea"/>
                <a:cs typeface="+mn-cs"/>
              </a:rPr>
              <a:t>candidates must meet </a:t>
            </a:r>
            <a:r>
              <a:rPr lang="en-US" dirty="0"/>
              <a:t>educational </a:t>
            </a:r>
            <a:r>
              <a:rPr lang="en-US" kern="1200" dirty="0">
                <a:effectLst/>
                <a:latin typeface="+mn-lt"/>
                <a:ea typeface="+mn-ea"/>
                <a:cs typeface="+mn-cs"/>
              </a:rPr>
              <a:t>and experience requirements.</a:t>
            </a:r>
            <a:r>
              <a:rPr lang="en-US" dirty="0"/>
              <a:t> </a:t>
            </a:r>
            <a:endParaRPr lang="en-US" baseline="0" dirty="0">
              <a:cs typeface="Calibri"/>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B2FC5088-EBF5-4E5A-A123-78A29B3A4E20}" type="slidenum">
              <a:rPr lang="en-US" smtClean="0"/>
              <a:t>3</a:t>
            </a:fld>
            <a:endParaRPr lang="en-US"/>
          </a:p>
        </p:txBody>
      </p:sp>
    </p:spTree>
    <p:extLst>
      <p:ext uri="{BB962C8B-B14F-4D97-AF65-F5344CB8AC3E}">
        <p14:creationId xmlns:p14="http://schemas.microsoft.com/office/powerpoint/2010/main" val="1557266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National Cancer Registrars Association Council on Certification has defined three rout</a:t>
            </a:r>
            <a:r>
              <a:rPr lang="en-US" dirty="0"/>
              <a:t>es for achieving</a:t>
            </a:r>
            <a:r>
              <a:rPr lang="en-US" baseline="0" dirty="0"/>
              <a:t> this goal.</a:t>
            </a:r>
          </a:p>
          <a:p>
            <a:endParaRPr lang="en-US" baseline="0" dirty="0"/>
          </a:p>
          <a:p>
            <a:r>
              <a:rPr lang="en-US" baseline="0" dirty="0"/>
              <a:t>Route A – Path </a:t>
            </a:r>
            <a:r>
              <a:rPr lang="en-US" dirty="0"/>
              <a:t>1</a:t>
            </a:r>
            <a:r>
              <a:rPr lang="en-US" baseline="0" dirty="0"/>
              <a:t>: </a:t>
            </a:r>
            <a:r>
              <a:rPr lang="en-US" dirty="0">
                <a:cs typeface="Calibri"/>
              </a:rPr>
              <a:t>The candidate must successfully complete an Associate's Degree in Cancer Registry Management (CRM) or Cancer Information Management (CIM) from an NCRA-accredited Program and complete a 160-hour clinical practicum in a CTR-staffed cancer registry.</a:t>
            </a:r>
          </a:p>
          <a:p>
            <a:endParaRPr lang="en-US" dirty="0"/>
          </a:p>
        </p:txBody>
      </p:sp>
      <p:sp>
        <p:nvSpPr>
          <p:cNvPr id="4" name="Slide Number Placeholder 3"/>
          <p:cNvSpPr>
            <a:spLocks noGrp="1"/>
          </p:cNvSpPr>
          <p:nvPr>
            <p:ph type="sldNum" sz="quarter" idx="10"/>
          </p:nvPr>
        </p:nvSpPr>
        <p:spPr/>
        <p:txBody>
          <a:bodyPr/>
          <a:lstStyle/>
          <a:p>
            <a:fld id="{B2FC5088-EBF5-4E5A-A123-78A29B3A4E20}" type="slidenum">
              <a:rPr lang="en-US" smtClean="0"/>
              <a:t>4</a:t>
            </a:fld>
            <a:endParaRPr lang="en-US"/>
          </a:p>
        </p:txBody>
      </p:sp>
    </p:spTree>
    <p:extLst>
      <p:ext uri="{BB962C8B-B14F-4D97-AF65-F5344CB8AC3E}">
        <p14:creationId xmlns:p14="http://schemas.microsoft.com/office/powerpoint/2010/main" val="241447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Route A – Path 2: The candidate must have an</a:t>
            </a:r>
            <a:r>
              <a:rPr lang="en-US" baseline="0" dirty="0"/>
              <a:t> associate’s degree</a:t>
            </a:r>
            <a:r>
              <a:rPr lang="en-US" dirty="0"/>
              <a:t> in any field</a:t>
            </a:r>
            <a:r>
              <a:rPr lang="en-US" baseline="0" dirty="0"/>
              <a:t> </a:t>
            </a:r>
            <a:r>
              <a:rPr lang="en-US" dirty="0"/>
              <a:t>or the equivalent, which is 60 college-level credits.</a:t>
            </a:r>
          </a:p>
          <a:p>
            <a:pPr>
              <a:defRPr/>
            </a:pPr>
            <a:r>
              <a:rPr lang="en-US" dirty="0"/>
              <a:t>The</a:t>
            </a:r>
            <a:r>
              <a:rPr lang="en-US" baseline="0" dirty="0"/>
              <a:t> </a:t>
            </a:r>
            <a:r>
              <a:rPr lang="en-US" dirty="0"/>
              <a:t>candidate must also earn a certificate in Cancer Registry Management or Cancer Information Management and complete</a:t>
            </a:r>
            <a:r>
              <a:rPr lang="en-US" baseline="0" dirty="0"/>
              <a:t> a 160-hour </a:t>
            </a:r>
            <a:r>
              <a:rPr lang="en-US" dirty="0"/>
              <a:t>clinical practicum</a:t>
            </a:r>
            <a:r>
              <a:rPr lang="en-US" baseline="0" dirty="0"/>
              <a:t> in a Certified Tumor Registrar-staffed cancer registry.</a:t>
            </a:r>
            <a:endParaRPr lang="en-US" dirty="0">
              <a:cs typeface="Calibri"/>
            </a:endParaRPr>
          </a:p>
        </p:txBody>
      </p:sp>
      <p:sp>
        <p:nvSpPr>
          <p:cNvPr id="4" name="Slide Number Placeholder 3"/>
          <p:cNvSpPr>
            <a:spLocks noGrp="1"/>
          </p:cNvSpPr>
          <p:nvPr>
            <p:ph type="sldNum" sz="quarter" idx="10"/>
          </p:nvPr>
        </p:nvSpPr>
        <p:spPr/>
        <p:txBody>
          <a:bodyPr/>
          <a:lstStyle/>
          <a:p>
            <a:fld id="{B2FC5088-EBF5-4E5A-A123-78A29B3A4E20}" type="slidenum">
              <a:rPr lang="en-US" smtClean="0"/>
              <a:t>5</a:t>
            </a:fld>
            <a:endParaRPr lang="en-US"/>
          </a:p>
        </p:txBody>
      </p:sp>
    </p:spTree>
    <p:extLst>
      <p:ext uri="{BB962C8B-B14F-4D97-AF65-F5344CB8AC3E}">
        <p14:creationId xmlns:p14="http://schemas.microsoft.com/office/powerpoint/2010/main" val="190409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Route B: The candidate must have a minimum</a:t>
            </a:r>
            <a:r>
              <a:rPr lang="en-US" baseline="0" dirty="0"/>
              <a:t> </a:t>
            </a:r>
            <a:r>
              <a:rPr lang="en-US" dirty="0"/>
              <a:t>of </a:t>
            </a:r>
            <a:r>
              <a:rPr lang="en-US" baseline="0" dirty="0"/>
              <a:t>an associate’s degree</a:t>
            </a:r>
            <a:r>
              <a:rPr lang="en-US" dirty="0"/>
              <a:t> in any field or the equivalent.</a:t>
            </a:r>
            <a:r>
              <a:rPr lang="en-US" baseline="0" dirty="0"/>
              <a:t> </a:t>
            </a:r>
            <a:r>
              <a:rPr lang="en-US" dirty="0"/>
              <a:t>The candidate must also have </a:t>
            </a:r>
            <a:r>
              <a:rPr lang="en-US" baseline="0" dirty="0"/>
              <a:t>two semesters of Human Anatomy </a:t>
            </a:r>
            <a:r>
              <a:rPr lang="en-US" dirty="0"/>
              <a:t>and Human Physiology</a:t>
            </a:r>
            <a:r>
              <a:rPr lang="en-US" baseline="0" dirty="0"/>
              <a:t> and 1,950 hours experience in the cancer registry field.</a:t>
            </a:r>
            <a:r>
              <a:rPr lang="en-US" dirty="0"/>
              <a:t>  </a:t>
            </a:r>
            <a:endParaRPr lang="en-US" baseline="0" dirty="0"/>
          </a:p>
          <a:p>
            <a:endParaRPr lang="en-US" baseline="0" dirty="0"/>
          </a:p>
          <a:p>
            <a:r>
              <a:rPr lang="en-US" baseline="0" dirty="0"/>
              <a:t>The 1,950 hours are equivalent to one year of full-time employment.</a:t>
            </a:r>
            <a:endParaRPr lang="en-US" dirty="0"/>
          </a:p>
          <a:p>
            <a:endParaRPr lang="en-US" dirty="0"/>
          </a:p>
        </p:txBody>
      </p:sp>
      <p:sp>
        <p:nvSpPr>
          <p:cNvPr id="4" name="Slide Number Placeholder 3"/>
          <p:cNvSpPr>
            <a:spLocks noGrp="1"/>
          </p:cNvSpPr>
          <p:nvPr>
            <p:ph type="sldNum" sz="quarter" idx="10"/>
          </p:nvPr>
        </p:nvSpPr>
        <p:spPr/>
        <p:txBody>
          <a:bodyPr/>
          <a:lstStyle/>
          <a:p>
            <a:fld id="{B2FC5088-EBF5-4E5A-A123-78A29B3A4E20}" type="slidenum">
              <a:rPr lang="en-US" smtClean="0"/>
              <a:t>6</a:t>
            </a:fld>
            <a:endParaRPr lang="en-US"/>
          </a:p>
        </p:txBody>
      </p:sp>
    </p:spTree>
    <p:extLst>
      <p:ext uri="{BB962C8B-B14F-4D97-AF65-F5344CB8AC3E}">
        <p14:creationId xmlns:p14="http://schemas.microsoft.com/office/powerpoint/2010/main" val="3858134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this link to view the most updated list of NCRA-accredited</a:t>
            </a:r>
            <a:r>
              <a:rPr lang="en-US" baseline="0" dirty="0"/>
              <a:t> formal education programs</a:t>
            </a:r>
            <a:r>
              <a:rPr lang="en-US" dirty="0"/>
              <a:t>.  </a:t>
            </a:r>
          </a:p>
        </p:txBody>
      </p:sp>
      <p:sp>
        <p:nvSpPr>
          <p:cNvPr id="4" name="Slide Number Placeholder 3"/>
          <p:cNvSpPr>
            <a:spLocks noGrp="1"/>
          </p:cNvSpPr>
          <p:nvPr>
            <p:ph type="sldNum" sz="quarter" idx="10"/>
          </p:nvPr>
        </p:nvSpPr>
        <p:spPr/>
        <p:txBody>
          <a:bodyPr/>
          <a:lstStyle/>
          <a:p>
            <a:fld id="{B2FC5088-EBF5-4E5A-A123-78A29B3A4E20}" type="slidenum">
              <a:rPr lang="en-US" smtClean="0"/>
              <a:t>7</a:t>
            </a:fld>
            <a:endParaRPr lang="en-US"/>
          </a:p>
        </p:txBody>
      </p:sp>
    </p:spTree>
    <p:extLst>
      <p:ext uri="{BB962C8B-B14F-4D97-AF65-F5344CB8AC3E}">
        <p14:creationId xmlns:p14="http://schemas.microsoft.com/office/powerpoint/2010/main" val="398606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CTR  exam is offered during a</a:t>
            </a:r>
            <a:r>
              <a:rPr lang="en-US" baseline="0" dirty="0"/>
              <a:t> </a:t>
            </a:r>
            <a:r>
              <a:rPr lang="en-US" dirty="0"/>
              <a:t>3-week </a:t>
            </a:r>
            <a:r>
              <a:rPr lang="en-US" baseline="0" dirty="0"/>
              <a:t>period in the spring</a:t>
            </a:r>
            <a:r>
              <a:rPr lang="en-US" dirty="0"/>
              <a:t>, summer</a:t>
            </a:r>
            <a:r>
              <a:rPr lang="en-US" baseline="0" dirty="0"/>
              <a:t> and fall.</a:t>
            </a:r>
            <a:r>
              <a:rPr lang="en-US" dirty="0"/>
              <a:t> </a:t>
            </a:r>
            <a:r>
              <a:rPr lang="en-US" baseline="0" dirty="0"/>
              <a:t> </a:t>
            </a:r>
            <a:r>
              <a:rPr lang="en-US" dirty="0"/>
              <a:t>The candidate makes an appointment at the testing center to take the exam during the three week period.  There </a:t>
            </a:r>
            <a:r>
              <a:rPr lang="en-US">
                <a:cs typeface="Calibri"/>
              </a:rPr>
              <a:t>are two parts to the exam: a closed-book portion, which has 120 questions and an open-book portion, which has 60 questions.  The candidate is give 2 hours to complete each portion of the exam, so the exam takes up to four hours.  For the open-book portion of the exam, the candidate uses several cancer registry coding manuals to answer questions.  All questions are in a multiple-choice format.</a:t>
            </a:r>
            <a:endParaRPr lang="en-US" baseline="0">
              <a:cs typeface="Calibri"/>
            </a:endParaRPr>
          </a:p>
          <a:p>
            <a:endParaRPr lang="en-US" baseline="0" dirty="0"/>
          </a:p>
          <a:p>
            <a:endParaRPr lang="en-US" baseline="0" dirty="0">
              <a:cs typeface="Calibri"/>
            </a:endParaRPr>
          </a:p>
        </p:txBody>
      </p:sp>
      <p:sp>
        <p:nvSpPr>
          <p:cNvPr id="4" name="Slide Number Placeholder 3"/>
          <p:cNvSpPr>
            <a:spLocks noGrp="1"/>
          </p:cNvSpPr>
          <p:nvPr>
            <p:ph type="sldNum" sz="quarter" idx="10"/>
          </p:nvPr>
        </p:nvSpPr>
        <p:spPr/>
        <p:txBody>
          <a:bodyPr/>
          <a:lstStyle/>
          <a:p>
            <a:fld id="{B2FC5088-EBF5-4E5A-A123-78A29B3A4E20}" type="slidenum">
              <a:rPr lang="en-US" smtClean="0"/>
              <a:t>8</a:t>
            </a:fld>
            <a:endParaRPr lang="en-US"/>
          </a:p>
        </p:txBody>
      </p:sp>
    </p:spTree>
    <p:extLst>
      <p:ext uri="{BB962C8B-B14F-4D97-AF65-F5344CB8AC3E}">
        <p14:creationId xmlns:p14="http://schemas.microsoft.com/office/powerpoint/2010/main" val="302157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684">
              <a:defRPr/>
            </a:pPr>
            <a:r>
              <a:rPr lang="en-US" dirty="0"/>
              <a:t>You may be</a:t>
            </a:r>
            <a:r>
              <a:rPr lang="en-US" baseline="0" dirty="0"/>
              <a:t> wondering </a:t>
            </a:r>
            <a:r>
              <a:rPr lang="en-US" dirty="0"/>
              <a:t>what opportunities</a:t>
            </a:r>
            <a:r>
              <a:rPr lang="en-US" baseline="0" dirty="0"/>
              <a:t> are out there for a cancer registrar.  Cancer registrars can find employment </a:t>
            </a:r>
          </a:p>
          <a:p>
            <a:pPr defTabSz="905684">
              <a:defRPr/>
            </a:pPr>
            <a:endParaRPr lang="en-US" baseline="0" dirty="0"/>
          </a:p>
          <a:p>
            <a:pPr marL="174708" indent="-174708" defTabSz="905684">
              <a:buFont typeface="Arial"/>
              <a:buChar char="•"/>
              <a:defRPr/>
            </a:pPr>
            <a:r>
              <a:rPr lang="en-US" baseline="0" dirty="0"/>
              <a:t>in hospitals, large clinics, and state central registries</a:t>
            </a:r>
            <a:endParaRPr lang="en-US" baseline="0" dirty="0">
              <a:cs typeface="Calibri"/>
            </a:endParaRPr>
          </a:p>
          <a:p>
            <a:pPr marL="174708" indent="-174708" defTabSz="905684">
              <a:buFont typeface="Arial"/>
              <a:buChar char="•"/>
              <a:defRPr/>
            </a:pPr>
            <a:endParaRPr lang="en-US" baseline="0" dirty="0"/>
          </a:p>
          <a:p>
            <a:pPr marL="174708" indent="-174708" defTabSz="905684">
              <a:buFont typeface="Arial"/>
              <a:buChar char="•"/>
              <a:defRPr/>
            </a:pPr>
            <a:r>
              <a:rPr lang="en-US" baseline="0" dirty="0"/>
              <a:t>at standard-setting organizations such as Surveillance, Epidemiology and End Results, the National Program of Cancer Registries, and the Commission on Cancer. </a:t>
            </a:r>
          </a:p>
          <a:p>
            <a:pPr defTabSz="905684">
              <a:defRPr/>
            </a:pPr>
            <a:endParaRPr lang="en-US" baseline="0" dirty="0"/>
          </a:p>
          <a:p>
            <a:pPr marL="174708" indent="-174708" defTabSz="905684">
              <a:buFont typeface="Arial"/>
              <a:buChar char="•"/>
              <a:defRPr/>
            </a:pPr>
            <a:r>
              <a:rPr lang="en-US" baseline="0" dirty="0"/>
              <a:t>There are also </a:t>
            </a:r>
            <a:r>
              <a:rPr lang="en-US" dirty="0"/>
              <a:t>job opportunities</a:t>
            </a:r>
            <a:r>
              <a:rPr lang="en-US" baseline="0" dirty="0"/>
              <a:t> with consulting</a:t>
            </a:r>
            <a:r>
              <a:rPr lang="en-US" dirty="0"/>
              <a:t> or contract</a:t>
            </a:r>
            <a:r>
              <a:rPr lang="en-US" baseline="0" dirty="0"/>
              <a:t> </a:t>
            </a:r>
            <a:r>
              <a:rPr lang="en-US" dirty="0"/>
              <a:t>companies</a:t>
            </a:r>
            <a:r>
              <a:rPr lang="en-US" baseline="0" dirty="0"/>
              <a:t> and cancer registry software vendors.</a:t>
            </a:r>
            <a:r>
              <a:rPr lang="en-US" dirty="0">
                <a:cs typeface="Calibri"/>
              </a:rPr>
              <a:t> </a:t>
            </a:r>
          </a:p>
          <a:p>
            <a:endParaRPr lang="en-US" dirty="0"/>
          </a:p>
        </p:txBody>
      </p:sp>
      <p:sp>
        <p:nvSpPr>
          <p:cNvPr id="4" name="Slide Number Placeholder 3"/>
          <p:cNvSpPr>
            <a:spLocks noGrp="1"/>
          </p:cNvSpPr>
          <p:nvPr>
            <p:ph type="sldNum" sz="quarter" idx="10"/>
          </p:nvPr>
        </p:nvSpPr>
        <p:spPr/>
        <p:txBody>
          <a:bodyPr/>
          <a:lstStyle/>
          <a:p>
            <a:fld id="{B2FC5088-EBF5-4E5A-A123-78A29B3A4E20}" type="slidenum">
              <a:rPr lang="en-US" smtClean="0"/>
              <a:t>9</a:t>
            </a:fld>
            <a:endParaRPr lang="en-US"/>
          </a:p>
        </p:txBody>
      </p:sp>
    </p:spTree>
    <p:extLst>
      <p:ext uri="{BB962C8B-B14F-4D97-AF65-F5344CB8AC3E}">
        <p14:creationId xmlns:p14="http://schemas.microsoft.com/office/powerpoint/2010/main" val="239855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2F7031-3470-8444-B2F0-AE16664A3DB8}"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F7031-3470-8444-B2F0-AE16664A3DB8}"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F7031-3470-8444-B2F0-AE16664A3DB8}"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ncra-usa.org" TargetMode="External"/><Relationship Id="rId5" Type="http://schemas.openxmlformats.org/officeDocument/2006/relationships/hyperlink" Target="http://www.ncraeducationfoundation.org" TargetMode="External"/><Relationship Id="rId4" Type="http://schemas.openxmlformats.org/officeDocument/2006/relationships/hyperlink" Target="http://www.ctrexam.org/pdfs/eligibility/2012.Flowchar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ncra-usa.org/Education/Accredited-Education-Programs/Associate-and-Certificate-Program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4649"/>
            <a:ext cx="8229600" cy="1143000"/>
          </a:xfrm>
        </p:spPr>
        <p:txBody>
          <a:bodyPr>
            <a:normAutofit fontScale="90000"/>
          </a:bodyPr>
          <a:lstStyle/>
          <a:p>
            <a:r>
              <a:rPr lang="en-US" dirty="0"/>
              <a:t>Characteristics of a Certified </a:t>
            </a:r>
            <a:br>
              <a:rPr lang="en-US" dirty="0"/>
            </a:br>
            <a:r>
              <a:rPr lang="en-US" dirty="0"/>
              <a:t>Tumor Registrar</a:t>
            </a:r>
          </a:p>
        </p:txBody>
      </p:sp>
      <p:sp>
        <p:nvSpPr>
          <p:cNvPr id="3" name="Content Placeholder 2"/>
          <p:cNvSpPr>
            <a:spLocks noGrp="1"/>
          </p:cNvSpPr>
          <p:nvPr>
            <p:ph idx="1"/>
          </p:nvPr>
        </p:nvSpPr>
        <p:spPr>
          <a:xfrm>
            <a:off x="457200" y="2042556"/>
            <a:ext cx="8229600" cy="4083607"/>
          </a:xfrm>
        </p:spPr>
        <p:txBody>
          <a:bodyPr/>
          <a:lstStyle/>
          <a:p>
            <a:r>
              <a:rPr lang="en-US" dirty="0"/>
              <a:t>Dedicated</a:t>
            </a:r>
          </a:p>
          <a:p>
            <a:r>
              <a:rPr lang="en-US" dirty="0"/>
              <a:t>Enthusiastic</a:t>
            </a:r>
          </a:p>
          <a:p>
            <a:r>
              <a:rPr lang="en-US" dirty="0"/>
              <a:t>Self-motivated</a:t>
            </a:r>
          </a:p>
          <a:p>
            <a:r>
              <a:rPr lang="en-US" dirty="0"/>
              <a:t>Detail-oriented</a:t>
            </a:r>
          </a:p>
          <a:p>
            <a:r>
              <a:rPr lang="en-US" dirty="0"/>
              <a:t>Medical and scientific knowledge</a:t>
            </a:r>
          </a:p>
          <a:p>
            <a:r>
              <a:rPr lang="en-US" dirty="0"/>
              <a:t>Working behind the scenes</a:t>
            </a:r>
          </a:p>
          <a:p>
            <a:pPr marL="0" indent="0">
              <a:buNone/>
            </a:pPr>
            <a:endParaRPr lang="en-US" dirty="0"/>
          </a:p>
        </p:txBody>
      </p:sp>
    </p:spTree>
    <p:extLst>
      <p:ext uri="{BB962C8B-B14F-4D97-AF65-F5344CB8AC3E}">
        <p14:creationId xmlns:p14="http://schemas.microsoft.com/office/powerpoint/2010/main" val="240374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90275"/>
            <a:ext cx="8229600" cy="1143000"/>
          </a:xfrm>
        </p:spPr>
        <p:txBody>
          <a:bodyPr/>
          <a:lstStyle/>
          <a:p>
            <a:r>
              <a:rPr lang="en-US" dirty="0"/>
              <a:t>Thank You!</a:t>
            </a:r>
          </a:p>
        </p:txBody>
      </p:sp>
      <p:sp>
        <p:nvSpPr>
          <p:cNvPr id="3" name="Content Placeholder 2"/>
          <p:cNvSpPr>
            <a:spLocks noGrp="1"/>
          </p:cNvSpPr>
          <p:nvPr>
            <p:ph idx="1"/>
          </p:nvPr>
        </p:nvSpPr>
        <p:spPr>
          <a:xfrm>
            <a:off x="457200" y="2066306"/>
            <a:ext cx="8229600" cy="4059857"/>
          </a:xfrm>
        </p:spPr>
        <p:txBody>
          <a:bodyPr vert="horz" lIns="91440" tIns="45720" rIns="91440" bIns="45720" rtlCol="0" anchor="t">
            <a:normAutofit/>
          </a:bodyPr>
          <a:lstStyle/>
          <a:p>
            <a:pPr marL="539115" indent="-457200">
              <a:buSzPct val="130000"/>
              <a:buFont typeface="Calibri" pitchFamily="34" charset="0"/>
              <a:buChar char="•"/>
              <a:defRPr/>
            </a:pPr>
            <a:r>
              <a:rPr lang="en-US" dirty="0"/>
              <a:t> CTR Exam Eligibility Flowchart</a:t>
            </a:r>
            <a:endParaRPr lang="en-US"/>
          </a:p>
          <a:p>
            <a:pPr lvl="1">
              <a:buSzPct val="115000"/>
              <a:defRPr/>
            </a:pPr>
            <a:r>
              <a:rPr lang="en-US" sz="2600" dirty="0">
                <a:hlinkClick r:id="rId4"/>
              </a:rPr>
              <a:t>www.ctrexam.org/pdfs/eligibility/2012.Flowchart.pdf</a:t>
            </a:r>
            <a:endParaRPr lang="en-US" sz="2600" dirty="0">
              <a:cs typeface="Calibri"/>
              <a:hlinkClick r:id="rId4"/>
            </a:endParaRPr>
          </a:p>
          <a:p>
            <a:pPr marL="365760" indent="-283210">
              <a:buFont typeface="Wingdings 2"/>
              <a:buChar char=""/>
              <a:defRPr/>
            </a:pPr>
            <a:r>
              <a:rPr lang="en-US" dirty="0"/>
              <a:t>NCRA Education Foundation</a:t>
            </a:r>
            <a:endParaRPr lang="en-US" dirty="0">
              <a:cs typeface="Calibri"/>
            </a:endParaRPr>
          </a:p>
          <a:p>
            <a:pPr marL="859155" lvl="1" indent="-457200">
              <a:defRPr/>
            </a:pPr>
            <a:r>
              <a:rPr lang="en-US" dirty="0">
                <a:hlinkClick r:id="rId5"/>
              </a:rPr>
              <a:t>www.ncraeducationfoundation.org</a:t>
            </a:r>
            <a:endParaRPr lang="en-US" dirty="0">
              <a:cs typeface="Calibri"/>
              <a:hlinkClick r:id="rId5"/>
            </a:endParaRPr>
          </a:p>
          <a:p>
            <a:pPr marL="365760" indent="-283210">
              <a:buFont typeface="Wingdings 2"/>
              <a:buChar char=""/>
              <a:defRPr/>
            </a:pPr>
            <a:r>
              <a:rPr lang="en-US" dirty="0"/>
              <a:t>NCRA</a:t>
            </a:r>
            <a:endParaRPr lang="en-US" dirty="0">
              <a:cs typeface="Calibri"/>
            </a:endParaRPr>
          </a:p>
          <a:p>
            <a:pPr marL="859155" lvl="1" indent="-457200">
              <a:defRPr/>
            </a:pPr>
            <a:r>
              <a:rPr lang="en-US" dirty="0">
                <a:hlinkClick r:id="rId6"/>
              </a:rPr>
              <a:t>www.ncra-usa.org</a:t>
            </a:r>
            <a:endParaRPr lang="en-US" dirty="0">
              <a:cs typeface="Calibri"/>
              <a:hlinkClick r:id="rId6"/>
            </a:endParaRPr>
          </a:p>
          <a:p>
            <a:pPr marL="0" indent="0">
              <a:buNone/>
            </a:pPr>
            <a:endParaRPr lang="en-US" dirty="0">
              <a:cs typeface="Calibri"/>
            </a:endParaRPr>
          </a:p>
        </p:txBody>
      </p:sp>
    </p:spTree>
    <p:extLst>
      <p:ext uri="{BB962C8B-B14F-4D97-AF65-F5344CB8AC3E}">
        <p14:creationId xmlns:p14="http://schemas.microsoft.com/office/powerpoint/2010/main" val="129135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6524"/>
            <a:ext cx="8229600" cy="1143000"/>
          </a:xfrm>
        </p:spPr>
        <p:txBody>
          <a:bodyPr/>
          <a:lstStyle/>
          <a:p>
            <a:r>
              <a:rPr lang="en-US" dirty="0"/>
              <a:t>Objective:</a:t>
            </a:r>
          </a:p>
        </p:txBody>
      </p:sp>
      <p:sp>
        <p:nvSpPr>
          <p:cNvPr id="3" name="Content Placeholder 2"/>
          <p:cNvSpPr>
            <a:spLocks noGrp="1"/>
          </p:cNvSpPr>
          <p:nvPr>
            <p:ph idx="1"/>
          </p:nvPr>
        </p:nvSpPr>
        <p:spPr>
          <a:xfrm>
            <a:off x="457200" y="2208810"/>
            <a:ext cx="8229600" cy="3917353"/>
          </a:xfrm>
        </p:spPr>
        <p:txBody>
          <a:bodyPr vert="horz" lIns="91440" tIns="45720" rIns="91440" bIns="45720" rtlCol="0" anchor="t">
            <a:normAutofit/>
          </a:bodyPr>
          <a:lstStyle/>
          <a:p>
            <a:r>
              <a:rPr lang="en-US" dirty="0"/>
              <a:t>Explain eligibility requirements to sit for the Certified Tumor Registrar (CTR) examination</a:t>
            </a:r>
          </a:p>
          <a:p>
            <a:r>
              <a:rPr lang="en-US" dirty="0"/>
              <a:t>Discuss career opportunities for cancer registrars</a:t>
            </a:r>
            <a:endParaRPr lang="en-US" dirty="0">
              <a:cs typeface="Calibri"/>
            </a:endParaRP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5270"/>
            <a:ext cx="8229600" cy="1143000"/>
          </a:xfrm>
        </p:spPr>
        <p:txBody>
          <a:bodyPr/>
          <a:lstStyle/>
          <a:p>
            <a:r>
              <a:rPr lang="en-US" dirty="0"/>
              <a:t>Requirements</a:t>
            </a:r>
          </a:p>
        </p:txBody>
      </p:sp>
      <p:sp>
        <p:nvSpPr>
          <p:cNvPr id="3" name="Content Placeholder 2"/>
          <p:cNvSpPr>
            <a:spLocks noGrp="1"/>
          </p:cNvSpPr>
          <p:nvPr>
            <p:ph idx="1"/>
          </p:nvPr>
        </p:nvSpPr>
        <p:spPr>
          <a:xfrm>
            <a:off x="490013" y="1851769"/>
            <a:ext cx="8229600" cy="4525963"/>
          </a:xfrm>
        </p:spPr>
        <p:txBody>
          <a:bodyPr vert="horz" lIns="91440" tIns="45720" rIns="91440" bIns="45720" rtlCol="0" anchor="t">
            <a:normAutofit/>
          </a:bodyPr>
          <a:lstStyle/>
          <a:p>
            <a:r>
              <a:rPr lang="en-US" dirty="0"/>
              <a:t>Certification examination</a:t>
            </a:r>
          </a:p>
          <a:p>
            <a:pPr lvl="1"/>
            <a:r>
              <a:rPr lang="en-US" dirty="0"/>
              <a:t>Formal education</a:t>
            </a:r>
            <a:endParaRPr lang="en-US" dirty="0">
              <a:cs typeface="Calibri"/>
            </a:endParaRPr>
          </a:p>
          <a:p>
            <a:pPr lvl="1"/>
            <a:r>
              <a:rPr lang="en-US" dirty="0"/>
              <a:t>Experience</a:t>
            </a:r>
            <a:endParaRPr lang="en-US" dirty="0">
              <a:cs typeface="Calibri"/>
            </a:endParaRPr>
          </a:p>
          <a:p>
            <a:pPr marL="0" indent="0">
              <a:buNone/>
            </a:pPr>
            <a:endParaRPr lang="en-US" dirty="0"/>
          </a:p>
        </p:txBody>
      </p:sp>
    </p:spTree>
    <p:extLst>
      <p:ext uri="{BB962C8B-B14F-4D97-AF65-F5344CB8AC3E}">
        <p14:creationId xmlns:p14="http://schemas.microsoft.com/office/powerpoint/2010/main" val="423952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2150"/>
            <a:ext cx="8229600" cy="1143000"/>
          </a:xfrm>
        </p:spPr>
        <p:txBody>
          <a:bodyPr/>
          <a:lstStyle/>
          <a:p>
            <a:r>
              <a:rPr lang="en-US" dirty="0"/>
              <a:t>Eligibility Route</a:t>
            </a:r>
            <a:r>
              <a:rPr lang="en-US" dirty="0">
                <a:cs typeface="Calibri"/>
              </a:rPr>
              <a:t> A – Path 1</a:t>
            </a:r>
            <a:endParaRPr lang="en-US" dirty="0"/>
          </a:p>
        </p:txBody>
      </p:sp>
      <p:sp>
        <p:nvSpPr>
          <p:cNvPr id="3" name="Content Placeholder 2"/>
          <p:cNvSpPr>
            <a:spLocks noGrp="1"/>
          </p:cNvSpPr>
          <p:nvPr>
            <p:ph idx="1"/>
          </p:nvPr>
        </p:nvSpPr>
        <p:spPr>
          <a:xfrm>
            <a:off x="457200" y="2161309"/>
            <a:ext cx="8229600" cy="3964854"/>
          </a:xfrm>
        </p:spPr>
        <p:txBody>
          <a:bodyPr vert="horz" lIns="91440" tIns="45720" rIns="91440" bIns="45720" rtlCol="0" anchor="t">
            <a:normAutofit/>
          </a:bodyPr>
          <a:lstStyle/>
          <a:p>
            <a:r>
              <a:rPr lang="en-US" b="1" dirty="0"/>
              <a:t>Associate’s</a:t>
            </a:r>
            <a:r>
              <a:rPr lang="en-US" dirty="0"/>
              <a:t> Degree </a:t>
            </a:r>
            <a:r>
              <a:rPr lang="en-US" dirty="0">
                <a:cs typeface="Calibri"/>
              </a:rPr>
              <a:t>in Cancer Registry Management (CRM) or Cancer Information Management (CIM) from an NCRA-accredited Program</a:t>
            </a:r>
          </a:p>
          <a:p>
            <a:r>
              <a:rPr lang="en-US" dirty="0">
                <a:cs typeface="Calibri"/>
              </a:rPr>
              <a:t>160-hour</a:t>
            </a:r>
            <a:r>
              <a:rPr lang="en-US" dirty="0"/>
              <a:t> practicum in a Certified Tumor Registrar-staffed cancer registry</a:t>
            </a:r>
            <a:endParaRPr lang="en-US" dirty="0">
              <a:cs typeface="Calibri"/>
            </a:endParaRPr>
          </a:p>
          <a:p>
            <a:pPr marL="0" indent="0">
              <a:buNone/>
            </a:pPr>
            <a:endParaRPr lang="en-US" dirty="0"/>
          </a:p>
        </p:txBody>
      </p:sp>
    </p:spTree>
    <p:extLst>
      <p:ext uri="{BB962C8B-B14F-4D97-AF65-F5344CB8AC3E}">
        <p14:creationId xmlns:p14="http://schemas.microsoft.com/office/powerpoint/2010/main" val="281432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8400"/>
            <a:ext cx="8229600" cy="1143000"/>
          </a:xfrm>
        </p:spPr>
        <p:txBody>
          <a:bodyPr/>
          <a:lstStyle/>
          <a:p>
            <a:r>
              <a:rPr lang="en-US" dirty="0"/>
              <a:t>Eligibility Route</a:t>
            </a:r>
            <a:r>
              <a:rPr lang="en-US" dirty="0">
                <a:cs typeface="Calibri"/>
              </a:rPr>
              <a:t> A – Path 2</a:t>
            </a:r>
            <a:endParaRPr lang="en-US" dirty="0"/>
          </a:p>
        </p:txBody>
      </p:sp>
      <p:sp>
        <p:nvSpPr>
          <p:cNvPr id="3" name="Content Placeholder 2"/>
          <p:cNvSpPr>
            <a:spLocks noGrp="1"/>
          </p:cNvSpPr>
          <p:nvPr>
            <p:ph idx="1"/>
          </p:nvPr>
        </p:nvSpPr>
        <p:spPr>
          <a:xfrm>
            <a:off x="457200" y="2137558"/>
            <a:ext cx="8229600" cy="3988605"/>
          </a:xfrm>
        </p:spPr>
        <p:txBody>
          <a:bodyPr vert="horz" lIns="91440" tIns="45720" rIns="91440" bIns="45720" rtlCol="0" anchor="t">
            <a:normAutofit/>
          </a:bodyPr>
          <a:lstStyle/>
          <a:p>
            <a:r>
              <a:rPr lang="en-US" dirty="0"/>
              <a:t>Minimum education</a:t>
            </a:r>
            <a:r>
              <a:rPr lang="en-US" dirty="0">
                <a:cs typeface="Calibri"/>
              </a:rPr>
              <a:t> of an Associate's Degree in any field or the equivalent (60 college-level credits)</a:t>
            </a:r>
            <a:endParaRPr lang="en-US" dirty="0"/>
          </a:p>
          <a:p>
            <a:r>
              <a:rPr lang="en-US" b="1" dirty="0"/>
              <a:t>Certificate</a:t>
            </a:r>
            <a:r>
              <a:rPr lang="en-US" dirty="0"/>
              <a:t> in CRM or CIM from an NCRA-accredited Program</a:t>
            </a:r>
            <a:endParaRPr lang="en-US" dirty="0">
              <a:cs typeface="Calibri"/>
            </a:endParaRPr>
          </a:p>
          <a:p>
            <a:r>
              <a:rPr lang="en-US" dirty="0"/>
              <a:t>160-hour practicum in a Certified Tumor Registrar-staffed cancer registry</a:t>
            </a:r>
            <a:endParaRPr lang="en-US" dirty="0">
              <a:cs typeface="Calibri"/>
            </a:endParaRPr>
          </a:p>
          <a:p>
            <a:pPr marL="0" indent="0">
              <a:buNone/>
            </a:pPr>
            <a:endParaRPr lang="en-US" dirty="0"/>
          </a:p>
        </p:txBody>
      </p:sp>
    </p:spTree>
    <p:extLst>
      <p:ext uri="{BB962C8B-B14F-4D97-AF65-F5344CB8AC3E}">
        <p14:creationId xmlns:p14="http://schemas.microsoft.com/office/powerpoint/2010/main" val="164025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4649"/>
            <a:ext cx="8229600" cy="1143000"/>
          </a:xfrm>
        </p:spPr>
        <p:txBody>
          <a:bodyPr/>
          <a:lstStyle/>
          <a:p>
            <a:r>
              <a:rPr lang="en-US" dirty="0"/>
              <a:t>Eligibility Route</a:t>
            </a:r>
            <a:r>
              <a:rPr lang="en-US" dirty="0">
                <a:cs typeface="Calibri"/>
              </a:rPr>
              <a:t> B</a:t>
            </a:r>
            <a:endParaRPr lang="en-US" dirty="0"/>
          </a:p>
        </p:txBody>
      </p:sp>
      <p:sp>
        <p:nvSpPr>
          <p:cNvPr id="5" name="Content Placeholder 4">
            <a:extLst>
              <a:ext uri="{FF2B5EF4-FFF2-40B4-BE49-F238E27FC236}">
                <a16:creationId xmlns="" xmlns:a16="http://schemas.microsoft.com/office/drawing/2014/main" id="{503E8EE9-D9D3-4C78-85B7-B8B4FA37BCF7}"/>
              </a:ext>
            </a:extLst>
          </p:cNvPr>
          <p:cNvSpPr>
            <a:spLocks noGrp="1"/>
          </p:cNvSpPr>
          <p:nvPr>
            <p:ph idx="1"/>
          </p:nvPr>
        </p:nvSpPr>
        <p:spPr/>
        <p:txBody>
          <a:bodyPr vert="horz" lIns="91440" tIns="45720" rIns="91440" bIns="45720" rtlCol="0" anchor="t">
            <a:normAutofit/>
          </a:bodyPr>
          <a:lstStyle/>
          <a:p>
            <a:r>
              <a:rPr lang="en-US" dirty="0">
                <a:cs typeface="Calibri"/>
              </a:rPr>
              <a:t>Minimum education of an Associate's Degree in any field or the equivalent (60 college-level credits)</a:t>
            </a:r>
          </a:p>
          <a:p>
            <a:r>
              <a:rPr lang="en-US" b="1" dirty="0">
                <a:cs typeface="Calibri"/>
              </a:rPr>
              <a:t>Two semesters</a:t>
            </a:r>
            <a:r>
              <a:rPr lang="en-US" dirty="0">
                <a:cs typeface="Calibri"/>
              </a:rPr>
              <a:t> of Human Anatomy &amp; Human Physiology</a:t>
            </a:r>
          </a:p>
          <a:p>
            <a:r>
              <a:rPr lang="en-US" dirty="0">
                <a:cs typeface="Calibri"/>
              </a:rPr>
              <a:t>1,950 hours (equal to one year full-time) in the cancer registry profession</a:t>
            </a:r>
          </a:p>
        </p:txBody>
      </p:sp>
    </p:spTree>
    <p:extLst>
      <p:ext uri="{BB962C8B-B14F-4D97-AF65-F5344CB8AC3E}">
        <p14:creationId xmlns:p14="http://schemas.microsoft.com/office/powerpoint/2010/main" val="2974616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4025"/>
            <a:ext cx="8229600" cy="1143000"/>
          </a:xfrm>
        </p:spPr>
        <p:txBody>
          <a:bodyPr/>
          <a:lstStyle/>
          <a:p>
            <a:r>
              <a:rPr lang="en-US" dirty="0"/>
              <a:t>NCRA-Accredited Programs</a:t>
            </a:r>
          </a:p>
        </p:txBody>
      </p:sp>
      <p:sp>
        <p:nvSpPr>
          <p:cNvPr id="3" name="Content Placeholder 2"/>
          <p:cNvSpPr>
            <a:spLocks noGrp="1"/>
          </p:cNvSpPr>
          <p:nvPr>
            <p:ph idx="1"/>
          </p:nvPr>
        </p:nvSpPr>
        <p:spPr>
          <a:xfrm>
            <a:off x="250520" y="2554985"/>
            <a:ext cx="8549014" cy="1721922"/>
          </a:xfrm>
        </p:spPr>
        <p:txBody>
          <a:bodyPr vert="horz" lIns="91440" tIns="45720" rIns="91440" bIns="45720" rtlCol="0" anchor="t">
            <a:normAutofit/>
          </a:bodyPr>
          <a:lstStyle/>
          <a:p>
            <a:pPr marL="0" indent="0">
              <a:buNone/>
            </a:pPr>
            <a:r>
              <a:rPr lang="en-US" sz="2000" dirty="0">
                <a:cs typeface="Calibri"/>
                <a:hlinkClick r:id="rId4"/>
              </a:rPr>
              <a:t>http://</a:t>
            </a:r>
            <a:r>
              <a:rPr lang="en-US" sz="2000" dirty="0" smtClean="0">
                <a:cs typeface="Calibri"/>
                <a:hlinkClick r:id="rId4"/>
              </a:rPr>
              <a:t>www.ncra-usa.org/Education/Accredited-Education-Programs/Associate-and-Certificate-Programs</a:t>
            </a:r>
            <a:endParaRPr lang="en-US" sz="2000" dirty="0" smtClean="0">
              <a:cs typeface="Calibri"/>
            </a:endParaRPr>
          </a:p>
          <a:p>
            <a:pPr marL="0" indent="0">
              <a:buNone/>
            </a:pPr>
            <a:endParaRPr lang="en-US" b="1" dirty="0"/>
          </a:p>
        </p:txBody>
      </p:sp>
    </p:spTree>
    <p:extLst>
      <p:ext uri="{BB962C8B-B14F-4D97-AF65-F5344CB8AC3E}">
        <p14:creationId xmlns:p14="http://schemas.microsoft.com/office/powerpoint/2010/main" val="3474607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90274"/>
            <a:ext cx="8229600" cy="1143000"/>
          </a:xfrm>
        </p:spPr>
        <p:txBody>
          <a:bodyPr/>
          <a:lstStyle/>
          <a:p>
            <a:r>
              <a:rPr lang="en-US" dirty="0"/>
              <a:t>CTR Examination</a:t>
            </a:r>
          </a:p>
        </p:txBody>
      </p:sp>
      <p:sp>
        <p:nvSpPr>
          <p:cNvPr id="3" name="Content Placeholder 2"/>
          <p:cNvSpPr>
            <a:spLocks noGrp="1"/>
          </p:cNvSpPr>
          <p:nvPr>
            <p:ph idx="1"/>
          </p:nvPr>
        </p:nvSpPr>
        <p:spPr>
          <a:xfrm>
            <a:off x="457200" y="2090057"/>
            <a:ext cx="8229600" cy="4036106"/>
          </a:xfrm>
        </p:spPr>
        <p:txBody>
          <a:bodyPr vert="horz" lIns="91440" tIns="45720" rIns="91440" bIns="45720" rtlCol="0" anchor="t">
            <a:normAutofit/>
          </a:bodyPr>
          <a:lstStyle/>
          <a:p>
            <a:r>
              <a:rPr lang="en-US" dirty="0"/>
              <a:t>Offered three time per year</a:t>
            </a:r>
          </a:p>
          <a:p>
            <a:pPr lvl="1"/>
            <a:r>
              <a:rPr lang="en-US" dirty="0"/>
              <a:t>Spring, Summer and Fall</a:t>
            </a:r>
            <a:endParaRPr lang="en-US" dirty="0">
              <a:cs typeface="Calibri"/>
            </a:endParaRPr>
          </a:p>
          <a:p>
            <a:pPr lvl="1"/>
            <a:r>
              <a:rPr lang="en-US" dirty="0"/>
              <a:t>Three week</a:t>
            </a:r>
            <a:r>
              <a:rPr lang="en-US" dirty="0">
                <a:cs typeface="Calibri"/>
              </a:rPr>
              <a:t> window</a:t>
            </a:r>
          </a:p>
          <a:p>
            <a:r>
              <a:rPr lang="en-US" dirty="0">
                <a:cs typeface="Calibri"/>
              </a:rPr>
              <a:t>Examination</a:t>
            </a:r>
          </a:p>
          <a:p>
            <a:pPr lvl="1"/>
            <a:r>
              <a:rPr lang="en-US" dirty="0">
                <a:cs typeface="Calibri"/>
              </a:rPr>
              <a:t>Closed-book (2 hours)</a:t>
            </a:r>
          </a:p>
          <a:p>
            <a:pPr lvl="1"/>
            <a:r>
              <a:rPr lang="en-US" dirty="0">
                <a:cs typeface="Calibri"/>
              </a:rPr>
              <a:t>Open-book (2 hours)</a:t>
            </a:r>
            <a:endParaRPr lang="en-US" dirty="0"/>
          </a:p>
          <a:p>
            <a:r>
              <a:rPr lang="en-US" dirty="0"/>
              <a:t>Multiple-choice</a:t>
            </a: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794163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7147"/>
            <a:ext cx="8229600" cy="1143000"/>
          </a:xfrm>
        </p:spPr>
        <p:txBody>
          <a:bodyPr/>
          <a:lstStyle/>
          <a:p>
            <a:r>
              <a:rPr lang="en-US" dirty="0"/>
              <a:t>Opportunities for Cancer Registrars</a:t>
            </a:r>
          </a:p>
        </p:txBody>
      </p:sp>
      <p:sp>
        <p:nvSpPr>
          <p:cNvPr id="3" name="Content Placeholder 2"/>
          <p:cNvSpPr>
            <a:spLocks noGrp="1"/>
          </p:cNvSpPr>
          <p:nvPr>
            <p:ph idx="1"/>
          </p:nvPr>
        </p:nvSpPr>
        <p:spPr>
          <a:xfrm>
            <a:off x="457200" y="1600200"/>
            <a:ext cx="8229600" cy="4525963"/>
          </a:xfrm>
        </p:spPr>
        <p:txBody>
          <a:bodyPr vert="horz" lIns="91440" tIns="45720" rIns="91440" bIns="45720" rtlCol="0" anchor="t">
            <a:normAutofit/>
          </a:bodyPr>
          <a:lstStyle/>
          <a:p>
            <a:r>
              <a:rPr lang="en-US" dirty="0"/>
              <a:t>Job opportunities</a:t>
            </a:r>
          </a:p>
          <a:p>
            <a:pPr lvl="1"/>
            <a:r>
              <a:rPr lang="en-US" dirty="0"/>
              <a:t>Hospitals and clinics</a:t>
            </a:r>
          </a:p>
          <a:p>
            <a:pPr lvl="1"/>
            <a:r>
              <a:rPr lang="en-US" dirty="0"/>
              <a:t>State central registries</a:t>
            </a:r>
            <a:endParaRPr lang="en-US" dirty="0">
              <a:cs typeface="Calibri"/>
            </a:endParaRPr>
          </a:p>
          <a:p>
            <a:pPr lvl="1"/>
            <a:r>
              <a:rPr lang="en-US" dirty="0"/>
              <a:t>Surveillance, Epidemiology and End Results (SEER)</a:t>
            </a:r>
          </a:p>
          <a:p>
            <a:pPr lvl="1"/>
            <a:r>
              <a:rPr lang="en-US" dirty="0"/>
              <a:t>National Program of Cancer Registries</a:t>
            </a:r>
            <a:r>
              <a:rPr lang="en-US" dirty="0">
                <a:cs typeface="Calibri"/>
              </a:rPr>
              <a:t> (NPCR)</a:t>
            </a:r>
          </a:p>
          <a:p>
            <a:pPr lvl="1"/>
            <a:r>
              <a:rPr lang="en-US" dirty="0"/>
              <a:t>Commission on Cancer </a:t>
            </a:r>
            <a:r>
              <a:rPr lang="en-US" dirty="0">
                <a:cs typeface="Calibri"/>
              </a:rPr>
              <a:t>(</a:t>
            </a:r>
            <a:r>
              <a:rPr lang="en-US" dirty="0" err="1">
                <a:cs typeface="Calibri"/>
              </a:rPr>
              <a:t>CoC</a:t>
            </a:r>
            <a:r>
              <a:rPr lang="en-US" dirty="0">
                <a:cs typeface="Calibri"/>
              </a:rPr>
              <a:t>)</a:t>
            </a:r>
          </a:p>
          <a:p>
            <a:pPr lvl="1"/>
            <a:r>
              <a:rPr lang="en-US" dirty="0"/>
              <a:t>Software vendors</a:t>
            </a:r>
          </a:p>
          <a:p>
            <a:pPr lvl="1"/>
            <a:r>
              <a:rPr lang="en-US" dirty="0"/>
              <a:t>Consulting </a:t>
            </a:r>
            <a:r>
              <a:rPr lang="en-US" dirty="0">
                <a:cs typeface="Calibri"/>
              </a:rPr>
              <a:t>companies</a:t>
            </a:r>
          </a:p>
          <a:p>
            <a:pPr marL="0" indent="0">
              <a:buNone/>
            </a:pPr>
            <a:endParaRPr lang="en-US" dirty="0"/>
          </a:p>
        </p:txBody>
      </p:sp>
    </p:spTree>
    <p:extLst>
      <p:ext uri="{BB962C8B-B14F-4D97-AF65-F5344CB8AC3E}">
        <p14:creationId xmlns:p14="http://schemas.microsoft.com/office/powerpoint/2010/main" val="4291496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613</Words>
  <Application>Microsoft Office PowerPoint</Application>
  <PresentationFormat>On-screen Show (4:3)</PresentationFormat>
  <Paragraphs>89</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Objective:</vt:lpstr>
      <vt:lpstr>Requirements</vt:lpstr>
      <vt:lpstr>Eligibility Route A – Path 1</vt:lpstr>
      <vt:lpstr>Eligibility Route A – Path 2</vt:lpstr>
      <vt:lpstr>Eligibility Route B</vt:lpstr>
      <vt:lpstr>NCRA-Accredited Programs</vt:lpstr>
      <vt:lpstr>CTR Examination</vt:lpstr>
      <vt:lpstr>Opportunities for Cancer Registrars</vt:lpstr>
      <vt:lpstr>Characteristics of a Certified  Tumor Registrar</vt:lpstr>
      <vt:lpstr>Thank You!</vt:lpstr>
    </vt:vector>
  </TitlesOfParts>
  <Company>Neighborhood All-Stars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Robin</dc:creator>
  <cp:lastModifiedBy>Robin Havens</cp:lastModifiedBy>
  <cp:revision>196</cp:revision>
  <cp:lastPrinted>2018-06-29T16:37:32Z</cp:lastPrinted>
  <dcterms:created xsi:type="dcterms:W3CDTF">2013-07-02T15:13:30Z</dcterms:created>
  <dcterms:modified xsi:type="dcterms:W3CDTF">2018-11-20T19:42:34Z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