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1"/>
  </p:notesMasterIdLst>
  <p:sldIdLst>
    <p:sldId id="273"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18" autoAdjust="0"/>
  </p:normalViewPr>
  <p:slideViewPr>
    <p:cSldViewPr snapToGrid="0" snapToObjects="1">
      <p:cViewPr>
        <p:scale>
          <a:sx n="90" d="100"/>
          <a:sy n="90" d="100"/>
        </p:scale>
        <p:origin x="-5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F3025C07-3F18-4C57-B788-98CB2A769176}"/>
    <pc:docChg chg="modSld">
      <pc:chgData name="" userId="" providerId="" clId="Web-{F3025C07-3F18-4C57-B788-98CB2A769176}" dt="2018-05-03T20:38:53.329" v="370"/>
      <pc:docMkLst>
        <pc:docMk/>
      </pc:docMkLst>
      <pc:sldChg chg="modNotes">
        <pc:chgData name="" userId="" providerId="" clId="Web-{F3025C07-3F18-4C57-B788-98CB2A769176}" dt="2018-05-03T19:42:48.004" v="6"/>
        <pc:sldMkLst>
          <pc:docMk/>
          <pc:sldMk cId="0" sldId="256"/>
        </pc:sldMkLst>
      </pc:sldChg>
      <pc:sldChg chg="addSp modSp modNotes">
        <pc:chgData name="" userId="" providerId="" clId="Web-{F3025C07-3F18-4C57-B788-98CB2A769176}" dt="2018-05-03T20:24:09.752" v="207"/>
        <pc:sldMkLst>
          <pc:docMk/>
          <pc:sldMk cId="1216287271" sldId="261"/>
        </pc:sldMkLst>
        <pc:spChg chg="add mod">
          <ac:chgData name="" userId="" providerId="" clId="Web-{F3025C07-3F18-4C57-B788-98CB2A769176}" dt="2018-05-03T20:24:09.752" v="207"/>
          <ac:spMkLst>
            <pc:docMk/>
            <pc:sldMk cId="1216287271" sldId="261"/>
            <ac:spMk id="2" creationId="{17275315-5E13-4F11-81F6-93959ACBE463}"/>
          </ac:spMkLst>
        </pc:spChg>
        <pc:spChg chg="mod">
          <ac:chgData name="" userId="" providerId="" clId="Web-{F3025C07-3F18-4C57-B788-98CB2A769176}" dt="2018-05-03T20:22:34.390" v="196"/>
          <ac:spMkLst>
            <pc:docMk/>
            <pc:sldMk cId="1216287271" sldId="261"/>
            <ac:spMk id="5" creationId="{00000000-0000-0000-0000-000000000000}"/>
          </ac:spMkLst>
        </pc:spChg>
      </pc:sldChg>
      <pc:sldChg chg="modNotes">
        <pc:chgData name="" userId="" providerId="" clId="Web-{F3025C07-3F18-4C57-B788-98CB2A769176}" dt="2018-05-03T20:11:24.891" v="69"/>
        <pc:sldMkLst>
          <pc:docMk/>
          <pc:sldMk cId="288689464" sldId="262"/>
        </pc:sldMkLst>
      </pc:sldChg>
      <pc:sldChg chg="modSp modNotes">
        <pc:chgData name="" userId="" providerId="" clId="Web-{F3025C07-3F18-4C57-B788-98CB2A769176}" dt="2018-05-03T20:28:27.496" v="236"/>
        <pc:sldMkLst>
          <pc:docMk/>
          <pc:sldMk cId="673941417" sldId="263"/>
        </pc:sldMkLst>
        <pc:spChg chg="mod">
          <ac:chgData name="" userId="" providerId="" clId="Web-{F3025C07-3F18-4C57-B788-98CB2A769176}" dt="2018-05-03T20:19:50.494" v="94"/>
          <ac:spMkLst>
            <pc:docMk/>
            <pc:sldMk cId="673941417" sldId="263"/>
            <ac:spMk id="5" creationId="{00000000-0000-0000-0000-000000000000}"/>
          </ac:spMkLst>
        </pc:spChg>
      </pc:sldChg>
      <pc:sldChg chg="modNotes">
        <pc:chgData name="" userId="" providerId="" clId="Web-{F3025C07-3F18-4C57-B788-98CB2A769176}" dt="2018-05-03T20:29:05.357" v="239"/>
        <pc:sldMkLst>
          <pc:docMk/>
          <pc:sldMk cId="1456294048" sldId="264"/>
        </pc:sldMkLst>
      </pc:sldChg>
      <pc:sldChg chg="modNotes">
        <pc:chgData name="" userId="" providerId="" clId="Web-{F3025C07-3F18-4C57-B788-98CB2A769176}" dt="2018-05-03T20:31:16.033" v="275"/>
        <pc:sldMkLst>
          <pc:docMk/>
          <pc:sldMk cId="3783724042" sldId="265"/>
        </pc:sldMkLst>
      </pc:sldChg>
      <pc:sldChg chg="modNotes">
        <pc:chgData name="" userId="" providerId="" clId="Web-{F3025C07-3F18-4C57-B788-98CB2A769176}" dt="2018-05-03T20:32:44.567" v="287"/>
        <pc:sldMkLst>
          <pc:docMk/>
          <pc:sldMk cId="2284205021" sldId="266"/>
        </pc:sldMkLst>
      </pc:sldChg>
      <pc:sldChg chg="modNotes">
        <pc:chgData name="" userId="" providerId="" clId="Web-{F3025C07-3F18-4C57-B788-98CB2A769176}" dt="2018-05-03T20:36:06.902" v="341"/>
        <pc:sldMkLst>
          <pc:docMk/>
          <pc:sldMk cId="433005512" sldId="267"/>
        </pc:sldMkLst>
      </pc:sldChg>
      <pc:sldChg chg="modNotes">
        <pc:chgData name="" userId="" providerId="" clId="Web-{F3025C07-3F18-4C57-B788-98CB2A769176}" dt="2018-05-03T20:37:11.154" v="355"/>
        <pc:sldMkLst>
          <pc:docMk/>
          <pc:sldMk cId="1658056397" sldId="268"/>
        </pc:sldMkLst>
      </pc:sldChg>
      <pc:sldChg chg="modNotes">
        <pc:chgData name="" userId="" providerId="" clId="Web-{F3025C07-3F18-4C57-B788-98CB2A769176}" dt="2018-05-03T20:37:59.796" v="367"/>
        <pc:sldMkLst>
          <pc:docMk/>
          <pc:sldMk cId="4141126024" sldId="269"/>
        </pc:sldMkLst>
      </pc:sldChg>
      <pc:sldChg chg="modNotes">
        <pc:chgData name="" userId="" providerId="" clId="Web-{F3025C07-3F18-4C57-B788-98CB2A769176}" dt="2018-05-03T20:38:53.329" v="370"/>
        <pc:sldMkLst>
          <pc:docMk/>
          <pc:sldMk cId="1452294777" sldId="270"/>
        </pc:sldMkLst>
      </pc:sldChg>
    </pc:docChg>
  </pc:docChgLst>
  <pc:docChgLst>
    <pc:chgData clId="Web-{C978D8C7-C782-4516-A7EC-1AC495DFF1AC}"/>
    <pc:docChg chg="modSld">
      <pc:chgData name="" userId="" providerId="" clId="Web-{C978D8C7-C782-4516-A7EC-1AC495DFF1AC}" dt="2018-05-06T14:54:07.437" v="70"/>
      <pc:docMkLst>
        <pc:docMk/>
      </pc:docMkLst>
      <pc:sldChg chg="modSp modNotes">
        <pc:chgData name="" userId="" providerId="" clId="Web-{C978D8C7-C782-4516-A7EC-1AC495DFF1AC}" dt="2018-05-06T14:51:12.706" v="44"/>
        <pc:sldMkLst>
          <pc:docMk/>
          <pc:sldMk cId="673941417" sldId="263"/>
        </pc:sldMkLst>
        <pc:spChg chg="mod">
          <ac:chgData name="" userId="" providerId="" clId="Web-{C978D8C7-C782-4516-A7EC-1AC495DFF1AC}" dt="2018-05-06T14:51:12.706" v="44"/>
          <ac:spMkLst>
            <pc:docMk/>
            <pc:sldMk cId="673941417" sldId="263"/>
            <ac:spMk id="5" creationId="{00000000-0000-0000-0000-000000000000}"/>
          </ac:spMkLst>
        </pc:spChg>
      </pc:sldChg>
      <pc:sldChg chg="modNotes">
        <pc:chgData name="" userId="" providerId="" clId="Web-{C978D8C7-C782-4516-A7EC-1AC495DFF1AC}" dt="2018-05-06T14:54:07.437" v="70"/>
        <pc:sldMkLst>
          <pc:docMk/>
          <pc:sldMk cId="3783724042" sldId="265"/>
        </pc:sldMkLst>
      </pc:sldChg>
    </pc:docChg>
  </pc:docChgLst>
  <pc:docChgLst>
    <pc:chgData clId="Web-{1CD993C0-096C-4F65-90EA-6B30051942D7}"/>
    <pc:docChg chg="modSld">
      <pc:chgData name="" userId="" providerId="" clId="Web-{1CD993C0-096C-4F65-90EA-6B30051942D7}" dt="2018-06-03T13:34:06.068" v="122" actId="20577"/>
      <pc:docMkLst>
        <pc:docMk/>
      </pc:docMkLst>
      <pc:sldChg chg="modNotes">
        <pc:chgData name="" userId="" providerId="" clId="Web-{1CD993C0-096C-4F65-90EA-6B30051942D7}" dt="2018-06-03T13:21:33.644" v="2"/>
        <pc:sldMkLst>
          <pc:docMk/>
          <pc:sldMk cId="2200122125" sldId="257"/>
        </pc:sldMkLst>
      </pc:sldChg>
      <pc:sldChg chg="modNotes">
        <pc:chgData name="" userId="" providerId="" clId="Web-{1CD993C0-096C-4F65-90EA-6B30051942D7}" dt="2018-06-03T13:24:55.179" v="6"/>
        <pc:sldMkLst>
          <pc:docMk/>
          <pc:sldMk cId="673941417" sldId="263"/>
        </pc:sldMkLst>
      </pc:sldChg>
      <pc:sldChg chg="modNotes">
        <pc:chgData name="" userId="" providerId="" clId="Web-{1CD993C0-096C-4F65-90EA-6B30051942D7}" dt="2018-06-03T13:27:44.557" v="27"/>
        <pc:sldMkLst>
          <pc:docMk/>
          <pc:sldMk cId="3783724042" sldId="265"/>
        </pc:sldMkLst>
      </pc:sldChg>
      <pc:sldChg chg="modNotes">
        <pc:chgData name="" userId="" providerId="" clId="Web-{1CD993C0-096C-4F65-90EA-6B30051942D7}" dt="2018-06-03T13:30:30.404" v="51"/>
        <pc:sldMkLst>
          <pc:docMk/>
          <pc:sldMk cId="433005512" sldId="267"/>
        </pc:sldMkLst>
      </pc:sldChg>
      <pc:sldChg chg="modSp modNotes">
        <pc:chgData name="" userId="" providerId="" clId="Web-{1CD993C0-096C-4F65-90EA-6B30051942D7}" dt="2018-06-03T13:32:32.860" v="102"/>
        <pc:sldMkLst>
          <pc:docMk/>
          <pc:sldMk cId="1658056397" sldId="268"/>
        </pc:sldMkLst>
        <pc:spChg chg="mod">
          <ac:chgData name="" userId="" providerId="" clId="Web-{1CD993C0-096C-4F65-90EA-6B30051942D7}" dt="2018-06-03T13:31:29.155" v="70" actId="20577"/>
          <ac:spMkLst>
            <pc:docMk/>
            <pc:sldMk cId="1658056397" sldId="268"/>
            <ac:spMk id="5" creationId="{00000000-0000-0000-0000-000000000000}"/>
          </ac:spMkLst>
        </pc:spChg>
      </pc:sldChg>
      <pc:sldChg chg="modNotes">
        <pc:chgData name="" userId="" providerId="" clId="Web-{1CD993C0-096C-4F65-90EA-6B30051942D7}" dt="2018-06-03T13:33:46.330" v="104"/>
        <pc:sldMkLst>
          <pc:docMk/>
          <pc:sldMk cId="1452294777" sldId="270"/>
        </pc:sldMkLst>
      </pc:sldChg>
      <pc:sldChg chg="modSp">
        <pc:chgData name="" userId="" providerId="" clId="Web-{1CD993C0-096C-4F65-90EA-6B30051942D7}" dt="2018-06-03T13:34:06.068" v="121" actId="20577"/>
        <pc:sldMkLst>
          <pc:docMk/>
          <pc:sldMk cId="2993592169" sldId="272"/>
        </pc:sldMkLst>
        <pc:spChg chg="mod">
          <ac:chgData name="" userId="" providerId="" clId="Web-{1CD993C0-096C-4F65-90EA-6B30051942D7}" dt="2018-06-03T13:34:06.068" v="121" actId="20577"/>
          <ac:spMkLst>
            <pc:docMk/>
            <pc:sldMk cId="2993592169" sldId="272"/>
            <ac:spMk id="5" creationId="{00000000-0000-0000-0000-000000000000}"/>
          </ac:spMkLst>
        </pc:spChg>
      </pc:sldChg>
    </pc:docChg>
  </pc:docChgLst>
  <pc:docChgLst>
    <pc:chgData clId="Web-{4979CD8C-E680-4C56-9057-639035A968F4}"/>
    <pc:docChg chg="modSld">
      <pc:chgData name="" userId="" providerId="" clId="Web-{4979CD8C-E680-4C56-9057-639035A968F4}" dt="2018-06-01T18:18:12.885" v="116"/>
      <pc:docMkLst>
        <pc:docMk/>
      </pc:docMkLst>
      <pc:sldChg chg="modNotes">
        <pc:chgData name="" userId="" providerId="" clId="Web-{4979CD8C-E680-4C56-9057-639035A968F4}" dt="2018-06-01T18:09:23.422" v="2"/>
        <pc:sldMkLst>
          <pc:docMk/>
          <pc:sldMk cId="170731857" sldId="258"/>
        </pc:sldMkLst>
      </pc:sldChg>
      <pc:sldChg chg="modSp modNotes">
        <pc:chgData name="" userId="" providerId="" clId="Web-{4979CD8C-E680-4C56-9057-639035A968F4}" dt="2018-06-01T18:10:39.720" v="13"/>
        <pc:sldMkLst>
          <pc:docMk/>
          <pc:sldMk cId="1638894608" sldId="260"/>
        </pc:sldMkLst>
        <pc:spChg chg="mod">
          <ac:chgData name="" userId="" providerId="" clId="Web-{4979CD8C-E680-4C56-9057-639035A968F4}" dt="2018-06-01T18:10:36.267" v="10" actId="20577"/>
          <ac:spMkLst>
            <pc:docMk/>
            <pc:sldMk cId="1638894608" sldId="260"/>
            <ac:spMk id="5" creationId="{00000000-0000-0000-0000-000000000000}"/>
          </ac:spMkLst>
        </pc:spChg>
      </pc:sldChg>
      <pc:sldChg chg="modNotes">
        <pc:chgData name="" userId="" providerId="" clId="Web-{4979CD8C-E680-4C56-9057-639035A968F4}" dt="2018-06-01T18:16:17.055" v="108"/>
        <pc:sldMkLst>
          <pc:docMk/>
          <pc:sldMk cId="1216287271" sldId="261"/>
        </pc:sldMkLst>
      </pc:sldChg>
      <pc:sldChg chg="modSp">
        <pc:chgData name="" userId="" providerId="" clId="Web-{4979CD8C-E680-4C56-9057-639035A968F4}" dt="2018-06-01T18:17:16.541" v="113" actId="20577"/>
        <pc:sldMkLst>
          <pc:docMk/>
          <pc:sldMk cId="288689464" sldId="262"/>
        </pc:sldMkLst>
        <pc:spChg chg="mod">
          <ac:chgData name="" userId="" providerId="" clId="Web-{4979CD8C-E680-4C56-9057-639035A968F4}" dt="2018-06-01T18:17:16.541" v="113" actId="20577"/>
          <ac:spMkLst>
            <pc:docMk/>
            <pc:sldMk cId="288689464" sldId="262"/>
            <ac:spMk id="5" creationId="{00000000-0000-0000-0000-000000000000}"/>
          </ac:spMkLst>
        </pc:spChg>
      </pc:sldChg>
      <pc:sldChg chg="modNotes">
        <pc:chgData name="" userId="" providerId="" clId="Web-{4979CD8C-E680-4C56-9057-639035A968F4}" dt="2018-06-01T18:18:12.885" v="116"/>
        <pc:sldMkLst>
          <pc:docMk/>
          <pc:sldMk cId="673941417" sldId="263"/>
        </pc:sldMkLst>
      </pc:sldChg>
    </pc:docChg>
  </pc:docChgLst>
  <pc:docChgLst>
    <pc:chgData clId="Web-{A1EEEBCC-9283-4139-9147-0C2E23D8DFDE}"/>
    <pc:docChg chg="modSld">
      <pc:chgData name="" userId="" providerId="" clId="Web-{A1EEEBCC-9283-4139-9147-0C2E23D8DFDE}" dt="2018-06-07T20:31:55.148" v="148" actId="20577"/>
      <pc:docMkLst>
        <pc:docMk/>
      </pc:docMkLst>
      <pc:sldChg chg="modSp">
        <pc:chgData name="" userId="" providerId="" clId="Web-{A1EEEBCC-9283-4139-9147-0C2E23D8DFDE}" dt="2018-06-07T20:31:55.132" v="147" actId="20577"/>
        <pc:sldMkLst>
          <pc:docMk/>
          <pc:sldMk cId="0" sldId="256"/>
        </pc:sldMkLst>
        <pc:spChg chg="mod">
          <ac:chgData name="" userId="" providerId="" clId="Web-{A1EEEBCC-9283-4139-9147-0C2E23D8DFDE}" dt="2018-06-07T20:31:55.132" v="147" actId="20577"/>
          <ac:spMkLst>
            <pc:docMk/>
            <pc:sldMk cId="0" sldId="256"/>
            <ac:spMk id="5" creationId="{00000000-0000-0000-0000-000000000000}"/>
          </ac:spMkLst>
        </pc:spChg>
      </pc:sldChg>
      <pc:sldChg chg="modSp">
        <pc:chgData name="" userId="" providerId="" clId="Web-{A1EEEBCC-9283-4139-9147-0C2E23D8DFDE}" dt="2018-06-07T20:23:46.498" v="16" actId="20577"/>
        <pc:sldMkLst>
          <pc:docMk/>
          <pc:sldMk cId="885013290" sldId="271"/>
        </pc:sldMkLst>
        <pc:spChg chg="mod">
          <ac:chgData name="" userId="" providerId="" clId="Web-{A1EEEBCC-9283-4139-9147-0C2E23D8DFDE}" dt="2018-06-07T20:23:46.498" v="16" actId="20577"/>
          <ac:spMkLst>
            <pc:docMk/>
            <pc:sldMk cId="885013290" sldId="271"/>
            <ac:spMk id="5" creationId="{00000000-0000-0000-0000-000000000000}"/>
          </ac:spMkLst>
        </pc:spChg>
      </pc:sldChg>
    </pc:docChg>
  </pc:docChgLst>
  <pc:docChgLst>
    <pc:chgData clId="Web-{323C38DD-A2D6-43D0-A5FC-452E15185F34}"/>
    <pc:docChg chg="modSld">
      <pc:chgData name="" userId="" providerId="" clId="Web-{323C38DD-A2D6-43D0-A5FC-452E15185F34}" dt="2018-06-07T20:46:23.773" v="15" actId="20577"/>
      <pc:docMkLst>
        <pc:docMk/>
      </pc:docMkLst>
      <pc:sldChg chg="modSp modNotes">
        <pc:chgData name="" userId="" providerId="" clId="Web-{323C38DD-A2D6-43D0-A5FC-452E15185F34}" dt="2018-06-07T20:46:23.773" v="14" actId="20577"/>
        <pc:sldMkLst>
          <pc:docMk/>
          <pc:sldMk cId="0" sldId="256"/>
        </pc:sldMkLst>
        <pc:spChg chg="mod">
          <ac:chgData name="" userId="" providerId="" clId="Web-{323C38DD-A2D6-43D0-A5FC-452E15185F34}" dt="2018-06-07T20:46:23.773" v="14" actId="20577"/>
          <ac:spMkLst>
            <pc:docMk/>
            <pc:sldMk cId="0" sldId="256"/>
            <ac:spMk id="5" creationId="{00000000-0000-0000-0000-000000000000}"/>
          </ac:spMkLst>
        </pc:spChg>
      </pc:sldChg>
    </pc:docChg>
  </pc:docChgLst>
  <pc:docChgLst>
    <pc:chgData clId="Web-{1083F829-293E-4209-BA7F-14F9138889FD}"/>
    <pc:docChg chg="modSld">
      <pc:chgData name="" userId="" providerId="" clId="Web-{1083F829-293E-4209-BA7F-14F9138889FD}" dt="2018-04-21T15:16:30.877" v="83"/>
      <pc:docMkLst>
        <pc:docMk/>
      </pc:docMkLst>
      <pc:sldChg chg="modSp">
        <pc:chgData name="" userId="" providerId="" clId="Web-{1083F829-293E-4209-BA7F-14F9138889FD}" dt="2018-04-21T15:05:40.596" v="6"/>
        <pc:sldMkLst>
          <pc:docMk/>
          <pc:sldMk cId="1216287271" sldId="261"/>
        </pc:sldMkLst>
        <pc:spChg chg="mod">
          <ac:chgData name="" userId="" providerId="" clId="Web-{1083F829-293E-4209-BA7F-14F9138889FD}" dt="2018-04-21T15:05:40.596" v="6"/>
          <ac:spMkLst>
            <pc:docMk/>
            <pc:sldMk cId="1216287271" sldId="261"/>
            <ac:spMk id="5" creationId="{00000000-0000-0000-0000-000000000000}"/>
          </ac:spMkLst>
        </pc:spChg>
      </pc:sldChg>
      <pc:sldChg chg="modSp">
        <pc:chgData name="" userId="" providerId="" clId="Web-{1083F829-293E-4209-BA7F-14F9138889FD}" dt="2018-04-21T15:11:06.565" v="54"/>
        <pc:sldMkLst>
          <pc:docMk/>
          <pc:sldMk cId="673941417" sldId="263"/>
        </pc:sldMkLst>
        <pc:spChg chg="mod">
          <ac:chgData name="" userId="" providerId="" clId="Web-{1083F829-293E-4209-BA7F-14F9138889FD}" dt="2018-04-21T15:11:06.565" v="54"/>
          <ac:spMkLst>
            <pc:docMk/>
            <pc:sldMk cId="673941417" sldId="263"/>
            <ac:spMk id="5" creationId="{00000000-0000-0000-0000-000000000000}"/>
          </ac:spMkLst>
        </pc:spChg>
      </pc:sldChg>
      <pc:sldChg chg="modSp">
        <pc:chgData name="" userId="" providerId="" clId="Web-{1083F829-293E-4209-BA7F-14F9138889FD}" dt="2018-04-21T15:16:30.877" v="82"/>
        <pc:sldMkLst>
          <pc:docMk/>
          <pc:sldMk cId="4141126024" sldId="269"/>
        </pc:sldMkLst>
        <pc:spChg chg="mod">
          <ac:chgData name="" userId="" providerId="" clId="Web-{1083F829-293E-4209-BA7F-14F9138889FD}" dt="2018-04-21T15:16:30.877" v="82"/>
          <ac:spMkLst>
            <pc:docMk/>
            <pc:sldMk cId="4141126024" sldId="269"/>
            <ac:spMk id="5" creationId="{00000000-0000-0000-0000-000000000000}"/>
          </ac:spMkLst>
        </pc:spChg>
      </pc:sldChg>
    </pc:docChg>
  </pc:docChgLst>
  <pc:docChgLst>
    <pc:chgData clId="Web-{8B13BDA2-1D79-4644-991D-FBF3449C5487}"/>
    <pc:docChg chg="modSld">
      <pc:chgData name="" userId="" providerId="" clId="Web-{8B13BDA2-1D79-4644-991D-FBF3449C5487}" dt="2018-06-01T20:46:03.503" v="322"/>
      <pc:docMkLst>
        <pc:docMk/>
      </pc:docMkLst>
      <pc:sldChg chg="modSp">
        <pc:chgData name="" userId="" providerId="" clId="Web-{8B13BDA2-1D79-4644-991D-FBF3449C5487}" dt="2018-06-01T20:32:11.033" v="22" actId="20577"/>
        <pc:sldMkLst>
          <pc:docMk/>
          <pc:sldMk cId="288689464" sldId="262"/>
        </pc:sldMkLst>
        <pc:spChg chg="mod">
          <ac:chgData name="" userId="" providerId="" clId="Web-{8B13BDA2-1D79-4644-991D-FBF3449C5487}" dt="2018-06-01T20:32:11.033" v="22" actId="20577"/>
          <ac:spMkLst>
            <pc:docMk/>
            <pc:sldMk cId="288689464" sldId="262"/>
            <ac:spMk id="4" creationId="{00000000-0000-0000-0000-000000000000}"/>
          </ac:spMkLst>
        </pc:spChg>
      </pc:sldChg>
      <pc:sldChg chg="modSp">
        <pc:chgData name="" userId="" providerId="" clId="Web-{8B13BDA2-1D79-4644-991D-FBF3449C5487}" dt="2018-06-01T20:32:01.626" v="15" actId="20577"/>
        <pc:sldMkLst>
          <pc:docMk/>
          <pc:sldMk cId="673941417" sldId="263"/>
        </pc:sldMkLst>
        <pc:spChg chg="mod">
          <ac:chgData name="" userId="" providerId="" clId="Web-{8B13BDA2-1D79-4644-991D-FBF3449C5487}" dt="2018-06-01T20:32:01.626" v="15" actId="20577"/>
          <ac:spMkLst>
            <pc:docMk/>
            <pc:sldMk cId="673941417" sldId="263"/>
            <ac:spMk id="4" creationId="{00000000-0000-0000-0000-000000000000}"/>
          </ac:spMkLst>
        </pc:spChg>
      </pc:sldChg>
      <pc:sldChg chg="modSp">
        <pc:chgData name="" userId="" providerId="" clId="Web-{8B13BDA2-1D79-4644-991D-FBF3449C5487}" dt="2018-06-01T20:31:54.423" v="10" actId="20577"/>
        <pc:sldMkLst>
          <pc:docMk/>
          <pc:sldMk cId="1456294048" sldId="264"/>
        </pc:sldMkLst>
        <pc:spChg chg="mod">
          <ac:chgData name="" userId="" providerId="" clId="Web-{8B13BDA2-1D79-4644-991D-FBF3449C5487}" dt="2018-06-01T20:31:54.423" v="10" actId="20577"/>
          <ac:spMkLst>
            <pc:docMk/>
            <pc:sldMk cId="1456294048" sldId="264"/>
            <ac:spMk id="4" creationId="{00000000-0000-0000-0000-000000000000}"/>
          </ac:spMkLst>
        </pc:spChg>
      </pc:sldChg>
      <pc:sldChg chg="modSp modNotes">
        <pc:chgData name="" userId="" providerId="" clId="Web-{8B13BDA2-1D79-4644-991D-FBF3449C5487}" dt="2018-06-01T20:44:11.282" v="311"/>
        <pc:sldMkLst>
          <pc:docMk/>
          <pc:sldMk cId="433005512" sldId="267"/>
        </pc:sldMkLst>
        <pc:spChg chg="mod">
          <ac:chgData name="" userId="" providerId="" clId="Web-{8B13BDA2-1D79-4644-991D-FBF3449C5487}" dt="2018-06-01T20:43:11.266" v="306" actId="20577"/>
          <ac:spMkLst>
            <pc:docMk/>
            <pc:sldMk cId="433005512" sldId="267"/>
            <ac:spMk id="5" creationId="{00000000-0000-0000-0000-000000000000}"/>
          </ac:spMkLst>
        </pc:spChg>
      </pc:sldChg>
      <pc:sldChg chg="modNotes">
        <pc:chgData name="" userId="" providerId="" clId="Web-{8B13BDA2-1D79-4644-991D-FBF3449C5487}" dt="2018-06-01T20:44:58.158" v="317"/>
        <pc:sldMkLst>
          <pc:docMk/>
          <pc:sldMk cId="1658056397" sldId="268"/>
        </pc:sldMkLst>
      </pc:sldChg>
      <pc:sldChg chg="modNotes">
        <pc:chgData name="" userId="" providerId="" clId="Web-{8B13BDA2-1D79-4644-991D-FBF3449C5487}" dt="2018-06-01T20:46:03.503" v="322"/>
        <pc:sldMkLst>
          <pc:docMk/>
          <pc:sldMk cId="1452294777" sldId="270"/>
        </pc:sldMkLst>
      </pc:sldChg>
    </pc:docChg>
  </pc:docChgLst>
  <pc:docChgLst>
    <pc:chgData clId="Web-{A66399C0-A22C-45C3-8857-62FFE6CB9BCC}"/>
    <pc:docChg chg="modSld">
      <pc:chgData name="" userId="" providerId="" clId="Web-{A66399C0-A22C-45C3-8857-62FFE6CB9BCC}" dt="2018-06-07T21:37:57.136" v="7" actId="20577"/>
      <pc:docMkLst>
        <pc:docMk/>
      </pc:docMkLst>
      <pc:sldChg chg="modSp">
        <pc:chgData name="" userId="" providerId="" clId="Web-{A66399C0-A22C-45C3-8857-62FFE6CB9BCC}" dt="2018-06-07T21:37:57.136" v="6" actId="20577"/>
        <pc:sldMkLst>
          <pc:docMk/>
          <pc:sldMk cId="0" sldId="256"/>
        </pc:sldMkLst>
        <pc:spChg chg="mod">
          <ac:chgData name="" userId="" providerId="" clId="Web-{A66399C0-A22C-45C3-8857-62FFE6CB9BCC}" dt="2018-06-07T21:37:57.136" v="6" actId="20577"/>
          <ac:spMkLst>
            <pc:docMk/>
            <pc:sldMk cId="0" sldId="256"/>
            <ac:spMk id="5" creationId="{00000000-0000-0000-0000-000000000000}"/>
          </ac:spMkLst>
        </pc:spChg>
      </pc:sldChg>
    </pc:docChg>
  </pc:docChgLst>
  <pc:docChgLst>
    <pc:chgData clId="Web-{517493FC-7586-4625-B329-C066AABFB677}"/>
    <pc:docChg chg="modSld">
      <pc:chgData name="" userId="" providerId="" clId="Web-{517493FC-7586-4625-B329-C066AABFB677}" dt="2018-06-02T13:54:54.771" v="82" actId="1076"/>
      <pc:docMkLst>
        <pc:docMk/>
      </pc:docMkLst>
      <pc:sldChg chg="modSp">
        <pc:chgData name="" userId="" providerId="" clId="Web-{517493FC-7586-4625-B329-C066AABFB677}" dt="2018-06-02T13:52:45.073" v="38" actId="20577"/>
        <pc:sldMkLst>
          <pc:docMk/>
          <pc:sldMk cId="1216287271" sldId="261"/>
        </pc:sldMkLst>
        <pc:spChg chg="mod">
          <ac:chgData name="" userId="" providerId="" clId="Web-{517493FC-7586-4625-B329-C066AABFB677}" dt="2018-06-02T13:52:45.073" v="38" actId="20577"/>
          <ac:spMkLst>
            <pc:docMk/>
            <pc:sldMk cId="1216287271" sldId="261"/>
            <ac:spMk id="2" creationId="{17275315-5E13-4F11-81F6-93959ACBE463}"/>
          </ac:spMkLst>
        </pc:spChg>
      </pc:sldChg>
      <pc:sldChg chg="modSp">
        <pc:chgData name="" userId="" providerId="" clId="Web-{517493FC-7586-4625-B329-C066AABFB677}" dt="2018-06-02T13:52:57.620" v="41" actId="20577"/>
        <pc:sldMkLst>
          <pc:docMk/>
          <pc:sldMk cId="673941417" sldId="263"/>
        </pc:sldMkLst>
        <pc:spChg chg="mod">
          <ac:chgData name="" userId="" providerId="" clId="Web-{517493FC-7586-4625-B329-C066AABFB677}" dt="2018-06-02T13:52:57.620" v="41" actId="20577"/>
          <ac:spMkLst>
            <pc:docMk/>
            <pc:sldMk cId="673941417" sldId="263"/>
            <ac:spMk id="5" creationId="{00000000-0000-0000-0000-000000000000}"/>
          </ac:spMkLst>
        </pc:spChg>
      </pc:sldChg>
      <pc:sldChg chg="modSp">
        <pc:chgData name="" userId="" providerId="" clId="Web-{517493FC-7586-4625-B329-C066AABFB677}" dt="2018-06-02T13:54:54.771" v="82" actId="1076"/>
        <pc:sldMkLst>
          <pc:docMk/>
          <pc:sldMk cId="3783724042" sldId="265"/>
        </pc:sldMkLst>
        <pc:spChg chg="mod">
          <ac:chgData name="" userId="" providerId="" clId="Web-{517493FC-7586-4625-B329-C066AABFB677}" dt="2018-06-02T13:54:54.771" v="82" actId="1076"/>
          <ac:spMkLst>
            <pc:docMk/>
            <pc:sldMk cId="3783724042" sldId="265"/>
            <ac:spMk id="6" creationId="{1FF097CF-4FDC-43AE-9486-7551432247D9}"/>
          </ac:spMkLst>
        </pc:spChg>
      </pc:sldChg>
    </pc:docChg>
  </pc:docChgLst>
  <pc:docChgLst>
    <pc:chgData clId="Web-{9078416B-E224-4F53-8C00-D9C9792F5418}"/>
    <pc:docChg chg="modSld">
      <pc:chgData name="" userId="" providerId="" clId="Web-{9078416B-E224-4F53-8C00-D9C9792F5418}" dt="2018-06-01T20:11:49.994" v="637"/>
      <pc:docMkLst>
        <pc:docMk/>
      </pc:docMkLst>
      <pc:sldChg chg="modSp modNotes">
        <pc:chgData name="" userId="" providerId="" clId="Web-{9078416B-E224-4F53-8C00-D9C9792F5418}" dt="2018-06-01T20:05:47.831" v="473" actId="20577"/>
        <pc:sldMkLst>
          <pc:docMk/>
          <pc:sldMk cId="1638894608" sldId="260"/>
        </pc:sldMkLst>
        <pc:spChg chg="mod">
          <ac:chgData name="" userId="" providerId="" clId="Web-{9078416B-E224-4F53-8C00-D9C9792F5418}" dt="2018-06-01T20:05:47.831" v="473" actId="20577"/>
          <ac:spMkLst>
            <pc:docMk/>
            <pc:sldMk cId="1638894608" sldId="260"/>
            <ac:spMk id="5" creationId="{00000000-0000-0000-0000-000000000000}"/>
          </ac:spMkLst>
        </pc:spChg>
      </pc:sldChg>
      <pc:sldChg chg="modSp modNotes">
        <pc:chgData name="" userId="" providerId="" clId="Web-{9078416B-E224-4F53-8C00-D9C9792F5418}" dt="2018-06-01T19:40:00.576" v="204"/>
        <pc:sldMkLst>
          <pc:docMk/>
          <pc:sldMk cId="673941417" sldId="263"/>
        </pc:sldMkLst>
        <pc:spChg chg="mod">
          <ac:chgData name="" userId="" providerId="" clId="Web-{9078416B-E224-4F53-8C00-D9C9792F5418}" dt="2018-06-01T19:39:30.472" v="200" actId="20577"/>
          <ac:spMkLst>
            <pc:docMk/>
            <pc:sldMk cId="673941417" sldId="263"/>
            <ac:spMk id="5" creationId="{00000000-0000-0000-0000-000000000000}"/>
          </ac:spMkLst>
        </pc:spChg>
      </pc:sldChg>
      <pc:sldChg chg="addSp modSp modNotes">
        <pc:chgData name="" userId="" providerId="" clId="Web-{9078416B-E224-4F53-8C00-D9C9792F5418}" dt="2018-06-01T20:04:40.486" v="447"/>
        <pc:sldMkLst>
          <pc:docMk/>
          <pc:sldMk cId="3783724042" sldId="265"/>
        </pc:sldMkLst>
        <pc:spChg chg="mod">
          <ac:chgData name="" userId="" providerId="" clId="Web-{9078416B-E224-4F53-8C00-D9C9792F5418}" dt="2018-06-01T19:59:24.543" v="349" actId="20577"/>
          <ac:spMkLst>
            <pc:docMk/>
            <pc:sldMk cId="3783724042" sldId="265"/>
            <ac:spMk id="4" creationId="{00000000-0000-0000-0000-000000000000}"/>
          </ac:spMkLst>
        </pc:spChg>
        <pc:spChg chg="mod">
          <ac:chgData name="" userId="" providerId="" clId="Web-{9078416B-E224-4F53-8C00-D9C9792F5418}" dt="2018-06-01T19:59:33.027" v="352" actId="14100"/>
          <ac:spMkLst>
            <pc:docMk/>
            <pc:sldMk cId="3783724042" sldId="265"/>
            <ac:spMk id="5" creationId="{00000000-0000-0000-0000-000000000000}"/>
          </ac:spMkLst>
        </pc:spChg>
        <pc:spChg chg="add mod">
          <ac:chgData name="" userId="" providerId="" clId="Web-{9078416B-E224-4F53-8C00-D9C9792F5418}" dt="2018-06-01T20:01:17.810" v="372" actId="1076"/>
          <ac:spMkLst>
            <pc:docMk/>
            <pc:sldMk cId="3783724042" sldId="265"/>
            <ac:spMk id="6" creationId="{1FF097CF-4FDC-43AE-9486-7551432247D9}"/>
          </ac:spMkLst>
        </pc:spChg>
        <pc:picChg chg="add mod">
          <ac:chgData name="" userId="" providerId="" clId="Web-{9078416B-E224-4F53-8C00-D9C9792F5418}" dt="2018-06-01T19:59:47.668" v="353" actId="1076"/>
          <ac:picMkLst>
            <pc:docMk/>
            <pc:sldMk cId="3783724042" sldId="265"/>
            <ac:picMk id="2" creationId="{EF79102E-631B-4B24-AF1D-661D26C6415C}"/>
          </ac:picMkLst>
        </pc:picChg>
      </pc:sldChg>
      <pc:sldChg chg="modSp modNotes">
        <pc:chgData name="" userId="" providerId="" clId="Web-{9078416B-E224-4F53-8C00-D9C9792F5418}" dt="2018-06-01T20:09:57.524" v="620"/>
        <pc:sldMkLst>
          <pc:docMk/>
          <pc:sldMk cId="2284205021" sldId="266"/>
        </pc:sldMkLst>
        <pc:spChg chg="mod">
          <ac:chgData name="" userId="" providerId="" clId="Web-{9078416B-E224-4F53-8C00-D9C9792F5418}" dt="2018-06-01T20:09:47.023" v="614" actId="20577"/>
          <ac:spMkLst>
            <pc:docMk/>
            <pc:sldMk cId="2284205021" sldId="266"/>
            <ac:spMk id="5" creationId="{00000000-0000-0000-0000-000000000000}"/>
          </ac:spMkLst>
        </pc:spChg>
      </pc:sldChg>
      <pc:sldChg chg="modSp modNotes">
        <pc:chgData name="" userId="" providerId="" clId="Web-{9078416B-E224-4F53-8C00-D9C9792F5418}" dt="2018-06-01T20:11:49.994" v="637"/>
        <pc:sldMkLst>
          <pc:docMk/>
          <pc:sldMk cId="433005512" sldId="267"/>
        </pc:sldMkLst>
        <pc:spChg chg="mod">
          <ac:chgData name="" userId="" providerId="" clId="Web-{9078416B-E224-4F53-8C00-D9C9792F5418}" dt="2018-06-01T20:10:49.993" v="634" actId="20577"/>
          <ac:spMkLst>
            <pc:docMk/>
            <pc:sldMk cId="433005512" sldId="267"/>
            <ac:spMk id="5" creationId="{00000000-0000-0000-0000-000000000000}"/>
          </ac:spMkLst>
        </pc:spChg>
      </pc:sldChg>
    </pc:docChg>
  </pc:docChgLst>
  <pc:docChgLst>
    <pc:chgData clId="Web-{D5AC8CE5-0541-4A0F-A21B-2C4E882C6ED2}"/>
    <pc:docChg chg="modSld">
      <pc:chgData name="" userId="" providerId="" clId="Web-{D5AC8CE5-0541-4A0F-A21B-2C4E882C6ED2}" dt="2018-06-01T18:53:03.527" v="16" actId="14100"/>
      <pc:docMkLst>
        <pc:docMk/>
      </pc:docMkLst>
      <pc:sldChg chg="modSp">
        <pc:chgData name="" userId="" providerId="" clId="Web-{D5AC8CE5-0541-4A0F-A21B-2C4E882C6ED2}" dt="2018-06-01T18:53:03.527" v="16" actId="14100"/>
        <pc:sldMkLst>
          <pc:docMk/>
          <pc:sldMk cId="673941417" sldId="263"/>
        </pc:sldMkLst>
        <pc:spChg chg="mod">
          <ac:chgData name="" userId="" providerId="" clId="Web-{D5AC8CE5-0541-4A0F-A21B-2C4E882C6ED2}" dt="2018-06-01T18:53:03.527" v="16" actId="14100"/>
          <ac:spMkLst>
            <pc:docMk/>
            <pc:sldMk cId="673941417" sldId="263"/>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509201-F131-4FE3-897F-0610E2FA148E}" type="datetimeFigureOut">
              <a:rPr lang="en-US" smtClean="0"/>
              <a:t>11/20/2018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1286D5-F1E0-4354-BD95-3C79E2B2C8FA}" type="slidenum">
              <a:rPr lang="en-US" smtClean="0"/>
              <a:t>‹#›</a:t>
            </a:fld>
            <a:endParaRPr lang="en-US"/>
          </a:p>
        </p:txBody>
      </p:sp>
    </p:spTree>
    <p:extLst>
      <p:ext uri="{BB962C8B-B14F-4D97-AF65-F5344CB8AC3E}">
        <p14:creationId xmlns:p14="http://schemas.microsoft.com/office/powerpoint/2010/main" val="3939904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presentation, “Cancer Registries,” is sponsored by the National Cancer Registrars Association Education Foundation.</a:t>
            </a:r>
          </a:p>
          <a:p>
            <a:endParaRPr lang="en-US" dirty="0"/>
          </a:p>
        </p:txBody>
      </p:sp>
      <p:sp>
        <p:nvSpPr>
          <p:cNvPr id="4" name="Slide Number Placeholder 3"/>
          <p:cNvSpPr>
            <a:spLocks noGrp="1"/>
          </p:cNvSpPr>
          <p:nvPr>
            <p:ph type="sldNum" sz="quarter" idx="10"/>
          </p:nvPr>
        </p:nvSpPr>
        <p:spPr/>
        <p:txBody>
          <a:bodyPr/>
          <a:lstStyle/>
          <a:p>
            <a:fld id="{641286D5-F1E0-4354-BD95-3C79E2B2C8FA}" type="slidenum">
              <a:rPr lang="en-US" smtClean="0"/>
              <a:t>1</a:t>
            </a:fld>
            <a:endParaRPr lang="en-US"/>
          </a:p>
        </p:txBody>
      </p:sp>
    </p:spTree>
    <p:extLst>
      <p:ext uri="{BB962C8B-B14F-4D97-AF65-F5344CB8AC3E}">
        <p14:creationId xmlns:p14="http://schemas.microsoft.com/office/powerpoint/2010/main" val="1280331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Local, state, and national cancer agencies as well as cancer control programs also use cancer registry data to make important public health decisions that maximize the effectiveness of limited public health funds.</a:t>
            </a:r>
            <a:r>
              <a:rPr lang="en-US" baseline="0" dirty="0"/>
              <a:t> </a:t>
            </a:r>
          </a:p>
          <a:p>
            <a:pPr eaLnBrk="1" hangingPunct="1"/>
            <a:endParaRPr lang="en-US" baseline="0" dirty="0"/>
          </a:p>
          <a:p>
            <a:r>
              <a:rPr lang="en-US" baseline="0" dirty="0"/>
              <a:t>One </a:t>
            </a:r>
            <a:r>
              <a:rPr lang="en-US" dirty="0"/>
              <a:t>such decision may be </a:t>
            </a:r>
            <a:r>
              <a:rPr lang="en-US" baseline="0" dirty="0"/>
              <a:t>where and how often to </a:t>
            </a:r>
            <a:r>
              <a:rPr lang="en-US" dirty="0"/>
              <a:t>implement community screening and prevention programs.</a:t>
            </a:r>
            <a:endParaRPr lang="en-US" dirty="0">
              <a:cs typeface="Calibri"/>
            </a:endParaRPr>
          </a:p>
          <a:p>
            <a:pPr eaLnBrk="1" hangingPunct="1"/>
            <a:endParaRPr lang="en-US" dirty="0"/>
          </a:p>
          <a:p>
            <a:pPr eaLnBrk="1" hangingPunct="1"/>
            <a:endParaRPr lang="en-US" dirty="0"/>
          </a:p>
        </p:txBody>
      </p:sp>
      <p:sp>
        <p:nvSpPr>
          <p:cNvPr id="4" name="Slide Number Placeholder 3"/>
          <p:cNvSpPr>
            <a:spLocks noGrp="1"/>
          </p:cNvSpPr>
          <p:nvPr>
            <p:ph type="sldNum" sz="quarter" idx="10"/>
          </p:nvPr>
        </p:nvSpPr>
        <p:spPr/>
        <p:txBody>
          <a:bodyPr/>
          <a:lstStyle/>
          <a:p>
            <a:fld id="{641286D5-F1E0-4354-BD95-3C79E2B2C8FA}" type="slidenum">
              <a:rPr lang="en-US" smtClean="0"/>
              <a:t>10</a:t>
            </a:fld>
            <a:endParaRPr lang="en-US"/>
          </a:p>
        </p:txBody>
      </p:sp>
    </p:spTree>
    <p:extLst>
      <p:ext uri="{BB962C8B-B14F-4D97-AF65-F5344CB8AC3E}">
        <p14:creationId xmlns:p14="http://schemas.microsoft.com/office/powerpoint/2010/main" val="1458269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Lifetime follow-up is another important aspect</a:t>
            </a:r>
            <a:r>
              <a:rPr lang="en-US" baseline="0" dirty="0"/>
              <a:t> </a:t>
            </a:r>
            <a:r>
              <a:rPr lang="en-US" dirty="0"/>
              <a:t>of the cancer registry.  The cancer registry makes every effort to retrieve information about a patient’s recent</a:t>
            </a:r>
            <a:r>
              <a:rPr lang="en-US" baseline="0" dirty="0"/>
              <a:t> </a:t>
            </a:r>
            <a:r>
              <a:rPr lang="en-US" dirty="0"/>
              <a:t>contacts or encounters with their health care provider.  At</a:t>
            </a:r>
            <a:r>
              <a:rPr lang="en-US" baseline="0" dirty="0"/>
              <a:t> times, cancer registries send letters to </a:t>
            </a:r>
            <a:r>
              <a:rPr lang="en-US" dirty="0"/>
              <a:t>physicians or patients asking for recent</a:t>
            </a:r>
            <a:r>
              <a:rPr lang="en-US" baseline="0" dirty="0"/>
              <a:t> cancer information; these letters </a:t>
            </a:r>
            <a:r>
              <a:rPr lang="en-US" dirty="0"/>
              <a:t>also serve as reminders to both parties that regular clinical exams are very important.  Cancer registry data obtained through follow-up also provides survival information.</a:t>
            </a:r>
          </a:p>
          <a:p>
            <a:pPr eaLnBrk="1" hangingPunct="1"/>
            <a:endParaRPr lang="en-US" dirty="0"/>
          </a:p>
          <a:p>
            <a:r>
              <a:rPr lang="en-US" dirty="0"/>
              <a:t>As you can see by this graph, there</a:t>
            </a:r>
            <a:r>
              <a:rPr lang="en-US" dirty="0">
                <a:cs typeface="Calibri"/>
              </a:rPr>
              <a:t> has been notable improvements in the five-year relative survival rates for all cancer sites combined due to early detection and/or advances in treatment since 1975.  Since 1975, the survival rate has increased by 20%.</a:t>
            </a:r>
          </a:p>
        </p:txBody>
      </p:sp>
      <p:sp>
        <p:nvSpPr>
          <p:cNvPr id="4" name="Slide Number Placeholder 3"/>
          <p:cNvSpPr>
            <a:spLocks noGrp="1"/>
          </p:cNvSpPr>
          <p:nvPr>
            <p:ph type="sldNum" sz="quarter" idx="10"/>
          </p:nvPr>
        </p:nvSpPr>
        <p:spPr/>
        <p:txBody>
          <a:bodyPr/>
          <a:lstStyle/>
          <a:p>
            <a:fld id="{641286D5-F1E0-4354-BD95-3C79E2B2C8FA}" type="slidenum">
              <a:rPr lang="en-US" smtClean="0"/>
              <a:t>11</a:t>
            </a:fld>
            <a:endParaRPr lang="en-US"/>
          </a:p>
        </p:txBody>
      </p:sp>
    </p:spTree>
    <p:extLst>
      <p:ext uri="{BB962C8B-B14F-4D97-AF65-F5344CB8AC3E}">
        <p14:creationId xmlns:p14="http://schemas.microsoft.com/office/powerpoint/2010/main" val="1458269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Cancer registrars are the cancer data management experts who collect cancer data from a variety of sources and report the data to various health care agencies.  This is also</a:t>
            </a:r>
            <a:r>
              <a:rPr lang="en-US" dirty="0">
                <a:cs typeface="Calibri"/>
              </a:rPr>
              <a:t> known as case abstraction.</a:t>
            </a:r>
          </a:p>
          <a:p>
            <a:pPr eaLnBrk="1" hangingPunct="1"/>
            <a:endParaRPr lang="en-US" dirty="0"/>
          </a:p>
        </p:txBody>
      </p:sp>
      <p:sp>
        <p:nvSpPr>
          <p:cNvPr id="4" name="Slide Number Placeholder 3"/>
          <p:cNvSpPr>
            <a:spLocks noGrp="1"/>
          </p:cNvSpPr>
          <p:nvPr>
            <p:ph type="sldNum" sz="quarter" idx="10"/>
          </p:nvPr>
        </p:nvSpPr>
        <p:spPr/>
        <p:txBody>
          <a:bodyPr/>
          <a:lstStyle/>
          <a:p>
            <a:fld id="{641286D5-F1E0-4354-BD95-3C79E2B2C8FA}" type="slidenum">
              <a:rPr lang="en-US" smtClean="0"/>
              <a:t>12</a:t>
            </a:fld>
            <a:endParaRPr lang="en-US"/>
          </a:p>
        </p:txBody>
      </p:sp>
    </p:spTree>
    <p:extLst>
      <p:ext uri="{BB962C8B-B14F-4D97-AF65-F5344CB8AC3E}">
        <p14:creationId xmlns:p14="http://schemas.microsoft.com/office/powerpoint/2010/main" val="1458269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solidFill>
                  <a:srgbClr val="000000"/>
                </a:solidFill>
              </a:rPr>
              <a:t>Cancer registrars are experts</a:t>
            </a:r>
            <a:r>
              <a:rPr lang="en-US" baseline="0" dirty="0">
                <a:solidFill>
                  <a:srgbClr val="000000"/>
                </a:solidFill>
              </a:rPr>
              <a:t> on all cancers.</a:t>
            </a:r>
          </a:p>
          <a:p>
            <a:pPr marL="171450" indent="-171450" eaLnBrk="1" hangingPunct="1">
              <a:buFont typeface="Arial" pitchFamily="34" charset="0"/>
              <a:buChar char="•"/>
            </a:pPr>
            <a:r>
              <a:rPr lang="en-US" dirty="0">
                <a:solidFill>
                  <a:srgbClr val="000000"/>
                </a:solidFill>
              </a:rPr>
              <a:t>Their primary responsibility</a:t>
            </a:r>
            <a:r>
              <a:rPr lang="en-US" baseline="0" dirty="0">
                <a:solidFill>
                  <a:srgbClr val="000000"/>
                </a:solidFill>
              </a:rPr>
              <a:t> </a:t>
            </a:r>
            <a:r>
              <a:rPr lang="en-US" dirty="0">
                <a:solidFill>
                  <a:srgbClr val="000000"/>
                </a:solidFill>
              </a:rPr>
              <a:t>is to ensure that timely, accurate, and complete cancer data is collected and maintained.</a:t>
            </a:r>
          </a:p>
          <a:p>
            <a:pPr marL="171450" indent="-171450">
              <a:buFont typeface="Arial" pitchFamily="34" charset="0"/>
              <a:buChar char="•"/>
            </a:pPr>
            <a:r>
              <a:rPr lang="en-US" dirty="0"/>
              <a:t>Basically, they summarize each patient’s cancer story from diagnosis to death</a:t>
            </a:r>
            <a:r>
              <a:rPr lang="en-US" dirty="0">
                <a:cs typeface="Calibri"/>
              </a:rPr>
              <a:t>, referred to as an abstract.</a:t>
            </a:r>
          </a:p>
          <a:p>
            <a:pPr marL="171450" indent="-171450">
              <a:buFont typeface="Arial" pitchFamily="34" charset="0"/>
              <a:buChar char="•"/>
            </a:pPr>
            <a:r>
              <a:rPr lang="en-US" dirty="0">
                <a:cs typeface="Calibri"/>
              </a:rPr>
              <a:t>Cancer registrars are responsible for submitting their data to their State Central Registry and the National Cancer Database.</a:t>
            </a:r>
            <a:endParaRPr lang="en-US" dirty="0"/>
          </a:p>
          <a:p>
            <a:pPr marL="171450" indent="-171450" eaLnBrk="1" hangingPunct="1">
              <a:buFont typeface="Arial" pitchFamily="34" charset="0"/>
              <a:buChar char="•"/>
            </a:pPr>
            <a:r>
              <a:rPr lang="en-US" dirty="0">
                <a:solidFill>
                  <a:srgbClr val="000000"/>
                </a:solidFill>
              </a:rPr>
              <a:t>They work closely with physicians, administrators, and researchers to provide support for their cancer program development and ensure compliance of reporting standards.  </a:t>
            </a:r>
          </a:p>
          <a:p>
            <a:pPr marL="171450" indent="-171450" fontAlgn="base">
              <a:spcBef>
                <a:spcPct val="30000"/>
              </a:spcBef>
              <a:spcAft>
                <a:spcPct val="0"/>
              </a:spcAft>
              <a:buFont typeface="Arial" pitchFamily="34" charset="0"/>
              <a:buChar char="•"/>
              <a:defRPr/>
            </a:pPr>
            <a:r>
              <a:rPr lang="en-US" dirty="0"/>
              <a:t>Cancer</a:t>
            </a:r>
            <a:r>
              <a:rPr lang="en-US" baseline="0" dirty="0"/>
              <a:t> r</a:t>
            </a:r>
            <a:r>
              <a:rPr lang="en-US" dirty="0"/>
              <a:t>egistrars compile</a:t>
            </a:r>
            <a:r>
              <a:rPr lang="en-US" baseline="0" dirty="0"/>
              <a:t> data for studies</a:t>
            </a:r>
            <a:r>
              <a:rPr lang="en-US" dirty="0"/>
              <a:t> and</a:t>
            </a:r>
            <a:r>
              <a:rPr lang="en-US" baseline="0" dirty="0"/>
              <a:t> </a:t>
            </a:r>
            <a:r>
              <a:rPr lang="en-US" dirty="0"/>
              <a:t>reports </a:t>
            </a:r>
            <a:r>
              <a:rPr lang="en-US" baseline="0" dirty="0"/>
              <a:t>such </a:t>
            </a:r>
            <a:r>
              <a:rPr lang="en-US" dirty="0"/>
              <a:t>as</a:t>
            </a:r>
            <a:r>
              <a:rPr lang="en-US" baseline="0" dirty="0"/>
              <a:t> </a:t>
            </a:r>
            <a:r>
              <a:rPr lang="en-US" dirty="0"/>
              <a:t>incidence by cancer site</a:t>
            </a:r>
            <a:r>
              <a:rPr lang="en-US" baseline="0" dirty="0"/>
              <a:t>,</a:t>
            </a:r>
            <a:r>
              <a:rPr lang="en-US" dirty="0"/>
              <a:t> stage at</a:t>
            </a:r>
            <a:r>
              <a:rPr lang="en-US" baseline="0" dirty="0"/>
              <a:t> </a:t>
            </a:r>
            <a:r>
              <a:rPr lang="en-US" dirty="0"/>
              <a:t>diagnosis</a:t>
            </a:r>
            <a:r>
              <a:rPr lang="en-US" dirty="0">
                <a:cs typeface="Calibri"/>
              </a:rPr>
              <a:t> and survival rates.</a:t>
            </a:r>
            <a:endParaRPr lang="en-US" dirty="0"/>
          </a:p>
          <a:p>
            <a:pPr marL="171450" indent="-171450">
              <a:buFont typeface="Arial" pitchFamily="34" charset="0"/>
              <a:buChar char="•"/>
            </a:pPr>
            <a:r>
              <a:rPr lang="en-US" dirty="0"/>
              <a:t>They also organize and participate in the Cancer Conferences, or Tumor Boards, as some facilities call them.  To learn more about Cancer Conferences, please view that presentation. </a:t>
            </a:r>
            <a:endParaRPr lang="en-US" dirty="0">
              <a:cs typeface="Calibri"/>
            </a:endParaRPr>
          </a:p>
          <a:p>
            <a:pPr eaLnBrk="1" hangingPunct="1"/>
            <a:endParaRPr lang="en-US" dirty="0"/>
          </a:p>
          <a:p>
            <a:pPr eaLnBrk="1" hangingPunct="1"/>
            <a:endParaRPr lang="en-US" dirty="0"/>
          </a:p>
        </p:txBody>
      </p:sp>
      <p:sp>
        <p:nvSpPr>
          <p:cNvPr id="4" name="Slide Number Placeholder 3"/>
          <p:cNvSpPr>
            <a:spLocks noGrp="1"/>
          </p:cNvSpPr>
          <p:nvPr>
            <p:ph type="sldNum" sz="quarter" idx="10"/>
          </p:nvPr>
        </p:nvSpPr>
        <p:spPr/>
        <p:txBody>
          <a:bodyPr/>
          <a:lstStyle/>
          <a:p>
            <a:fld id="{641286D5-F1E0-4354-BD95-3C79E2B2C8FA}" type="slidenum">
              <a:rPr lang="en-US" smtClean="0"/>
              <a:t>13</a:t>
            </a:fld>
            <a:endParaRPr lang="en-US"/>
          </a:p>
        </p:txBody>
      </p:sp>
    </p:spTree>
    <p:extLst>
      <p:ext uri="{BB962C8B-B14F-4D97-AF65-F5344CB8AC3E}">
        <p14:creationId xmlns:p14="http://schemas.microsoft.com/office/powerpoint/2010/main" val="1458269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There are two major types of cancer registries:</a:t>
            </a:r>
          </a:p>
          <a:p>
            <a:pPr>
              <a:buFontTx/>
              <a:buChar char="•"/>
            </a:pPr>
            <a:r>
              <a:rPr lang="en-US" dirty="0"/>
              <a:t>Hospital registries which are incidence-based</a:t>
            </a:r>
            <a:endParaRPr lang="en-US" dirty="0">
              <a:cs typeface="Calibri"/>
            </a:endParaRPr>
          </a:p>
          <a:p>
            <a:pPr>
              <a:buFontTx/>
              <a:buChar char="•"/>
            </a:pPr>
            <a:r>
              <a:rPr lang="en-US" dirty="0"/>
              <a:t>State central registries which are population-based</a:t>
            </a:r>
            <a:endParaRPr lang="en-US">
              <a:cs typeface="Calibri"/>
            </a:endParaRPr>
          </a:p>
          <a:p>
            <a:pPr eaLnBrk="1" hangingPunct="1"/>
            <a:endParaRPr lang="en-US" dirty="0"/>
          </a:p>
          <a:p>
            <a:pPr eaLnBrk="1" hangingPunct="1"/>
            <a:r>
              <a:rPr lang="en-US" dirty="0"/>
              <a:t>We’ll review the first two types in a moment.</a:t>
            </a:r>
            <a:endParaRPr lang="en-US" dirty="0">
              <a:cs typeface="Calibri"/>
            </a:endParaRPr>
          </a:p>
          <a:p>
            <a:r>
              <a:rPr lang="en-US" dirty="0"/>
              <a:t>A third type of cancer registry is a special cancer registry. The Gilda Radner Familial Ovarian Cancer Registry is an example of this. This cancer registry collects cancer information from families with two or more relatives diagnosed with ovarian cancer.</a:t>
            </a:r>
            <a:r>
              <a:rPr lang="en-US" dirty="0">
                <a:cs typeface="Calibri"/>
              </a:rPr>
              <a:t>  Another example is the National Cancer Database which all Commission on Cancer accredited facilities must submit their data to annually.</a:t>
            </a:r>
          </a:p>
          <a:p>
            <a:pPr eaLnBrk="1" hangingPunct="1"/>
            <a:endParaRPr lang="en-US" dirty="0"/>
          </a:p>
        </p:txBody>
      </p:sp>
      <p:sp>
        <p:nvSpPr>
          <p:cNvPr id="4" name="Slide Number Placeholder 3"/>
          <p:cNvSpPr>
            <a:spLocks noGrp="1"/>
          </p:cNvSpPr>
          <p:nvPr>
            <p:ph type="sldNum" sz="quarter" idx="10"/>
          </p:nvPr>
        </p:nvSpPr>
        <p:spPr/>
        <p:txBody>
          <a:bodyPr/>
          <a:lstStyle/>
          <a:p>
            <a:fld id="{641286D5-F1E0-4354-BD95-3C79E2B2C8FA}" type="slidenum">
              <a:rPr lang="en-US" smtClean="0"/>
              <a:t>14</a:t>
            </a:fld>
            <a:endParaRPr lang="en-US"/>
          </a:p>
        </p:txBody>
      </p:sp>
    </p:spTree>
    <p:extLst>
      <p:ext uri="{BB962C8B-B14F-4D97-AF65-F5344CB8AC3E}">
        <p14:creationId xmlns:p14="http://schemas.microsoft.com/office/powerpoint/2010/main" val="1458269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A hospital-based registry can be a single hospital or a multiple hospital registry.</a:t>
            </a:r>
          </a:p>
          <a:p>
            <a:pPr eaLnBrk="1" hangingPunct="1"/>
            <a:endParaRPr lang="en-US" dirty="0"/>
          </a:p>
          <a:p>
            <a:pPr eaLnBrk="1" hangingPunct="1"/>
            <a:r>
              <a:rPr lang="en-US" dirty="0"/>
              <a:t>The goals of hospital-based registries include:</a:t>
            </a:r>
          </a:p>
          <a:p>
            <a:pPr eaLnBrk="1" hangingPunct="1">
              <a:buFontTx/>
              <a:buChar char="•"/>
            </a:pPr>
            <a:r>
              <a:rPr lang="en-US" dirty="0"/>
              <a:t>Improvement of patient care</a:t>
            </a:r>
          </a:p>
          <a:p>
            <a:pPr eaLnBrk="1" hangingPunct="1">
              <a:buFontTx/>
              <a:buChar char="•"/>
            </a:pPr>
            <a:r>
              <a:rPr lang="en-US" dirty="0"/>
              <a:t>Professional education</a:t>
            </a:r>
          </a:p>
          <a:p>
            <a:pPr eaLnBrk="1" hangingPunct="1">
              <a:buFontTx/>
              <a:buChar char="•"/>
            </a:pPr>
            <a:r>
              <a:rPr lang="en-US" dirty="0"/>
              <a:t>Administrative information</a:t>
            </a:r>
          </a:p>
          <a:p>
            <a:pPr>
              <a:buFontTx/>
              <a:buChar char="•"/>
            </a:pPr>
            <a:r>
              <a:rPr lang="en-US" dirty="0"/>
              <a:t>Clinical research</a:t>
            </a:r>
            <a:r>
              <a:rPr lang="en-US" dirty="0">
                <a:cs typeface="Calibri"/>
              </a:rPr>
              <a:t> and </a:t>
            </a:r>
          </a:p>
          <a:p>
            <a:pPr>
              <a:buChar char="•"/>
            </a:pPr>
            <a:r>
              <a:rPr lang="en-US" dirty="0">
                <a:cs typeface="Calibri"/>
              </a:rPr>
              <a:t>Monitoring site specific treatment measures</a:t>
            </a:r>
          </a:p>
          <a:p>
            <a:endParaRPr lang="en-US" dirty="0">
              <a:cs typeface="Calibri"/>
            </a:endParaRPr>
          </a:p>
        </p:txBody>
      </p:sp>
      <p:sp>
        <p:nvSpPr>
          <p:cNvPr id="4" name="Slide Number Placeholder 3"/>
          <p:cNvSpPr>
            <a:spLocks noGrp="1"/>
          </p:cNvSpPr>
          <p:nvPr>
            <p:ph type="sldNum" sz="quarter" idx="10"/>
          </p:nvPr>
        </p:nvSpPr>
        <p:spPr/>
        <p:txBody>
          <a:bodyPr/>
          <a:lstStyle/>
          <a:p>
            <a:fld id="{641286D5-F1E0-4354-BD95-3C79E2B2C8FA}" type="slidenum">
              <a:rPr lang="en-US" smtClean="0"/>
              <a:t>15</a:t>
            </a:fld>
            <a:endParaRPr lang="en-US"/>
          </a:p>
        </p:txBody>
      </p:sp>
    </p:spTree>
    <p:extLst>
      <p:ext uri="{BB962C8B-B14F-4D97-AF65-F5344CB8AC3E}">
        <p14:creationId xmlns:p14="http://schemas.microsoft.com/office/powerpoint/2010/main" val="1458269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law, all health care facilities are required to report new cancer cases to the state cancer registry, except for basal cell and squamous cell of the skin.</a:t>
            </a:r>
            <a:r>
              <a:rPr lang="en-US" baseline="0" dirty="0"/>
              <a:t> </a:t>
            </a:r>
            <a:r>
              <a:rPr lang="en-US" dirty="0"/>
              <a:t>Starting in January 2004, benign and borderline tumors of the central nervous system and brain also became mandatory to report.</a:t>
            </a:r>
          </a:p>
          <a:p>
            <a:pPr eaLnBrk="1" hangingPunct="1"/>
            <a:endParaRPr lang="en-US" dirty="0"/>
          </a:p>
          <a:p>
            <a:pPr eaLnBrk="1" hangingPunct="1"/>
            <a:r>
              <a:rPr lang="en-US" dirty="0"/>
              <a:t>The goals of population-based registries are:</a:t>
            </a:r>
          </a:p>
          <a:p>
            <a:pPr eaLnBrk="1" hangingPunct="1">
              <a:buFontTx/>
              <a:buChar char="•"/>
            </a:pPr>
            <a:r>
              <a:rPr lang="en-US" dirty="0"/>
              <a:t>Cancer prevention</a:t>
            </a:r>
          </a:p>
          <a:p>
            <a:pPr eaLnBrk="1" hangingPunct="1">
              <a:buFontTx/>
              <a:buChar char="•"/>
            </a:pPr>
            <a:r>
              <a:rPr lang="en-US" dirty="0"/>
              <a:t>Early detection</a:t>
            </a:r>
          </a:p>
          <a:p>
            <a:pPr eaLnBrk="1" hangingPunct="1">
              <a:buFontTx/>
              <a:buChar char="•"/>
            </a:pPr>
            <a:r>
              <a:rPr lang="en-US" dirty="0"/>
              <a:t>Determination of cancer rates and trends</a:t>
            </a:r>
          </a:p>
          <a:p>
            <a:pPr eaLnBrk="1" hangingPunct="1">
              <a:buFontTx/>
              <a:buChar char="•"/>
            </a:pPr>
            <a:r>
              <a:rPr lang="en-US" dirty="0"/>
              <a:t>Assessment</a:t>
            </a:r>
            <a:r>
              <a:rPr lang="en-US" baseline="0" dirty="0"/>
              <a:t> of p</a:t>
            </a:r>
            <a:r>
              <a:rPr lang="en-US" dirty="0"/>
              <a:t>atterns of care and outcomes</a:t>
            </a:r>
          </a:p>
          <a:p>
            <a:pPr eaLnBrk="1" hangingPunct="1">
              <a:buFontTx/>
              <a:buChar char="•"/>
            </a:pPr>
            <a:r>
              <a:rPr lang="en-US" dirty="0"/>
              <a:t>Research </a:t>
            </a:r>
            <a:r>
              <a:rPr lang="en-US" dirty="0">
                <a:cs typeface="Calibri"/>
              </a:rPr>
              <a:t>and</a:t>
            </a:r>
          </a:p>
          <a:p>
            <a:pPr>
              <a:buFontTx/>
              <a:buChar char="•"/>
            </a:pPr>
            <a:r>
              <a:rPr lang="en-US" dirty="0"/>
              <a:t>Evaluation of control efforts</a:t>
            </a:r>
            <a:endParaRPr lang="en-US" dirty="0">
              <a:cs typeface="Calibri"/>
            </a:endParaRPr>
          </a:p>
          <a:p>
            <a:pPr eaLnBrk="1" hangingPunct="1"/>
            <a:endParaRPr lang="en-US" dirty="0"/>
          </a:p>
        </p:txBody>
      </p:sp>
      <p:sp>
        <p:nvSpPr>
          <p:cNvPr id="4" name="Slide Number Placeholder 3"/>
          <p:cNvSpPr>
            <a:spLocks noGrp="1"/>
          </p:cNvSpPr>
          <p:nvPr>
            <p:ph type="sldNum" sz="quarter" idx="10"/>
          </p:nvPr>
        </p:nvSpPr>
        <p:spPr/>
        <p:txBody>
          <a:bodyPr/>
          <a:lstStyle/>
          <a:p>
            <a:fld id="{641286D5-F1E0-4354-BD95-3C79E2B2C8FA}" type="slidenum">
              <a:rPr lang="en-US" smtClean="0"/>
              <a:t>16</a:t>
            </a:fld>
            <a:endParaRPr lang="en-US"/>
          </a:p>
        </p:txBody>
      </p:sp>
    </p:spTree>
    <p:extLst>
      <p:ext uri="{BB962C8B-B14F-4D97-AF65-F5344CB8AC3E}">
        <p14:creationId xmlns:p14="http://schemas.microsoft.com/office/powerpoint/2010/main" val="1458269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 summarize, the purpose of the cancer registry is to collect accurate and complete cancer data that can be used for cancer control, epidemiological research, public health program planning, and improvements in patient care.</a:t>
            </a:r>
          </a:p>
          <a:p>
            <a:pPr eaLnBrk="1" hangingPunct="1"/>
            <a:endParaRPr lang="en-US" dirty="0"/>
          </a:p>
        </p:txBody>
      </p:sp>
      <p:sp>
        <p:nvSpPr>
          <p:cNvPr id="4" name="Slide Number Placeholder 3"/>
          <p:cNvSpPr>
            <a:spLocks noGrp="1"/>
          </p:cNvSpPr>
          <p:nvPr>
            <p:ph type="sldNum" sz="quarter" idx="10"/>
          </p:nvPr>
        </p:nvSpPr>
        <p:spPr/>
        <p:txBody>
          <a:bodyPr/>
          <a:lstStyle/>
          <a:p>
            <a:fld id="{641286D5-F1E0-4354-BD95-3C79E2B2C8FA}" type="slidenum">
              <a:rPr lang="en-US" smtClean="0"/>
              <a:t>17</a:t>
            </a:fld>
            <a:endParaRPr lang="en-US"/>
          </a:p>
        </p:txBody>
      </p:sp>
    </p:spTree>
    <p:extLst>
      <p:ext uri="{BB962C8B-B14F-4D97-AF65-F5344CB8AC3E}">
        <p14:creationId xmlns:p14="http://schemas.microsoft.com/office/powerpoint/2010/main" val="1458269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800" eaLnBrk="1" hangingPunct="1">
              <a:spcBef>
                <a:spcPct val="0"/>
              </a:spcBef>
            </a:pPr>
            <a:r>
              <a:rPr lang="en-US" dirty="0"/>
              <a:t>Thank you.</a:t>
            </a:r>
            <a:r>
              <a:rPr lang="en-US" baseline="0" dirty="0"/>
              <a:t> This presentation is </a:t>
            </a:r>
            <a:r>
              <a:rPr lang="en-US" dirty="0"/>
              <a:t>brought to you by the National Cancer Registrars Association Education Foundation.  For more information on the Education Foundation, go to www.ncraeducationfoundation.org.  For more information on the cancer registry profession, go to the NCRA website at www.NCRA-usa.org.</a:t>
            </a:r>
          </a:p>
          <a:p>
            <a:pPr defTabSz="939800" eaLnBrk="1" hangingPunct="1"/>
            <a:endParaRPr lang="en-US" dirty="0"/>
          </a:p>
          <a:p>
            <a:pPr eaLnBrk="1" hangingPunct="1"/>
            <a:endParaRPr lang="en-US" dirty="0"/>
          </a:p>
        </p:txBody>
      </p:sp>
      <p:sp>
        <p:nvSpPr>
          <p:cNvPr id="4" name="Slide Number Placeholder 3"/>
          <p:cNvSpPr>
            <a:spLocks noGrp="1"/>
          </p:cNvSpPr>
          <p:nvPr>
            <p:ph type="sldNum" sz="quarter" idx="10"/>
          </p:nvPr>
        </p:nvSpPr>
        <p:spPr/>
        <p:txBody>
          <a:bodyPr/>
          <a:lstStyle/>
          <a:p>
            <a:fld id="{641286D5-F1E0-4354-BD95-3C79E2B2C8FA}" type="slidenum">
              <a:rPr lang="en-US" smtClean="0"/>
              <a:t>18</a:t>
            </a:fld>
            <a:endParaRPr lang="en-US"/>
          </a:p>
        </p:txBody>
      </p:sp>
    </p:spTree>
    <p:extLst>
      <p:ext uri="{BB962C8B-B14F-4D97-AF65-F5344CB8AC3E}">
        <p14:creationId xmlns:p14="http://schemas.microsoft.com/office/powerpoint/2010/main" val="1458269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presentation, we will define what a cancer registry is, what</a:t>
            </a:r>
            <a:r>
              <a:rPr lang="en-US" baseline="0" dirty="0"/>
              <a:t> its </a:t>
            </a:r>
            <a:r>
              <a:rPr lang="en-US" dirty="0"/>
              <a:t>purpose is, the cancer registration process, the importance of the cancer registry, what a cancer registrar is and what his or her responsibilities are. </a:t>
            </a:r>
          </a:p>
          <a:p>
            <a:pPr eaLnBrk="1" hangingPunct="1"/>
            <a:endParaRPr lang="en-US" dirty="0"/>
          </a:p>
          <a:p>
            <a:r>
              <a:rPr lang="en-US" dirty="0"/>
              <a:t>We will also describe the different types of cancer registries.</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641286D5-F1E0-4354-BD95-3C79E2B2C8FA}" type="slidenum">
              <a:rPr lang="en-US" smtClean="0"/>
              <a:t>2</a:t>
            </a:fld>
            <a:endParaRPr lang="en-US"/>
          </a:p>
        </p:txBody>
      </p:sp>
    </p:spTree>
    <p:extLst>
      <p:ext uri="{BB962C8B-B14F-4D97-AF65-F5344CB8AC3E}">
        <p14:creationId xmlns:p14="http://schemas.microsoft.com/office/powerpoint/2010/main" val="1458269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As Dr. Donna Shalala, the former Secretary of the Department of Health and Human Services stated: “A national system of cancer registries can help us understand the disease better and use our resources to the best effect in prevention and treatment.”</a:t>
            </a: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641286D5-F1E0-4354-BD95-3C79E2B2C8FA}" type="slidenum">
              <a:rPr lang="en-US" smtClean="0"/>
              <a:t>3</a:t>
            </a:fld>
            <a:endParaRPr lang="en-US"/>
          </a:p>
        </p:txBody>
      </p:sp>
    </p:spTree>
    <p:extLst>
      <p:ext uri="{BB962C8B-B14F-4D97-AF65-F5344CB8AC3E}">
        <p14:creationId xmlns:p14="http://schemas.microsoft.com/office/powerpoint/2010/main" val="1458269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dirty="0"/>
              <a:t>A cancer registry is an information system designed for the collection, storage, management, and analysis of data on people with cancer.</a:t>
            </a:r>
          </a:p>
          <a:p>
            <a:pPr marL="171450" indent="-171450" eaLnBrk="1" hangingPunct="1">
              <a:buFont typeface="Arial"/>
              <a:buChar char="•"/>
            </a:pPr>
            <a:r>
              <a:rPr lang="en-US" dirty="0"/>
              <a:t>A cancer registry is one of many types of disease registries.</a:t>
            </a: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641286D5-F1E0-4354-BD95-3C79E2B2C8FA}" type="slidenum">
              <a:rPr lang="en-US" smtClean="0"/>
              <a:t>4</a:t>
            </a:fld>
            <a:endParaRPr lang="en-US"/>
          </a:p>
        </p:txBody>
      </p:sp>
    </p:spTree>
    <p:extLst>
      <p:ext uri="{BB962C8B-B14F-4D97-AF65-F5344CB8AC3E}">
        <p14:creationId xmlns:p14="http://schemas.microsoft.com/office/powerpoint/2010/main" val="1458269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major purposes of the cancer registry are</a:t>
            </a:r>
            <a:r>
              <a:rPr lang="en-US" baseline="0" dirty="0"/>
              <a:t> to:</a:t>
            </a:r>
            <a:endParaRPr lang="en-US" dirty="0"/>
          </a:p>
          <a:p>
            <a:pPr marL="171450" indent="-171450" eaLnBrk="1" hangingPunct="1">
              <a:buFont typeface="Arial"/>
              <a:buChar char="•"/>
            </a:pPr>
            <a:r>
              <a:rPr lang="en-US" dirty="0"/>
              <a:t>Establish and maintain a cancer incidence reporting system, which tracks the number of new cancer cases diagnosed.</a:t>
            </a:r>
          </a:p>
          <a:p>
            <a:pPr marL="171450" indent="-171450" eaLnBrk="1" hangingPunct="1">
              <a:buFont typeface="Arial"/>
              <a:buChar char="•"/>
            </a:pPr>
            <a:r>
              <a:rPr lang="en-US" dirty="0"/>
              <a:t>Serve as an information resource for cancer research.</a:t>
            </a:r>
          </a:p>
          <a:p>
            <a:pPr marL="171450" indent="-171450" eaLnBrk="1" hangingPunct="1">
              <a:buFont typeface="Arial"/>
              <a:buChar char="•"/>
            </a:pPr>
            <a:r>
              <a:rPr lang="en-US" dirty="0"/>
              <a:t>Provide information to assist public health officials and agencies in planning and evaluating cancer prevention and cancer-control programs.</a:t>
            </a:r>
          </a:p>
          <a:p>
            <a:pPr marL="0" indent="0" eaLnBrk="1" hangingPunct="1">
              <a:buFont typeface="Arial"/>
              <a:buNone/>
            </a:pPr>
            <a:endParaRPr lang="en-US" dirty="0"/>
          </a:p>
          <a:p>
            <a:endParaRPr lang="en-US" dirty="0"/>
          </a:p>
        </p:txBody>
      </p:sp>
      <p:sp>
        <p:nvSpPr>
          <p:cNvPr id="4" name="Slide Number Placeholder 3"/>
          <p:cNvSpPr>
            <a:spLocks noGrp="1"/>
          </p:cNvSpPr>
          <p:nvPr>
            <p:ph type="sldNum" sz="quarter" idx="10"/>
          </p:nvPr>
        </p:nvSpPr>
        <p:spPr/>
        <p:txBody>
          <a:bodyPr/>
          <a:lstStyle/>
          <a:p>
            <a:fld id="{641286D5-F1E0-4354-BD95-3C79E2B2C8FA}" type="slidenum">
              <a:rPr lang="en-US" smtClean="0"/>
              <a:t>5</a:t>
            </a:fld>
            <a:endParaRPr lang="en-US"/>
          </a:p>
        </p:txBody>
      </p:sp>
    </p:spTree>
    <p:extLst>
      <p:ext uri="{BB962C8B-B14F-4D97-AF65-F5344CB8AC3E}">
        <p14:creationId xmlns:p14="http://schemas.microsoft.com/office/powerpoint/2010/main" val="1458269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Cancer registration refers to the process of continual, systematic collection of data on the occurrence and characteristics of reportable malignancies and tumors</a:t>
            </a:r>
            <a:r>
              <a:rPr lang="en-US" dirty="0">
                <a:cs typeface="Calibri"/>
              </a:rPr>
              <a:t>.</a:t>
            </a:r>
            <a:endParaRPr lang="en-US" dirty="0"/>
          </a:p>
          <a:p>
            <a:pPr marL="171450" indent="-171450" eaLnBrk="1" hangingPunct="1">
              <a:buFont typeface="Arial"/>
              <a:buChar char="•"/>
            </a:pPr>
            <a:r>
              <a:rPr lang="en-US" dirty="0"/>
              <a:t>This process helps</a:t>
            </a:r>
            <a:r>
              <a:rPr lang="en-US" baseline="0" dirty="0"/>
              <a:t> </a:t>
            </a:r>
            <a:r>
              <a:rPr lang="en-US" dirty="0"/>
              <a:t>assess and control the impact of cancer on a community.</a:t>
            </a:r>
            <a:endParaRPr lang="en-US" dirty="0">
              <a:cs typeface="Calibri"/>
            </a:endParaRP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641286D5-F1E0-4354-BD95-3C79E2B2C8FA}" type="slidenum">
              <a:rPr lang="en-US" smtClean="0"/>
              <a:t>6</a:t>
            </a:fld>
            <a:endParaRPr lang="en-US"/>
          </a:p>
        </p:txBody>
      </p:sp>
    </p:spTree>
    <p:extLst>
      <p:ext uri="{BB962C8B-B14F-4D97-AF65-F5344CB8AC3E}">
        <p14:creationId xmlns:p14="http://schemas.microsoft.com/office/powerpoint/2010/main" val="1458269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Why is the cancer registry important?</a:t>
            </a:r>
          </a:p>
          <a:p>
            <a:pPr eaLnBrk="1" hangingPunct="1"/>
            <a:endParaRPr lang="en-US" dirty="0"/>
          </a:p>
          <a:p>
            <a:pPr marL="171450" indent="-171450">
              <a:buFont typeface="Arial"/>
              <a:buChar char="•"/>
            </a:pPr>
            <a:r>
              <a:rPr lang="en-US" dirty="0">
                <a:cs typeface="Calibri"/>
              </a:rPr>
              <a:t>Cancer is a major national burden</a:t>
            </a:r>
            <a:endParaRPr lang="en-US" dirty="0"/>
          </a:p>
          <a:p>
            <a:pPr marL="171450" indent="-171450">
              <a:buFont typeface="Arial"/>
              <a:buChar char="•"/>
            </a:pPr>
            <a:r>
              <a:rPr lang="en-US" dirty="0"/>
              <a:t>The American Cancer Society estimates that approximately 1.7 million new cases of cancer were diagnosed in 2017.</a:t>
            </a:r>
            <a:endParaRPr lang="en-US" dirty="0">
              <a:cs typeface="Calibri"/>
            </a:endParaRPr>
          </a:p>
          <a:p>
            <a:pPr marL="171450" indent="-171450" eaLnBrk="1" hangingPunct="1">
              <a:buFont typeface="Arial"/>
              <a:buChar char="•"/>
            </a:pPr>
            <a:r>
              <a:rPr lang="en-US" dirty="0"/>
              <a:t>Cancer is the second leading cause of death among Americans.</a:t>
            </a:r>
            <a:endParaRPr lang="en-US" dirty="0">
              <a:cs typeface="Calibri"/>
            </a:endParaRPr>
          </a:p>
          <a:p>
            <a:pPr marL="171450" indent="-171450">
              <a:buFont typeface="Arial"/>
              <a:buChar char="•"/>
            </a:pPr>
            <a:r>
              <a:rPr lang="en-US" dirty="0"/>
              <a:t>The</a:t>
            </a:r>
            <a:r>
              <a:rPr lang="en-US" dirty="0">
                <a:cs typeface="Calibri"/>
              </a:rPr>
              <a:t> Agency for Healthcare Research and Quality estimates that the direct medical costs for cancer care in the US in 2015 were $80.2 billion. </a:t>
            </a:r>
          </a:p>
          <a:p>
            <a:endParaRPr lang="en-US" strike="sngStrike" dirty="0">
              <a:cs typeface="Calibri"/>
            </a:endParaRPr>
          </a:p>
        </p:txBody>
      </p:sp>
      <p:sp>
        <p:nvSpPr>
          <p:cNvPr id="4" name="Slide Number Placeholder 3"/>
          <p:cNvSpPr>
            <a:spLocks noGrp="1"/>
          </p:cNvSpPr>
          <p:nvPr>
            <p:ph type="sldNum" sz="quarter" idx="10"/>
          </p:nvPr>
        </p:nvSpPr>
        <p:spPr/>
        <p:txBody>
          <a:bodyPr/>
          <a:lstStyle/>
          <a:p>
            <a:fld id="{641286D5-F1E0-4354-BD95-3C79E2B2C8FA}" type="slidenum">
              <a:rPr lang="en-US" smtClean="0"/>
              <a:t>7</a:t>
            </a:fld>
            <a:endParaRPr lang="en-US"/>
          </a:p>
        </p:txBody>
      </p:sp>
    </p:spTree>
    <p:extLst>
      <p:ext uri="{BB962C8B-B14F-4D97-AF65-F5344CB8AC3E}">
        <p14:creationId xmlns:p14="http://schemas.microsoft.com/office/powerpoint/2010/main" val="1458269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dirty="0"/>
              <a:t>Physicians need cancer data to learn more about the causes of cancer and detect cancer earlier, thereby increasing the chance of finding a cure.</a:t>
            </a:r>
          </a:p>
          <a:p>
            <a:pPr marL="171450" indent="-171450" eaLnBrk="1" hangingPunct="1">
              <a:buFont typeface="Arial"/>
              <a:buChar char="•"/>
            </a:pPr>
            <a:r>
              <a:rPr lang="en-US" dirty="0"/>
              <a:t>Cancer specialists make treatment choices based on cancer data retrieved from different reports.</a:t>
            </a:r>
          </a:p>
          <a:p>
            <a:pPr marL="628650" lvl="1" indent="-171450" eaLnBrk="1" hangingPunct="1">
              <a:buFont typeface="Courier New"/>
              <a:buChar char="o"/>
            </a:pPr>
            <a:r>
              <a:rPr lang="en-US" dirty="0"/>
              <a:t>After treatment, cancer specialists need cancer data follow-up on the patient long enough to determine whether the treatment has worked and, if not, to determine why.</a:t>
            </a:r>
          </a:p>
          <a:p>
            <a:pPr marL="171450" indent="-171450" eaLnBrk="1" hangingPunct="1">
              <a:buFont typeface="Arial"/>
              <a:buChar char="•"/>
            </a:pPr>
            <a:r>
              <a:rPr lang="en-US" dirty="0"/>
              <a:t>Because cancer registries provide this type of data, they are a valuable research tool for those interested in the etiology, diagnosis, and treatment of cancer.</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641286D5-F1E0-4354-BD95-3C79E2B2C8FA}" type="slidenum">
              <a:rPr lang="en-US" smtClean="0"/>
              <a:t>8</a:t>
            </a:fld>
            <a:endParaRPr lang="en-US"/>
          </a:p>
        </p:txBody>
      </p:sp>
    </p:spTree>
    <p:extLst>
      <p:ext uri="{BB962C8B-B14F-4D97-AF65-F5344CB8AC3E}">
        <p14:creationId xmlns:p14="http://schemas.microsoft.com/office/powerpoint/2010/main" val="1458269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Cancer data has helped pinpoint environmental risk factors and high-risk behaviors, such as tobacco use.</a:t>
            </a:r>
          </a:p>
          <a:p>
            <a:pPr marL="171450" indent="-171450">
              <a:buFont typeface="Arial" pitchFamily="34" charset="0"/>
              <a:buChar char="•"/>
            </a:pPr>
            <a:r>
              <a:rPr lang="en-US" dirty="0">
                <a:cs typeface="Calibri"/>
              </a:rPr>
              <a:t>According to the American Cancer Society, tobacco remains the world's most preventable cause of death.</a:t>
            </a:r>
          </a:p>
          <a:p>
            <a:pPr marL="171450" indent="-171450">
              <a:buFont typeface="Arial" pitchFamily="34" charset="0"/>
              <a:buChar char="•"/>
            </a:pPr>
            <a:r>
              <a:rPr lang="en-US" dirty="0"/>
              <a:t>Did you know that smoking</a:t>
            </a:r>
            <a:r>
              <a:rPr lang="en-US" dirty="0">
                <a:cs typeface="Calibri"/>
              </a:rPr>
              <a:t> causes one third of all cancer deaths and </a:t>
            </a:r>
          </a:p>
          <a:p>
            <a:pPr marL="171450" indent="-171450">
              <a:buFont typeface="Arial" pitchFamily="34" charset="0"/>
              <a:buChar char="•"/>
            </a:pPr>
            <a:r>
              <a:rPr lang="en-US" dirty="0">
                <a:cs typeface="Calibri"/>
              </a:rPr>
              <a:t>80% of lung cancer deaths are attributed to tobacco use?</a:t>
            </a:r>
          </a:p>
          <a:p>
            <a:pPr eaLnBrk="1" hangingPunct="1"/>
            <a:r>
              <a:rPr lang="en-US" dirty="0"/>
              <a:t>Knowing this information, preventative measures can be taken to reduce the risk of cancer and death.</a:t>
            </a:r>
          </a:p>
          <a:p>
            <a:pPr eaLnBrk="1" hangingPunct="1"/>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10"/>
          </p:nvPr>
        </p:nvSpPr>
        <p:spPr/>
        <p:txBody>
          <a:bodyPr/>
          <a:lstStyle/>
          <a:p>
            <a:fld id="{641286D5-F1E0-4354-BD95-3C79E2B2C8FA}" type="slidenum">
              <a:rPr lang="en-US" smtClean="0"/>
              <a:t>9</a:t>
            </a:fld>
            <a:endParaRPr lang="en-US"/>
          </a:p>
        </p:txBody>
      </p:sp>
    </p:spTree>
    <p:extLst>
      <p:ext uri="{BB962C8B-B14F-4D97-AF65-F5344CB8AC3E}">
        <p14:creationId xmlns:p14="http://schemas.microsoft.com/office/powerpoint/2010/main" val="1458269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2F7031-3470-8444-B2F0-AE16664A3DB8}" type="datetimeFigureOut">
              <a:rPr lang="en-US" smtClean="0">
                <a:solidFill>
                  <a:prstClr val="black">
                    <a:tint val="75000"/>
                  </a:prstClr>
                </a:solidFill>
              </a:rPr>
              <a:pPr/>
              <a:t>11/20/2018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A0AD55-2B88-B242-9EB4-3EA73852D4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2F7031-3470-8444-B2F0-AE16664A3DB8}" type="datetimeFigureOut">
              <a:rPr lang="en-US" smtClean="0"/>
              <a:t>11/20/2018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2F7031-3470-8444-B2F0-AE16664A3DB8}" type="datetimeFigureOut">
              <a:rPr lang="en-US" smtClean="0"/>
              <a:t>11/20/2018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F7031-3470-8444-B2F0-AE16664A3DB8}" type="datetimeFigureOut">
              <a:rPr lang="en-US" smtClean="0"/>
              <a:t>11/20/2018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F7031-3470-8444-B2F0-AE16664A3DB8}" type="datetimeFigureOut">
              <a:rPr lang="en-US" smtClean="0"/>
              <a:t>11/20/2018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0AD55-2B88-B242-9EB4-3EA73852D4E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F7031-3470-8444-B2F0-AE16664A3DB8}" type="datetimeFigureOut">
              <a:rPr lang="en-US" smtClean="0">
                <a:solidFill>
                  <a:prstClr val="black">
                    <a:tint val="75000"/>
                  </a:prstClr>
                </a:solidFill>
              </a:rPr>
              <a:pPr/>
              <a:t>11/20/2018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0AD55-2B88-B242-9EB4-3EA73852D4E0}"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cancer.org/research/cancer-facts-statistics/all-cancer-facts-figures/cancer-facts-figures-2018.html"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ncra-usa.org" TargetMode="External"/><Relationship Id="rId4" Type="http://schemas.openxmlformats.org/officeDocument/2006/relationships/hyperlink" Target="http://www.ncraeducationfoundation.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cancer.org/research/cancer-facts-statistics/all-cancer-facts-figures/cancer-facts-figures-2018.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840036"/>
            <a:ext cx="8229600" cy="1143000"/>
          </a:xfrm>
        </p:spPr>
        <p:txBody>
          <a:bodyPr>
            <a:normAutofit/>
          </a:bodyPr>
          <a:lstStyle/>
          <a:p>
            <a:r>
              <a:rPr lang="en-US" dirty="0"/>
              <a:t>Importance of the Cancer Registry</a:t>
            </a:r>
          </a:p>
        </p:txBody>
      </p:sp>
      <p:sp>
        <p:nvSpPr>
          <p:cNvPr id="5" name="Content Placeholder 4"/>
          <p:cNvSpPr>
            <a:spLocks noGrp="1"/>
          </p:cNvSpPr>
          <p:nvPr>
            <p:ph idx="1"/>
          </p:nvPr>
        </p:nvSpPr>
        <p:spPr>
          <a:xfrm>
            <a:off x="457200" y="2192357"/>
            <a:ext cx="8025788" cy="3745735"/>
          </a:xfrm>
        </p:spPr>
        <p:txBody>
          <a:bodyPr>
            <a:normAutofit/>
          </a:bodyPr>
          <a:lstStyle/>
          <a:p>
            <a:r>
              <a:rPr lang="en-US" dirty="0"/>
              <a:t>Local/state/national cancer agencies and cancer control programs make important public health decisions</a:t>
            </a:r>
          </a:p>
          <a:p>
            <a:pPr lvl="1"/>
            <a:r>
              <a:rPr lang="en-US" dirty="0"/>
              <a:t>Maximize effectiveness of limited public health funds</a:t>
            </a:r>
          </a:p>
          <a:p>
            <a:pPr lvl="1"/>
            <a:r>
              <a:rPr lang="en-US" dirty="0"/>
              <a:t>Implementation of screening and prevention programs</a:t>
            </a:r>
          </a:p>
          <a:p>
            <a:pPr marL="0" indent="0">
              <a:buNone/>
            </a:pPr>
            <a:endParaRPr lang="en-US" dirty="0"/>
          </a:p>
        </p:txBody>
      </p:sp>
    </p:spTree>
    <p:extLst>
      <p:ext uri="{BB962C8B-B14F-4D97-AF65-F5344CB8AC3E}">
        <p14:creationId xmlns:p14="http://schemas.microsoft.com/office/powerpoint/2010/main" val="1456294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840036"/>
            <a:ext cx="8229600" cy="1143000"/>
          </a:xfrm>
        </p:spPr>
        <p:txBody>
          <a:bodyPr>
            <a:normAutofit/>
          </a:bodyPr>
          <a:lstStyle/>
          <a:p>
            <a:r>
              <a:rPr lang="en-US" dirty="0"/>
              <a:t>Importance of the Cancer Registry</a:t>
            </a:r>
          </a:p>
        </p:txBody>
      </p:sp>
      <p:sp>
        <p:nvSpPr>
          <p:cNvPr id="5" name="Content Placeholder 4"/>
          <p:cNvSpPr>
            <a:spLocks noGrp="1"/>
          </p:cNvSpPr>
          <p:nvPr>
            <p:ph idx="1"/>
          </p:nvPr>
        </p:nvSpPr>
        <p:spPr>
          <a:xfrm>
            <a:off x="457200" y="1919933"/>
            <a:ext cx="8025788" cy="1507114"/>
          </a:xfrm>
        </p:spPr>
        <p:txBody>
          <a:bodyPr vert="horz" lIns="91440" tIns="45720" rIns="91440" bIns="45720" rtlCol="0" anchor="t">
            <a:normAutofit/>
          </a:bodyPr>
          <a:lstStyle/>
          <a:p>
            <a:r>
              <a:rPr lang="en-US" sz="2800" dirty="0"/>
              <a:t>Lifetime follow-up (patient contact)</a:t>
            </a:r>
          </a:p>
          <a:p>
            <a:pPr lvl="1"/>
            <a:r>
              <a:rPr lang="en-US" sz="2400" dirty="0"/>
              <a:t>Reminder to physicians and patients</a:t>
            </a:r>
            <a:endParaRPr lang="en-US" sz="2400" dirty="0">
              <a:cs typeface="Calibri"/>
            </a:endParaRPr>
          </a:p>
          <a:p>
            <a:pPr lvl="1"/>
            <a:r>
              <a:rPr lang="en-US" sz="2400" dirty="0"/>
              <a:t>Provides accurate survival informatio</a:t>
            </a:r>
            <a:r>
              <a:rPr lang="en-US" dirty="0"/>
              <a:t>n</a:t>
            </a:r>
            <a:endParaRPr lang="en-US" dirty="0">
              <a:cs typeface="Calibri"/>
            </a:endParaRPr>
          </a:p>
          <a:p>
            <a:endParaRPr lang="en-US" dirty="0"/>
          </a:p>
          <a:p>
            <a:pPr marL="0" indent="0">
              <a:buNone/>
            </a:pPr>
            <a:endParaRPr lang="en-US" dirty="0"/>
          </a:p>
        </p:txBody>
      </p:sp>
      <p:pic>
        <p:nvPicPr>
          <p:cNvPr id="2" name="Picture 2" descr="A screenshot of a cell phone&#10;&#10;Description generated with very high confidence">
            <a:extLst>
              <a:ext uri="{FF2B5EF4-FFF2-40B4-BE49-F238E27FC236}">
                <a16:creationId xmlns:a16="http://schemas.microsoft.com/office/drawing/2014/main" xmlns="" id="{EF79102E-631B-4B24-AF1D-661D26C6415C}"/>
              </a:ext>
            </a:extLst>
          </p:cNvPr>
          <p:cNvPicPr>
            <a:picLocks noChangeAspect="1"/>
          </p:cNvPicPr>
          <p:nvPr/>
        </p:nvPicPr>
        <p:blipFill>
          <a:blip r:embed="rId4"/>
          <a:stretch>
            <a:fillRect/>
          </a:stretch>
        </p:blipFill>
        <p:spPr>
          <a:xfrm>
            <a:off x="2359437" y="3518071"/>
            <a:ext cx="4294836" cy="2581639"/>
          </a:xfrm>
          <a:prstGeom prst="rect">
            <a:avLst/>
          </a:prstGeom>
        </p:spPr>
      </p:pic>
      <p:sp>
        <p:nvSpPr>
          <p:cNvPr id="6" name="TextBox 5">
            <a:extLst>
              <a:ext uri="{FF2B5EF4-FFF2-40B4-BE49-F238E27FC236}">
                <a16:creationId xmlns:a16="http://schemas.microsoft.com/office/drawing/2014/main" xmlns="" id="{1FF097CF-4FDC-43AE-9486-7551432247D9}"/>
              </a:ext>
            </a:extLst>
          </p:cNvPr>
          <p:cNvSpPr txBox="1"/>
          <p:nvPr/>
        </p:nvSpPr>
        <p:spPr>
          <a:xfrm>
            <a:off x="79118" y="6149697"/>
            <a:ext cx="8776817"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Source: </a:t>
            </a:r>
            <a:r>
              <a:rPr lang="en-US" sz="1400" dirty="0">
                <a:hlinkClick r:id="rId5"/>
              </a:rPr>
              <a:t>https://www.cancer.org/research/cancer-facts-statistics/all-cancer-facts-figures/cancer-facts-figures-2018.html</a:t>
            </a:r>
          </a:p>
        </p:txBody>
      </p:sp>
    </p:spTree>
    <p:extLst>
      <p:ext uri="{BB962C8B-B14F-4D97-AF65-F5344CB8AC3E}">
        <p14:creationId xmlns:p14="http://schemas.microsoft.com/office/powerpoint/2010/main" val="3783724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840036"/>
            <a:ext cx="8229600" cy="1143000"/>
          </a:xfrm>
        </p:spPr>
        <p:txBody>
          <a:bodyPr>
            <a:normAutofit/>
          </a:bodyPr>
          <a:lstStyle/>
          <a:p>
            <a:r>
              <a:rPr lang="en-US" dirty="0"/>
              <a:t>Cancer Registrars</a:t>
            </a:r>
          </a:p>
        </p:txBody>
      </p:sp>
      <p:sp>
        <p:nvSpPr>
          <p:cNvPr id="5" name="Content Placeholder 4"/>
          <p:cNvSpPr>
            <a:spLocks noGrp="1"/>
          </p:cNvSpPr>
          <p:nvPr>
            <p:ph idx="1"/>
          </p:nvPr>
        </p:nvSpPr>
        <p:spPr>
          <a:xfrm>
            <a:off x="457200" y="2192357"/>
            <a:ext cx="8025788" cy="3745735"/>
          </a:xfrm>
        </p:spPr>
        <p:txBody>
          <a:bodyPr vert="horz" lIns="91440" tIns="45720" rIns="91440" bIns="45720" rtlCol="0" anchor="t">
            <a:normAutofit/>
          </a:bodyPr>
          <a:lstStyle/>
          <a:p>
            <a:r>
              <a:rPr lang="en-US" dirty="0"/>
              <a:t>The data management experts behind the collection system</a:t>
            </a:r>
          </a:p>
          <a:p>
            <a:r>
              <a:rPr lang="en-US" dirty="0"/>
              <a:t>Trained to collect accurate, complete, and timely data on cancer patients, including lifetime follow-up</a:t>
            </a:r>
            <a:endParaRPr lang="en-US" dirty="0">
              <a:cs typeface="Calibri"/>
            </a:endParaRPr>
          </a:p>
          <a:p>
            <a:pPr lvl="1"/>
            <a:r>
              <a:rPr lang="en-US" dirty="0">
                <a:cs typeface="Calibri"/>
              </a:rPr>
              <a:t>Case abstraction</a:t>
            </a:r>
          </a:p>
          <a:p>
            <a:pPr marL="0" indent="0">
              <a:buNone/>
            </a:pPr>
            <a:endParaRPr lang="en-US" dirty="0">
              <a:cs typeface="Calibri"/>
            </a:endParaRPr>
          </a:p>
        </p:txBody>
      </p:sp>
    </p:spTree>
    <p:extLst>
      <p:ext uri="{BB962C8B-B14F-4D97-AF65-F5344CB8AC3E}">
        <p14:creationId xmlns:p14="http://schemas.microsoft.com/office/powerpoint/2010/main" val="2284205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840036"/>
            <a:ext cx="8229600" cy="1143000"/>
          </a:xfrm>
        </p:spPr>
        <p:txBody>
          <a:bodyPr>
            <a:normAutofit fontScale="90000"/>
          </a:bodyPr>
          <a:lstStyle/>
          <a:p>
            <a:r>
              <a:rPr lang="en-US" dirty="0"/>
              <a:t>Responsibilities of Cancer Registrars</a:t>
            </a:r>
          </a:p>
        </p:txBody>
      </p:sp>
      <p:sp>
        <p:nvSpPr>
          <p:cNvPr id="5" name="Content Placeholder 4"/>
          <p:cNvSpPr>
            <a:spLocks noGrp="1"/>
          </p:cNvSpPr>
          <p:nvPr>
            <p:ph idx="1"/>
          </p:nvPr>
        </p:nvSpPr>
        <p:spPr>
          <a:xfrm>
            <a:off x="457200" y="2192357"/>
            <a:ext cx="8025788" cy="4117620"/>
          </a:xfrm>
        </p:spPr>
        <p:txBody>
          <a:bodyPr vert="horz" lIns="91440" tIns="45720" rIns="91440" bIns="45720" rtlCol="0" anchor="t">
            <a:normAutofit fontScale="92500" lnSpcReduction="20000"/>
          </a:bodyPr>
          <a:lstStyle/>
          <a:p>
            <a:r>
              <a:rPr lang="en-US" dirty="0"/>
              <a:t>Data management experts on all cancers</a:t>
            </a:r>
          </a:p>
          <a:p>
            <a:r>
              <a:rPr lang="en-US" dirty="0"/>
              <a:t>Collect timely, accurate, and complete data</a:t>
            </a:r>
          </a:p>
          <a:p>
            <a:r>
              <a:rPr lang="en-US" dirty="0"/>
              <a:t>Summarize patient’s disease, from diagnosis to death</a:t>
            </a:r>
            <a:r>
              <a:rPr lang="en-US" dirty="0">
                <a:cs typeface="Calibri"/>
              </a:rPr>
              <a:t> (abstract)</a:t>
            </a:r>
          </a:p>
          <a:p>
            <a:r>
              <a:rPr lang="en-US" dirty="0">
                <a:cs typeface="Calibri"/>
              </a:rPr>
              <a:t>Submit data to their State Registry and the National Cancer Database</a:t>
            </a:r>
            <a:endParaRPr lang="en-US" dirty="0"/>
          </a:p>
          <a:p>
            <a:r>
              <a:rPr lang="en-US" dirty="0"/>
              <a:t>Ensure compliance of reporting standards</a:t>
            </a:r>
          </a:p>
          <a:p>
            <a:r>
              <a:rPr lang="en-US" dirty="0"/>
              <a:t>Compile statistical</a:t>
            </a:r>
            <a:r>
              <a:rPr lang="en-US" dirty="0">
                <a:cs typeface="Calibri"/>
              </a:rPr>
              <a:t> reports</a:t>
            </a:r>
          </a:p>
          <a:p>
            <a:r>
              <a:rPr lang="en-US" dirty="0"/>
              <a:t>Organize and participate in Cancer Conference</a:t>
            </a:r>
          </a:p>
          <a:p>
            <a:pPr marL="0" indent="0">
              <a:buNone/>
            </a:pPr>
            <a:endParaRPr lang="en-US" dirty="0"/>
          </a:p>
        </p:txBody>
      </p:sp>
    </p:spTree>
    <p:extLst>
      <p:ext uri="{BB962C8B-B14F-4D97-AF65-F5344CB8AC3E}">
        <p14:creationId xmlns:p14="http://schemas.microsoft.com/office/powerpoint/2010/main" val="433005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840036"/>
            <a:ext cx="8229600" cy="1143000"/>
          </a:xfrm>
        </p:spPr>
        <p:txBody>
          <a:bodyPr>
            <a:normAutofit/>
          </a:bodyPr>
          <a:lstStyle/>
          <a:p>
            <a:r>
              <a:rPr lang="en-US" dirty="0"/>
              <a:t>Types of Cancer Registries</a:t>
            </a:r>
          </a:p>
        </p:txBody>
      </p:sp>
      <p:sp>
        <p:nvSpPr>
          <p:cNvPr id="5" name="Content Placeholder 4"/>
          <p:cNvSpPr>
            <a:spLocks noGrp="1"/>
          </p:cNvSpPr>
          <p:nvPr>
            <p:ph idx="1"/>
          </p:nvPr>
        </p:nvSpPr>
        <p:spPr>
          <a:xfrm>
            <a:off x="457200" y="2192357"/>
            <a:ext cx="8025788" cy="3745735"/>
          </a:xfrm>
        </p:spPr>
        <p:txBody>
          <a:bodyPr vert="horz" lIns="91440" tIns="45720" rIns="91440" bIns="45720" rtlCol="0" anchor="t">
            <a:normAutofit lnSpcReduction="10000"/>
          </a:bodyPr>
          <a:lstStyle/>
          <a:p>
            <a:r>
              <a:rPr lang="en-US" dirty="0"/>
              <a:t>Hospital registries</a:t>
            </a:r>
          </a:p>
          <a:p>
            <a:pPr lvl="1"/>
            <a:r>
              <a:rPr lang="en-US" dirty="0"/>
              <a:t>Incidence-based</a:t>
            </a:r>
          </a:p>
          <a:p>
            <a:r>
              <a:rPr lang="en-US" dirty="0"/>
              <a:t>State registries</a:t>
            </a:r>
          </a:p>
          <a:p>
            <a:pPr lvl="1"/>
            <a:r>
              <a:rPr lang="en-US" dirty="0"/>
              <a:t>Population-based</a:t>
            </a:r>
          </a:p>
          <a:p>
            <a:r>
              <a:rPr lang="en-US" dirty="0"/>
              <a:t>Special cancer registries</a:t>
            </a:r>
          </a:p>
          <a:p>
            <a:pPr lvl="1"/>
            <a:r>
              <a:rPr lang="en-US" dirty="0"/>
              <a:t>Gilda Radner Familial Ovarian Cancer Registry</a:t>
            </a:r>
            <a:endParaRPr lang="en-US" dirty="0">
              <a:cs typeface="Calibri"/>
            </a:endParaRPr>
          </a:p>
          <a:p>
            <a:pPr lvl="1"/>
            <a:r>
              <a:rPr lang="en-US" dirty="0">
                <a:cs typeface="Calibri"/>
              </a:rPr>
              <a:t>National Cancer Database (NCDB)</a:t>
            </a:r>
          </a:p>
          <a:p>
            <a:pPr marL="0" indent="0">
              <a:buNone/>
            </a:pPr>
            <a:endParaRPr lang="en-US" dirty="0">
              <a:cs typeface="Calibri"/>
            </a:endParaRPr>
          </a:p>
        </p:txBody>
      </p:sp>
    </p:spTree>
    <p:extLst>
      <p:ext uri="{BB962C8B-B14F-4D97-AF65-F5344CB8AC3E}">
        <p14:creationId xmlns:p14="http://schemas.microsoft.com/office/powerpoint/2010/main" val="1658056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840036"/>
            <a:ext cx="8229600" cy="1143000"/>
          </a:xfrm>
        </p:spPr>
        <p:txBody>
          <a:bodyPr>
            <a:normAutofit/>
          </a:bodyPr>
          <a:lstStyle/>
          <a:p>
            <a:r>
              <a:rPr lang="en-US" dirty="0"/>
              <a:t>Types of Cancer Registries</a:t>
            </a:r>
          </a:p>
        </p:txBody>
      </p:sp>
      <p:sp>
        <p:nvSpPr>
          <p:cNvPr id="5" name="Content Placeholder 4"/>
          <p:cNvSpPr>
            <a:spLocks noGrp="1"/>
          </p:cNvSpPr>
          <p:nvPr>
            <p:ph idx="1"/>
          </p:nvPr>
        </p:nvSpPr>
        <p:spPr>
          <a:xfrm>
            <a:off x="457200" y="2192357"/>
            <a:ext cx="8025788" cy="3745735"/>
          </a:xfrm>
        </p:spPr>
        <p:txBody>
          <a:bodyPr vert="horz" lIns="91440" tIns="45720" rIns="91440" bIns="45720" rtlCol="0" anchor="t">
            <a:normAutofit/>
          </a:bodyPr>
          <a:lstStyle/>
          <a:p>
            <a:r>
              <a:rPr lang="en-US" dirty="0"/>
              <a:t>Hospital-based registry goals</a:t>
            </a:r>
          </a:p>
          <a:p>
            <a:pPr lvl="1"/>
            <a:r>
              <a:rPr lang="en-US" dirty="0"/>
              <a:t>Improvement of patient care</a:t>
            </a:r>
          </a:p>
          <a:p>
            <a:pPr lvl="1"/>
            <a:r>
              <a:rPr lang="en-US" dirty="0"/>
              <a:t>Professional education</a:t>
            </a:r>
          </a:p>
          <a:p>
            <a:pPr lvl="1"/>
            <a:r>
              <a:rPr lang="en-US" dirty="0"/>
              <a:t>Administrative information</a:t>
            </a:r>
          </a:p>
          <a:p>
            <a:pPr lvl="1"/>
            <a:r>
              <a:rPr lang="en-US" dirty="0"/>
              <a:t>Clinical research</a:t>
            </a:r>
            <a:endParaRPr lang="en-US" dirty="0">
              <a:cs typeface="Calibri"/>
            </a:endParaRPr>
          </a:p>
          <a:p>
            <a:pPr lvl="1"/>
            <a:r>
              <a:rPr lang="en-US" dirty="0">
                <a:cs typeface="Calibri"/>
              </a:rPr>
              <a:t>Monitor site specific treatment measures</a:t>
            </a:r>
          </a:p>
          <a:p>
            <a:pPr marL="0" indent="0">
              <a:buNone/>
            </a:pPr>
            <a:endParaRPr lang="en-US" dirty="0">
              <a:cs typeface="Calibri"/>
            </a:endParaRPr>
          </a:p>
        </p:txBody>
      </p:sp>
    </p:spTree>
    <p:extLst>
      <p:ext uri="{BB962C8B-B14F-4D97-AF65-F5344CB8AC3E}">
        <p14:creationId xmlns:p14="http://schemas.microsoft.com/office/powerpoint/2010/main" val="4141126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840036"/>
            <a:ext cx="8229600" cy="1143000"/>
          </a:xfrm>
        </p:spPr>
        <p:txBody>
          <a:bodyPr>
            <a:normAutofit/>
          </a:bodyPr>
          <a:lstStyle/>
          <a:p>
            <a:r>
              <a:rPr lang="en-US" dirty="0"/>
              <a:t>Types of Cancer Registries</a:t>
            </a:r>
          </a:p>
        </p:txBody>
      </p:sp>
      <p:sp>
        <p:nvSpPr>
          <p:cNvPr id="5" name="Content Placeholder 4"/>
          <p:cNvSpPr>
            <a:spLocks noGrp="1"/>
          </p:cNvSpPr>
          <p:nvPr>
            <p:ph idx="1"/>
          </p:nvPr>
        </p:nvSpPr>
        <p:spPr>
          <a:xfrm>
            <a:off x="457200" y="2192357"/>
            <a:ext cx="8025788" cy="3745735"/>
          </a:xfrm>
        </p:spPr>
        <p:txBody>
          <a:bodyPr>
            <a:normAutofit/>
          </a:bodyPr>
          <a:lstStyle/>
          <a:p>
            <a:r>
              <a:rPr lang="en-US" dirty="0"/>
              <a:t>Population-based (state) registry goals</a:t>
            </a:r>
          </a:p>
          <a:p>
            <a:pPr lvl="1"/>
            <a:r>
              <a:rPr lang="en-US" dirty="0"/>
              <a:t>Cancer prevention</a:t>
            </a:r>
          </a:p>
          <a:p>
            <a:pPr lvl="1"/>
            <a:r>
              <a:rPr lang="en-US" dirty="0"/>
              <a:t>Early detection</a:t>
            </a:r>
          </a:p>
          <a:p>
            <a:pPr lvl="1"/>
            <a:r>
              <a:rPr lang="en-US" dirty="0"/>
              <a:t>Determine cancer rates and trends</a:t>
            </a:r>
          </a:p>
          <a:p>
            <a:pPr lvl="1"/>
            <a:r>
              <a:rPr lang="en-US" dirty="0"/>
              <a:t>Assess patterns of care and outcomes</a:t>
            </a:r>
          </a:p>
          <a:p>
            <a:pPr lvl="1"/>
            <a:r>
              <a:rPr lang="en-US" dirty="0"/>
              <a:t>Research</a:t>
            </a:r>
          </a:p>
          <a:p>
            <a:pPr lvl="1"/>
            <a:r>
              <a:rPr lang="en-US" dirty="0"/>
              <a:t>Evaluation of control efforts</a:t>
            </a:r>
          </a:p>
          <a:p>
            <a:pPr marL="0" indent="0">
              <a:buNone/>
            </a:pPr>
            <a:endParaRPr lang="en-US" dirty="0"/>
          </a:p>
        </p:txBody>
      </p:sp>
    </p:spTree>
    <p:extLst>
      <p:ext uri="{BB962C8B-B14F-4D97-AF65-F5344CB8AC3E}">
        <p14:creationId xmlns:p14="http://schemas.microsoft.com/office/powerpoint/2010/main" val="1452294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840036"/>
            <a:ext cx="8229600" cy="1143000"/>
          </a:xfrm>
        </p:spPr>
        <p:txBody>
          <a:bodyPr>
            <a:normAutofit/>
          </a:bodyPr>
          <a:lstStyle/>
          <a:p>
            <a:r>
              <a:rPr lang="en-US" dirty="0"/>
              <a:t>Summary</a:t>
            </a:r>
          </a:p>
        </p:txBody>
      </p:sp>
      <p:sp>
        <p:nvSpPr>
          <p:cNvPr id="5" name="Content Placeholder 4"/>
          <p:cNvSpPr>
            <a:spLocks noGrp="1"/>
          </p:cNvSpPr>
          <p:nvPr>
            <p:ph idx="1"/>
          </p:nvPr>
        </p:nvSpPr>
        <p:spPr>
          <a:xfrm>
            <a:off x="457200" y="2192357"/>
            <a:ext cx="8025788" cy="3745735"/>
          </a:xfrm>
        </p:spPr>
        <p:txBody>
          <a:bodyPr vert="horz" lIns="91440" tIns="45720" rIns="91440" bIns="45720" rtlCol="0" anchor="t">
            <a:normAutofit/>
          </a:bodyPr>
          <a:lstStyle/>
          <a:p>
            <a:r>
              <a:rPr lang="en-US" dirty="0"/>
              <a:t>Purpose</a:t>
            </a:r>
          </a:p>
          <a:p>
            <a:pPr lvl="1"/>
            <a:r>
              <a:rPr lang="en-US" dirty="0"/>
              <a:t>Collect accurate, complete cancer data</a:t>
            </a:r>
          </a:p>
          <a:p>
            <a:r>
              <a:rPr lang="en-US" dirty="0"/>
              <a:t>Importance</a:t>
            </a:r>
            <a:r>
              <a:rPr lang="en-US" dirty="0">
                <a:cs typeface="Calibri"/>
              </a:rPr>
              <a:t> of data</a:t>
            </a:r>
          </a:p>
          <a:p>
            <a:pPr lvl="1"/>
            <a:r>
              <a:rPr lang="en-US" dirty="0"/>
              <a:t>Cancer control</a:t>
            </a:r>
          </a:p>
          <a:p>
            <a:pPr lvl="1"/>
            <a:r>
              <a:rPr lang="en-US" dirty="0"/>
              <a:t>Epidemiological research</a:t>
            </a:r>
          </a:p>
          <a:p>
            <a:pPr lvl="1"/>
            <a:r>
              <a:rPr lang="en-US" dirty="0"/>
              <a:t>Public health program planning</a:t>
            </a:r>
          </a:p>
          <a:p>
            <a:pPr lvl="1"/>
            <a:r>
              <a:rPr lang="en-US" dirty="0"/>
              <a:t>Patient care quality and improvement</a:t>
            </a:r>
          </a:p>
        </p:txBody>
      </p:sp>
    </p:spTree>
    <p:extLst>
      <p:ext uri="{BB962C8B-B14F-4D97-AF65-F5344CB8AC3E}">
        <p14:creationId xmlns:p14="http://schemas.microsoft.com/office/powerpoint/2010/main" val="885013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840036"/>
            <a:ext cx="8229600" cy="1143000"/>
          </a:xfrm>
        </p:spPr>
        <p:txBody>
          <a:bodyPr>
            <a:normAutofit/>
          </a:bodyPr>
          <a:lstStyle/>
          <a:p>
            <a:r>
              <a:rPr lang="en-US" dirty="0"/>
              <a:t>Thank You</a:t>
            </a:r>
          </a:p>
        </p:txBody>
      </p:sp>
      <p:sp>
        <p:nvSpPr>
          <p:cNvPr id="5" name="Content Placeholder 4"/>
          <p:cNvSpPr>
            <a:spLocks noGrp="1"/>
          </p:cNvSpPr>
          <p:nvPr>
            <p:ph idx="1"/>
          </p:nvPr>
        </p:nvSpPr>
        <p:spPr>
          <a:xfrm>
            <a:off x="457200" y="2192357"/>
            <a:ext cx="8025788" cy="3745735"/>
          </a:xfrm>
        </p:spPr>
        <p:txBody>
          <a:bodyPr vert="horz" lIns="91440" tIns="45720" rIns="91440" bIns="45720" rtlCol="0" anchor="t">
            <a:normAutofit/>
          </a:bodyPr>
          <a:lstStyle/>
          <a:p>
            <a:pPr marL="365760" indent="-283210">
              <a:buFont typeface="Wingdings 2"/>
              <a:buChar char=""/>
              <a:defRPr/>
            </a:pPr>
            <a:r>
              <a:rPr lang="en-US" dirty="0"/>
              <a:t>NCRA Education Foundation</a:t>
            </a:r>
            <a:endParaRPr lang="en-US"/>
          </a:p>
          <a:p>
            <a:pPr marL="640080" lvl="1" indent="-237490">
              <a:buFont typeface="Verdana"/>
              <a:buChar char="◦"/>
              <a:defRPr/>
            </a:pPr>
            <a:r>
              <a:rPr lang="en-US" dirty="0">
                <a:hlinkClick r:id="rId4"/>
              </a:rPr>
              <a:t>www.ncraeducationfoundation.org</a:t>
            </a:r>
            <a:endParaRPr lang="en-US" dirty="0">
              <a:cs typeface="Calibri"/>
              <a:hlinkClick r:id="rId4"/>
            </a:endParaRPr>
          </a:p>
          <a:p>
            <a:pPr marL="365760" indent="-283210">
              <a:buFont typeface="Wingdings 2"/>
              <a:buChar char=""/>
              <a:defRPr/>
            </a:pPr>
            <a:r>
              <a:rPr lang="en-US" dirty="0"/>
              <a:t>NCRA</a:t>
            </a:r>
            <a:endParaRPr lang="en-US" dirty="0">
              <a:cs typeface="Calibri"/>
            </a:endParaRPr>
          </a:p>
          <a:p>
            <a:pPr marL="640080" lvl="1" indent="-237490">
              <a:buFont typeface="Verdana"/>
              <a:buChar char="◦"/>
              <a:defRPr/>
            </a:pPr>
            <a:r>
              <a:rPr lang="en-US" dirty="0">
                <a:hlinkClick r:id="rId5"/>
              </a:rPr>
              <a:t>www.ncra-usa.org</a:t>
            </a:r>
            <a:endParaRPr lang="en-US" dirty="0">
              <a:cs typeface="Calibri"/>
              <a:hlinkClick r:id="rId5"/>
            </a:endParaRPr>
          </a:p>
          <a:p>
            <a:pPr marL="0" indent="0">
              <a:buNone/>
            </a:pPr>
            <a:endParaRPr lang="en-US" dirty="0">
              <a:cs typeface="Calibri"/>
            </a:endParaRPr>
          </a:p>
        </p:txBody>
      </p:sp>
    </p:spTree>
    <p:extLst>
      <p:ext uri="{BB962C8B-B14F-4D97-AF65-F5344CB8AC3E}">
        <p14:creationId xmlns:p14="http://schemas.microsoft.com/office/powerpoint/2010/main" val="2993592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840036"/>
            <a:ext cx="8229600" cy="1143000"/>
          </a:xfrm>
        </p:spPr>
        <p:txBody>
          <a:bodyPr/>
          <a:lstStyle/>
          <a:p>
            <a:r>
              <a:rPr lang="en-US" dirty="0"/>
              <a:t>Objectives</a:t>
            </a:r>
          </a:p>
        </p:txBody>
      </p:sp>
      <p:sp>
        <p:nvSpPr>
          <p:cNvPr id="5" name="Content Placeholder 4"/>
          <p:cNvSpPr>
            <a:spLocks noGrp="1"/>
          </p:cNvSpPr>
          <p:nvPr>
            <p:ph idx="1"/>
          </p:nvPr>
        </p:nvSpPr>
        <p:spPr>
          <a:xfrm>
            <a:off x="457200" y="1983036"/>
            <a:ext cx="8025788" cy="4143127"/>
          </a:xfrm>
        </p:spPr>
        <p:txBody>
          <a:bodyPr vert="horz" lIns="91440" tIns="45720" rIns="91440" bIns="45720" rtlCol="0" anchor="t">
            <a:normAutofit/>
          </a:bodyPr>
          <a:lstStyle/>
          <a:p>
            <a:r>
              <a:rPr lang="en-US" dirty="0"/>
              <a:t>Define what a cancer registry </a:t>
            </a:r>
            <a:r>
              <a:rPr lang="en-US" dirty="0">
                <a:cs typeface="Calibri"/>
              </a:rPr>
              <a:t>is</a:t>
            </a:r>
            <a:endParaRPr lang="en-US" dirty="0"/>
          </a:p>
          <a:p>
            <a:r>
              <a:rPr lang="en-US" dirty="0"/>
              <a:t>Discuss the purpose of the cancer registry</a:t>
            </a:r>
            <a:endParaRPr lang="en-US" dirty="0">
              <a:cs typeface="Calibri"/>
            </a:endParaRPr>
          </a:p>
          <a:p>
            <a:r>
              <a:rPr lang="en-US" dirty="0"/>
              <a:t>Explain the importance of the cancer registry</a:t>
            </a:r>
            <a:endParaRPr lang="en-US" dirty="0">
              <a:cs typeface="Calibri"/>
            </a:endParaRPr>
          </a:p>
          <a:p>
            <a:r>
              <a:rPr lang="en-US" dirty="0"/>
              <a:t>Define what a cancer registrar is </a:t>
            </a:r>
          </a:p>
          <a:p>
            <a:r>
              <a:rPr lang="en-US"/>
              <a:t>Identify the responsibilities</a:t>
            </a:r>
            <a:r>
              <a:rPr lang="en-US" dirty="0">
                <a:cs typeface="Calibri"/>
              </a:rPr>
              <a:t> of a cancer registrar</a:t>
            </a:r>
          </a:p>
          <a:p>
            <a:r>
              <a:rPr lang="en-US"/>
              <a:t>Describe different types of cancer registries</a:t>
            </a:r>
            <a:endParaRPr lang="en-US" dirty="0">
              <a:cs typeface="Calibri"/>
            </a:endParaRPr>
          </a:p>
          <a:p>
            <a:pPr marL="0" indent="0">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840036"/>
            <a:ext cx="8229600" cy="1143000"/>
          </a:xfrm>
        </p:spPr>
        <p:txBody>
          <a:bodyPr/>
          <a:lstStyle/>
          <a:p>
            <a:r>
              <a:rPr lang="en-US" dirty="0"/>
              <a:t>Dr. Donna Shalala stated:</a:t>
            </a:r>
          </a:p>
        </p:txBody>
      </p:sp>
      <p:sp>
        <p:nvSpPr>
          <p:cNvPr id="5" name="Content Placeholder 4"/>
          <p:cNvSpPr>
            <a:spLocks noGrp="1"/>
          </p:cNvSpPr>
          <p:nvPr>
            <p:ph idx="1"/>
          </p:nvPr>
        </p:nvSpPr>
        <p:spPr>
          <a:xfrm>
            <a:off x="457200" y="2192357"/>
            <a:ext cx="8025788" cy="3933806"/>
          </a:xfrm>
        </p:spPr>
        <p:txBody>
          <a:bodyPr/>
          <a:lstStyle/>
          <a:p>
            <a:pPr marL="0" indent="0">
              <a:buNone/>
            </a:pPr>
            <a:r>
              <a:rPr lang="en-US" dirty="0"/>
              <a:t>“A national system of cancer registries can help us understand the disease better and use our resources to the best effect in prevention and treatment.”</a:t>
            </a:r>
          </a:p>
          <a:p>
            <a:pPr marL="0" indent="0">
              <a:buNone/>
            </a:pPr>
            <a:endParaRPr lang="en-US" dirty="0"/>
          </a:p>
        </p:txBody>
      </p:sp>
    </p:spTree>
    <p:extLst>
      <p:ext uri="{BB962C8B-B14F-4D97-AF65-F5344CB8AC3E}">
        <p14:creationId xmlns:p14="http://schemas.microsoft.com/office/powerpoint/2010/main" val="220012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840036"/>
            <a:ext cx="8229600" cy="1143000"/>
          </a:xfrm>
        </p:spPr>
        <p:txBody>
          <a:bodyPr/>
          <a:lstStyle/>
          <a:p>
            <a:r>
              <a:rPr lang="en-US" dirty="0"/>
              <a:t>Cancer Registry Definition</a:t>
            </a:r>
          </a:p>
        </p:txBody>
      </p:sp>
      <p:sp>
        <p:nvSpPr>
          <p:cNvPr id="5" name="Content Placeholder 4"/>
          <p:cNvSpPr>
            <a:spLocks noGrp="1"/>
          </p:cNvSpPr>
          <p:nvPr>
            <p:ph idx="1"/>
          </p:nvPr>
        </p:nvSpPr>
        <p:spPr>
          <a:xfrm>
            <a:off x="457200" y="2192357"/>
            <a:ext cx="8025788" cy="3933806"/>
          </a:xfrm>
        </p:spPr>
        <p:txBody>
          <a:bodyPr/>
          <a:lstStyle/>
          <a:p>
            <a:r>
              <a:rPr lang="en-US" dirty="0"/>
              <a:t>An information system designed </a:t>
            </a:r>
            <a:br>
              <a:rPr lang="en-US" dirty="0"/>
            </a:br>
            <a:r>
              <a:rPr lang="en-US" dirty="0"/>
              <a:t>for cancer data </a:t>
            </a:r>
          </a:p>
          <a:p>
            <a:pPr lvl="1"/>
            <a:r>
              <a:rPr lang="en-US" dirty="0"/>
              <a:t>collection</a:t>
            </a:r>
          </a:p>
          <a:p>
            <a:pPr lvl="1"/>
            <a:r>
              <a:rPr lang="en-US" dirty="0"/>
              <a:t>storage </a:t>
            </a:r>
          </a:p>
          <a:p>
            <a:pPr lvl="1"/>
            <a:r>
              <a:rPr lang="en-US" dirty="0"/>
              <a:t>management </a:t>
            </a:r>
          </a:p>
          <a:p>
            <a:pPr lvl="1"/>
            <a:r>
              <a:rPr lang="en-US" dirty="0"/>
              <a:t>analysis</a:t>
            </a:r>
          </a:p>
          <a:p>
            <a:r>
              <a:rPr lang="en-US" dirty="0"/>
              <a:t>A type of </a:t>
            </a:r>
            <a:r>
              <a:rPr lang="en-US" i="1" dirty="0"/>
              <a:t>disease</a:t>
            </a:r>
            <a:r>
              <a:rPr lang="en-US" dirty="0"/>
              <a:t> registry</a:t>
            </a:r>
          </a:p>
          <a:p>
            <a:pPr marL="0" indent="0">
              <a:buNone/>
            </a:pPr>
            <a:endParaRPr lang="en-US" dirty="0"/>
          </a:p>
        </p:txBody>
      </p:sp>
    </p:spTree>
    <p:extLst>
      <p:ext uri="{BB962C8B-B14F-4D97-AF65-F5344CB8AC3E}">
        <p14:creationId xmlns:p14="http://schemas.microsoft.com/office/powerpoint/2010/main" val="170731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840036"/>
            <a:ext cx="8229600" cy="1143000"/>
          </a:xfrm>
        </p:spPr>
        <p:txBody>
          <a:bodyPr>
            <a:normAutofit/>
          </a:bodyPr>
          <a:lstStyle/>
          <a:p>
            <a:r>
              <a:rPr lang="en-US" dirty="0"/>
              <a:t>Purpose of the Cancer Registry</a:t>
            </a:r>
          </a:p>
        </p:txBody>
      </p:sp>
      <p:sp>
        <p:nvSpPr>
          <p:cNvPr id="5" name="Content Placeholder 4"/>
          <p:cNvSpPr>
            <a:spLocks noGrp="1"/>
          </p:cNvSpPr>
          <p:nvPr>
            <p:ph idx="1"/>
          </p:nvPr>
        </p:nvSpPr>
        <p:spPr>
          <a:xfrm>
            <a:off x="457200" y="2192357"/>
            <a:ext cx="8025788" cy="3933806"/>
          </a:xfrm>
        </p:spPr>
        <p:txBody>
          <a:bodyPr/>
          <a:lstStyle/>
          <a:p>
            <a:r>
              <a:rPr lang="en-US" dirty="0"/>
              <a:t>Establish and maintain a cancer incidence reporting system</a:t>
            </a:r>
          </a:p>
          <a:p>
            <a:r>
              <a:rPr lang="en-US" dirty="0"/>
              <a:t>Serve as an information resource for cancer research</a:t>
            </a:r>
          </a:p>
          <a:p>
            <a:r>
              <a:rPr lang="en-US" dirty="0"/>
              <a:t>Provide information to assist public health officials and agencies</a:t>
            </a:r>
          </a:p>
          <a:p>
            <a:pPr marL="0" indent="0">
              <a:buNone/>
            </a:pPr>
            <a:endParaRPr lang="en-US" dirty="0"/>
          </a:p>
        </p:txBody>
      </p:sp>
    </p:spTree>
    <p:extLst>
      <p:ext uri="{BB962C8B-B14F-4D97-AF65-F5344CB8AC3E}">
        <p14:creationId xmlns:p14="http://schemas.microsoft.com/office/powerpoint/2010/main" val="3578137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840036"/>
            <a:ext cx="8229600" cy="1143000"/>
          </a:xfrm>
        </p:spPr>
        <p:txBody>
          <a:bodyPr>
            <a:normAutofit/>
          </a:bodyPr>
          <a:lstStyle/>
          <a:p>
            <a:r>
              <a:rPr lang="en-US" dirty="0"/>
              <a:t>The Cancer Registration Process</a:t>
            </a:r>
          </a:p>
        </p:txBody>
      </p:sp>
      <p:sp>
        <p:nvSpPr>
          <p:cNvPr id="5" name="Content Placeholder 4"/>
          <p:cNvSpPr>
            <a:spLocks noGrp="1"/>
          </p:cNvSpPr>
          <p:nvPr>
            <p:ph idx="1"/>
          </p:nvPr>
        </p:nvSpPr>
        <p:spPr>
          <a:xfrm>
            <a:off x="457200" y="2192357"/>
            <a:ext cx="8025788" cy="3933806"/>
          </a:xfrm>
        </p:spPr>
        <p:txBody>
          <a:bodyPr vert="horz" lIns="91440" tIns="45720" rIns="91440" bIns="45720" rtlCol="0" anchor="t">
            <a:normAutofit/>
          </a:bodyPr>
          <a:lstStyle/>
          <a:p>
            <a:r>
              <a:rPr lang="en-US" dirty="0"/>
              <a:t>A continual, systematic collection of data on the occurrence and characteristics of reportable malignancies and tumors.</a:t>
            </a:r>
          </a:p>
          <a:p>
            <a:r>
              <a:rPr lang="en-US" dirty="0"/>
              <a:t>Helps assess and control the impact of cancer on a community.</a:t>
            </a:r>
            <a:endParaRPr lang="en-US" dirty="0">
              <a:cs typeface="Calibri"/>
            </a:endParaRPr>
          </a:p>
          <a:p>
            <a:pPr marL="0" indent="0">
              <a:buNone/>
            </a:pPr>
            <a:endParaRPr lang="en-US" dirty="0"/>
          </a:p>
        </p:txBody>
      </p:sp>
    </p:spTree>
    <p:extLst>
      <p:ext uri="{BB962C8B-B14F-4D97-AF65-F5344CB8AC3E}">
        <p14:creationId xmlns:p14="http://schemas.microsoft.com/office/powerpoint/2010/main" val="1638894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840036"/>
            <a:ext cx="8229600" cy="1143000"/>
          </a:xfrm>
        </p:spPr>
        <p:txBody>
          <a:bodyPr>
            <a:normAutofit/>
          </a:bodyPr>
          <a:lstStyle/>
          <a:p>
            <a:r>
              <a:rPr lang="en-US" dirty="0"/>
              <a:t>Importance of the Cancer Registry</a:t>
            </a:r>
          </a:p>
        </p:txBody>
      </p:sp>
      <p:sp>
        <p:nvSpPr>
          <p:cNvPr id="5" name="Content Placeholder 4"/>
          <p:cNvSpPr>
            <a:spLocks noGrp="1"/>
          </p:cNvSpPr>
          <p:nvPr>
            <p:ph idx="1"/>
          </p:nvPr>
        </p:nvSpPr>
        <p:spPr>
          <a:xfrm>
            <a:off x="457200" y="2192357"/>
            <a:ext cx="8025788" cy="3933806"/>
          </a:xfrm>
        </p:spPr>
        <p:txBody>
          <a:bodyPr vert="horz" lIns="91440" tIns="45720" rIns="91440" bIns="45720" rtlCol="0" anchor="t">
            <a:normAutofit/>
          </a:bodyPr>
          <a:lstStyle/>
          <a:p>
            <a:r>
              <a:rPr lang="en-US" dirty="0"/>
              <a:t>Cancer is a major national burden</a:t>
            </a:r>
          </a:p>
          <a:p>
            <a:r>
              <a:rPr lang="en-US" dirty="0"/>
              <a:t>Cancer is the second leading cause of death among Americans</a:t>
            </a:r>
            <a:r>
              <a:rPr lang="en-US" dirty="0">
                <a:cs typeface="Calibri"/>
              </a:rPr>
              <a:t>, only second to heart disease</a:t>
            </a:r>
          </a:p>
          <a:p>
            <a:r>
              <a:rPr lang="en-US" dirty="0"/>
              <a:t>Estimated direct costs of cancer care</a:t>
            </a:r>
            <a:r>
              <a:rPr lang="en-US" dirty="0">
                <a:cs typeface="Calibri"/>
              </a:rPr>
              <a:t> in the US in 2015 were $80.2 billion</a:t>
            </a:r>
          </a:p>
          <a:p>
            <a:pPr marL="0" indent="0">
              <a:buNone/>
            </a:pPr>
            <a:endParaRPr lang="en-US" dirty="0"/>
          </a:p>
        </p:txBody>
      </p:sp>
      <p:sp>
        <p:nvSpPr>
          <p:cNvPr id="2" name="TextBox 1">
            <a:extLst>
              <a:ext uri="{FF2B5EF4-FFF2-40B4-BE49-F238E27FC236}">
                <a16:creationId xmlns:a16="http://schemas.microsoft.com/office/drawing/2014/main" xmlns="" id="{17275315-5E13-4F11-81F6-93959ACBE463}"/>
              </a:ext>
            </a:extLst>
          </p:cNvPr>
          <p:cNvSpPr txBox="1"/>
          <p:nvPr/>
        </p:nvSpPr>
        <p:spPr>
          <a:xfrm>
            <a:off x="979715" y="5682344"/>
            <a:ext cx="7053942"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Source: </a:t>
            </a:r>
            <a:r>
              <a:rPr lang="en-US" sz="1400" dirty="0">
                <a:hlinkClick r:id="" action="ppaction://noaction"/>
              </a:rPr>
              <a:t>https://www.cancer.org/content/dam/cancer-org/research/cancer-facts-and-statistics/annual-cancer-facts-and-figures/2018/cancer-facts-and-figures-2018.pdf</a:t>
            </a:r>
          </a:p>
        </p:txBody>
      </p:sp>
    </p:spTree>
    <p:extLst>
      <p:ext uri="{BB962C8B-B14F-4D97-AF65-F5344CB8AC3E}">
        <p14:creationId xmlns:p14="http://schemas.microsoft.com/office/powerpoint/2010/main" val="1216287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840036"/>
            <a:ext cx="8229600" cy="1143000"/>
          </a:xfrm>
        </p:spPr>
        <p:txBody>
          <a:bodyPr>
            <a:normAutofit/>
          </a:bodyPr>
          <a:lstStyle/>
          <a:p>
            <a:r>
              <a:rPr lang="en-US" dirty="0"/>
              <a:t>Importance of the Cancer Registry</a:t>
            </a:r>
          </a:p>
        </p:txBody>
      </p:sp>
      <p:sp>
        <p:nvSpPr>
          <p:cNvPr id="5" name="Content Placeholder 4"/>
          <p:cNvSpPr>
            <a:spLocks noGrp="1"/>
          </p:cNvSpPr>
          <p:nvPr>
            <p:ph idx="1"/>
          </p:nvPr>
        </p:nvSpPr>
        <p:spPr>
          <a:xfrm>
            <a:off x="457200" y="2192357"/>
            <a:ext cx="8025788" cy="3933806"/>
          </a:xfrm>
        </p:spPr>
        <p:txBody>
          <a:bodyPr vert="horz" lIns="91440" tIns="45720" rIns="91440" bIns="45720" rtlCol="0" anchor="t">
            <a:normAutofit lnSpcReduction="10000"/>
          </a:bodyPr>
          <a:lstStyle/>
          <a:p>
            <a:r>
              <a:rPr lang="en-US" dirty="0"/>
              <a:t>Physicians need cancer data to</a:t>
            </a:r>
          </a:p>
          <a:p>
            <a:pPr lvl="1"/>
            <a:r>
              <a:rPr lang="en-US" dirty="0"/>
              <a:t>Learn more about causes of cancer</a:t>
            </a:r>
          </a:p>
          <a:p>
            <a:pPr lvl="1"/>
            <a:r>
              <a:rPr lang="en-US" dirty="0"/>
              <a:t>Detect cancer earlier</a:t>
            </a:r>
          </a:p>
          <a:p>
            <a:pPr lvl="1"/>
            <a:r>
              <a:rPr lang="en-US" dirty="0"/>
              <a:t>Increase the chance to find a cure</a:t>
            </a:r>
          </a:p>
          <a:p>
            <a:r>
              <a:rPr lang="en-US" dirty="0"/>
              <a:t>Cancer specialists need cancer data to</a:t>
            </a:r>
          </a:p>
          <a:p>
            <a:pPr lvl="1"/>
            <a:r>
              <a:rPr lang="en-US" dirty="0"/>
              <a:t>Make treatment decisions</a:t>
            </a:r>
          </a:p>
          <a:p>
            <a:pPr lvl="1"/>
            <a:r>
              <a:rPr lang="en-US" dirty="0"/>
              <a:t>Determine if treatment worked</a:t>
            </a:r>
          </a:p>
          <a:p>
            <a:pPr lvl="2"/>
            <a:r>
              <a:rPr lang="en-US" dirty="0"/>
              <a:t>If not, determine why</a:t>
            </a:r>
            <a:endParaRPr lang="en-US" dirty="0">
              <a:cs typeface="Calibri"/>
            </a:endParaRPr>
          </a:p>
          <a:p>
            <a:pPr marL="0" indent="0">
              <a:buNone/>
            </a:pPr>
            <a:endParaRPr lang="en-US" dirty="0"/>
          </a:p>
        </p:txBody>
      </p:sp>
    </p:spTree>
    <p:extLst>
      <p:ext uri="{BB962C8B-B14F-4D97-AF65-F5344CB8AC3E}">
        <p14:creationId xmlns:p14="http://schemas.microsoft.com/office/powerpoint/2010/main" val="288689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840036"/>
            <a:ext cx="8229600" cy="1143000"/>
          </a:xfrm>
        </p:spPr>
        <p:txBody>
          <a:bodyPr>
            <a:normAutofit/>
          </a:bodyPr>
          <a:lstStyle/>
          <a:p>
            <a:r>
              <a:rPr lang="en-US" dirty="0"/>
              <a:t>Importance of the Cancer Registry</a:t>
            </a:r>
          </a:p>
        </p:txBody>
      </p:sp>
      <p:sp>
        <p:nvSpPr>
          <p:cNvPr id="5" name="Content Placeholder 4"/>
          <p:cNvSpPr>
            <a:spLocks noGrp="1"/>
          </p:cNvSpPr>
          <p:nvPr>
            <p:ph idx="1"/>
          </p:nvPr>
        </p:nvSpPr>
        <p:spPr>
          <a:xfrm>
            <a:off x="575645" y="2192357"/>
            <a:ext cx="7741519" cy="4101071"/>
          </a:xfrm>
        </p:spPr>
        <p:txBody>
          <a:bodyPr vert="horz" lIns="91440" tIns="45720" rIns="91440" bIns="45720" rtlCol="0" anchor="t">
            <a:normAutofit fontScale="85000" lnSpcReduction="20000"/>
          </a:bodyPr>
          <a:lstStyle/>
          <a:p>
            <a:r>
              <a:rPr lang="en-US" dirty="0"/>
              <a:t>Data helps pinpoint environmental risk factors or high-risk behaviors</a:t>
            </a:r>
          </a:p>
          <a:p>
            <a:r>
              <a:rPr lang="en-US" dirty="0">
                <a:cs typeface="Calibri"/>
              </a:rPr>
              <a:t>Tobacco is the world's most preventable cause of death</a:t>
            </a:r>
          </a:p>
          <a:p>
            <a:pPr lvl="1"/>
            <a:r>
              <a:rPr lang="en-US" dirty="0">
                <a:cs typeface="Calibri"/>
              </a:rPr>
              <a:t>Smoking causes one third of all cancer deaths</a:t>
            </a:r>
          </a:p>
          <a:p>
            <a:pPr lvl="1"/>
            <a:r>
              <a:rPr lang="en-US" dirty="0"/>
              <a:t>80% of lung cancer deaths attributed to tobacco use</a:t>
            </a:r>
            <a:endParaRPr lang="en-US" dirty="0">
              <a:cs typeface="Calibri"/>
            </a:endParaRPr>
          </a:p>
          <a:p>
            <a:r>
              <a:rPr lang="en-US" dirty="0"/>
              <a:t>Preventive measures to reduce the number of cancer cases and death</a:t>
            </a:r>
            <a:endParaRPr lang="en-US" dirty="0">
              <a:cs typeface="Calibri"/>
            </a:endParaRPr>
          </a:p>
          <a:p>
            <a:pPr marL="0" indent="0">
              <a:buNone/>
            </a:pPr>
            <a:endParaRPr lang="en-US" sz="1500" dirty="0"/>
          </a:p>
          <a:p>
            <a:pPr marL="0" indent="0">
              <a:buNone/>
            </a:pPr>
            <a:endParaRPr lang="en-US" sz="1500" dirty="0"/>
          </a:p>
          <a:p>
            <a:pPr marL="0" indent="0">
              <a:buNone/>
            </a:pPr>
            <a:r>
              <a:rPr lang="en-US" sz="1500" dirty="0"/>
              <a:t>Source:</a:t>
            </a:r>
            <a:r>
              <a:rPr lang="en-US" sz="1500" dirty="0">
                <a:solidFill>
                  <a:srgbClr val="000000"/>
                </a:solidFill>
                <a:cs typeface="Calibri"/>
              </a:rPr>
              <a:t> </a:t>
            </a:r>
            <a:r>
              <a:rPr lang="en-US" sz="1500" dirty="0">
                <a:solidFill>
                  <a:srgbClr val="000000"/>
                </a:solidFill>
                <a:cs typeface="Calibri"/>
                <a:hlinkClick r:id="rId4"/>
              </a:rPr>
              <a:t>https://www.cancer.org/research/cancer-facts-statistics/all-cancer-facts-figures/cancer-facts-figures-2018.html</a:t>
            </a:r>
            <a:endParaRPr lang="en-US" sz="1500" b="1" dirty="0">
              <a:solidFill>
                <a:srgbClr val="006621"/>
              </a:solidFill>
              <a:cs typeface="Calibri"/>
              <a:hlinkClick r:id="rId4"/>
            </a:endParaRPr>
          </a:p>
          <a:p>
            <a:pPr>
              <a:buNone/>
            </a:pPr>
            <a:endParaRPr lang="en-US" sz="1500" dirty="0">
              <a:cs typeface="Calibri"/>
            </a:endParaRPr>
          </a:p>
          <a:p>
            <a:pPr marL="0" indent="0">
              <a:buNone/>
            </a:pPr>
            <a:endParaRPr lang="en-US" sz="1500" dirty="0">
              <a:solidFill>
                <a:srgbClr val="000000"/>
              </a:solidFill>
              <a:cs typeface="Calibri"/>
            </a:endParaRPr>
          </a:p>
        </p:txBody>
      </p:sp>
    </p:spTree>
    <p:extLst>
      <p:ext uri="{BB962C8B-B14F-4D97-AF65-F5344CB8AC3E}">
        <p14:creationId xmlns:p14="http://schemas.microsoft.com/office/powerpoint/2010/main" val="673941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1464</Words>
  <Application>Microsoft Office PowerPoint</Application>
  <PresentationFormat>On-screen Show (4:3)</PresentationFormat>
  <Paragraphs>188</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1_Office Theme</vt:lpstr>
      <vt:lpstr>PowerPoint Presentation</vt:lpstr>
      <vt:lpstr>Objectives</vt:lpstr>
      <vt:lpstr>Dr. Donna Shalala stated:</vt:lpstr>
      <vt:lpstr>Cancer Registry Definition</vt:lpstr>
      <vt:lpstr>Purpose of the Cancer Registry</vt:lpstr>
      <vt:lpstr>The Cancer Registration Process</vt:lpstr>
      <vt:lpstr>Importance of the Cancer Registry</vt:lpstr>
      <vt:lpstr>Importance of the Cancer Registry</vt:lpstr>
      <vt:lpstr>Importance of the Cancer Registry</vt:lpstr>
      <vt:lpstr>Importance of the Cancer Registry</vt:lpstr>
      <vt:lpstr>Importance of the Cancer Registry</vt:lpstr>
      <vt:lpstr>Cancer Registrars</vt:lpstr>
      <vt:lpstr>Responsibilities of Cancer Registrars</vt:lpstr>
      <vt:lpstr>Types of Cancer Registries</vt:lpstr>
      <vt:lpstr>Types of Cancer Registries</vt:lpstr>
      <vt:lpstr>Types of Cancer Registries</vt:lpstr>
      <vt:lpstr>Summary</vt:lpstr>
      <vt:lpstr>Thank You</vt:lpstr>
    </vt:vector>
  </TitlesOfParts>
  <Company>Neighborhood All-Stars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Toby Robin</dc:creator>
  <cp:lastModifiedBy>Robin Havens</cp:lastModifiedBy>
  <cp:revision>413</cp:revision>
  <dcterms:created xsi:type="dcterms:W3CDTF">2013-07-02T15:13:30Z</dcterms:created>
  <dcterms:modified xsi:type="dcterms:W3CDTF">2018-11-20T19:40:19Z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