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67" r:id="rId3"/>
    <p:sldId id="256" r:id="rId4"/>
    <p:sldId id="258" r:id="rId5"/>
    <p:sldId id="259" r:id="rId6"/>
    <p:sldId id="260" r:id="rId7"/>
    <p:sldId id="261" r:id="rId8"/>
    <p:sldId id="262" r:id="rId9"/>
    <p:sldId id="25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Abate" initials="E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702" autoAdjust="0"/>
  </p:normalViewPr>
  <p:slideViewPr>
    <p:cSldViewPr snapToGrid="0" snapToObjects="1"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5EE3B2B-910B-451A-B4B4-57F0B40137C4}"/>
    <pc:docChg chg="modSld">
      <pc:chgData name="" userId="" providerId="" clId="Web-{C5EE3B2B-910B-451A-B4B4-57F0B40137C4}" dt="2018-05-06T14:59:18.442" v="5"/>
      <pc:docMkLst>
        <pc:docMk/>
      </pc:docMkLst>
      <pc:sldChg chg="modNotes">
        <pc:chgData name="" userId="" providerId="" clId="Web-{C5EE3B2B-910B-451A-B4B4-57F0B40137C4}" dt="2018-05-06T14:59:18.442" v="5"/>
        <pc:sldMkLst>
          <pc:docMk/>
          <pc:sldMk cId="641730788" sldId="262"/>
        </pc:sldMkLst>
      </pc:sldChg>
    </pc:docChg>
  </pc:docChgLst>
  <pc:docChgLst>
    <pc:chgData clId="Web-{0B81470C-4A65-4E81-AF1C-8A23FB86B600}"/>
    <pc:docChg chg="modSld">
      <pc:chgData name="" userId="" providerId="" clId="Web-{0B81470C-4A65-4E81-AF1C-8A23FB86B600}" dt="2018-05-03T20:42:41.446" v="16"/>
      <pc:docMkLst>
        <pc:docMk/>
      </pc:docMkLst>
      <pc:sldChg chg="modNotes">
        <pc:chgData name="" userId="" providerId="" clId="Web-{0B81470C-4A65-4E81-AF1C-8A23FB86B600}" dt="2018-05-03T20:41:33.538" v="3"/>
        <pc:sldMkLst>
          <pc:docMk/>
          <pc:sldMk cId="502911436" sldId="257"/>
        </pc:sldMkLst>
      </pc:sldChg>
      <pc:sldChg chg="modSp">
        <pc:chgData name="" userId="" providerId="" clId="Web-{0B81470C-4A65-4E81-AF1C-8A23FB86B600}" dt="2018-05-03T20:42:41.446" v="16"/>
        <pc:sldMkLst>
          <pc:docMk/>
          <pc:sldMk cId="3872958570" sldId="259"/>
        </pc:sldMkLst>
        <pc:spChg chg="mod">
          <ac:chgData name="" userId="" providerId="" clId="Web-{0B81470C-4A65-4E81-AF1C-8A23FB86B600}" dt="2018-05-03T20:42:41.446" v="16"/>
          <ac:spMkLst>
            <pc:docMk/>
            <pc:sldMk cId="3872958570" sldId="259"/>
            <ac:spMk id="4" creationId="{00000000-0000-0000-0000-000000000000}"/>
          </ac:spMkLst>
        </pc:spChg>
      </pc:sldChg>
    </pc:docChg>
  </pc:docChgLst>
  <pc:docChgLst>
    <pc:chgData clId="Web-{669C249D-5CF8-4F91-9B89-4DB4A7765C24}"/>
    <pc:docChg chg="modSld">
      <pc:chgData name="" userId="" providerId="" clId="Web-{669C249D-5CF8-4F91-9B89-4DB4A7765C24}" dt="2018-05-03T20:57:09.697" v="112"/>
      <pc:docMkLst>
        <pc:docMk/>
      </pc:docMkLst>
      <pc:sldChg chg="modSp">
        <pc:chgData name="" userId="" providerId="" clId="Web-{669C249D-5CF8-4F91-9B89-4DB4A7765C24}" dt="2018-05-03T20:47:51.030" v="27"/>
        <pc:sldMkLst>
          <pc:docMk/>
          <pc:sldMk cId="3872958570" sldId="259"/>
        </pc:sldMkLst>
        <pc:spChg chg="mod">
          <ac:chgData name="" userId="" providerId="" clId="Web-{669C249D-5CF8-4F91-9B89-4DB4A7765C24}" dt="2018-05-03T20:47:51.030" v="27"/>
          <ac:spMkLst>
            <pc:docMk/>
            <pc:sldMk cId="3872958570" sldId="259"/>
            <ac:spMk id="4" creationId="{00000000-0000-0000-0000-000000000000}"/>
          </ac:spMkLst>
        </pc:spChg>
      </pc:sldChg>
      <pc:sldChg chg="modSp modNotes">
        <pc:chgData name="" userId="" providerId="" clId="Web-{669C249D-5CF8-4F91-9B89-4DB4A7765C24}" dt="2018-05-03T20:52:22.566" v="76"/>
        <pc:sldMkLst>
          <pc:docMk/>
          <pc:sldMk cId="2059442456" sldId="260"/>
        </pc:sldMkLst>
        <pc:spChg chg="mod">
          <ac:chgData name="" userId="" providerId="" clId="Web-{669C249D-5CF8-4F91-9B89-4DB4A7765C24}" dt="2018-05-03T20:50:03.361" v="63"/>
          <ac:spMkLst>
            <pc:docMk/>
            <pc:sldMk cId="2059442456" sldId="260"/>
            <ac:spMk id="4" creationId="{00000000-0000-0000-0000-000000000000}"/>
          </ac:spMkLst>
        </pc:spChg>
      </pc:sldChg>
      <pc:sldChg chg="modNotes">
        <pc:chgData name="" userId="" providerId="" clId="Web-{669C249D-5CF8-4F91-9B89-4DB4A7765C24}" dt="2018-05-03T20:53:27.099" v="85"/>
        <pc:sldMkLst>
          <pc:docMk/>
          <pc:sldMk cId="1283035980" sldId="261"/>
        </pc:sldMkLst>
      </pc:sldChg>
      <pc:sldChg chg="modNotes">
        <pc:chgData name="" userId="" providerId="" clId="Web-{669C249D-5CF8-4F91-9B89-4DB4A7765C24}" dt="2018-05-03T20:54:01.037" v="87"/>
        <pc:sldMkLst>
          <pc:docMk/>
          <pc:sldMk cId="641730788" sldId="262"/>
        </pc:sldMkLst>
      </pc:sldChg>
      <pc:sldChg chg="modNotes">
        <pc:chgData name="" userId="" providerId="" clId="Web-{669C249D-5CF8-4F91-9B89-4DB4A7765C24}" dt="2018-05-03T20:55:15.960" v="93"/>
        <pc:sldMkLst>
          <pc:docMk/>
          <pc:sldMk cId="2169713523" sldId="263"/>
        </pc:sldMkLst>
      </pc:sldChg>
      <pc:sldChg chg="modNotes">
        <pc:chgData name="" userId="" providerId="" clId="Web-{669C249D-5CF8-4F91-9B89-4DB4A7765C24}" dt="2018-05-03T20:56:28.040" v="102"/>
        <pc:sldMkLst>
          <pc:docMk/>
          <pc:sldMk cId="2219520187" sldId="264"/>
        </pc:sldMkLst>
      </pc:sldChg>
      <pc:sldChg chg="modNotes">
        <pc:chgData name="" userId="" providerId="" clId="Web-{669C249D-5CF8-4F91-9B89-4DB4A7765C24}" dt="2018-05-03T20:57:09.697" v="112"/>
        <pc:sldMkLst>
          <pc:docMk/>
          <pc:sldMk cId="1088276453" sldId="265"/>
        </pc:sldMkLst>
      </pc:sldChg>
    </pc:docChg>
  </pc:docChgLst>
  <pc:docChgLst>
    <pc:chgData clId="Web-{F7A09AF2-1A9A-4319-ADD1-7B5053A6D132}"/>
    <pc:docChg chg="modSld">
      <pc:chgData name="" userId="" providerId="" clId="Web-{F7A09AF2-1A9A-4319-ADD1-7B5053A6D132}" dt="2018-06-01T21:03:15.610" v="130"/>
      <pc:docMkLst>
        <pc:docMk/>
      </pc:docMkLst>
      <pc:sldChg chg="modNotes">
        <pc:chgData name="" userId="" providerId="" clId="Web-{F7A09AF2-1A9A-4319-ADD1-7B5053A6D132}" dt="2018-06-01T20:50:46.017" v="2"/>
        <pc:sldMkLst>
          <pc:docMk/>
          <pc:sldMk cId="0" sldId="256"/>
        </pc:sldMkLst>
      </pc:sldChg>
      <pc:sldChg chg="modNotes">
        <pc:chgData name="" userId="" providerId="" clId="Web-{F7A09AF2-1A9A-4319-ADD1-7B5053A6D132}" dt="2018-06-01T20:51:21.142" v="7"/>
        <pc:sldMkLst>
          <pc:docMk/>
          <pc:sldMk cId="502911436" sldId="257"/>
        </pc:sldMkLst>
      </pc:sldChg>
      <pc:sldChg chg="modNotes">
        <pc:chgData name="" userId="" providerId="" clId="Web-{F7A09AF2-1A9A-4319-ADD1-7B5053A6D132}" dt="2018-06-01T20:56:02.985" v="55"/>
        <pc:sldMkLst>
          <pc:docMk/>
          <pc:sldMk cId="2059442456" sldId="260"/>
        </pc:sldMkLst>
      </pc:sldChg>
      <pc:sldChg chg="modNotes">
        <pc:chgData name="" userId="" providerId="" clId="Web-{F7A09AF2-1A9A-4319-ADD1-7B5053A6D132}" dt="2018-06-01T21:01:33.548" v="123"/>
        <pc:sldMkLst>
          <pc:docMk/>
          <pc:sldMk cId="1283035980" sldId="261"/>
        </pc:sldMkLst>
      </pc:sldChg>
      <pc:sldChg chg="modNotes">
        <pc:chgData name="" userId="" providerId="" clId="Web-{F7A09AF2-1A9A-4319-ADD1-7B5053A6D132}" dt="2018-06-01T21:02:04.376" v="126"/>
        <pc:sldMkLst>
          <pc:docMk/>
          <pc:sldMk cId="641730788" sldId="262"/>
        </pc:sldMkLst>
      </pc:sldChg>
      <pc:sldChg chg="modNotes">
        <pc:chgData name="" userId="" providerId="" clId="Web-{F7A09AF2-1A9A-4319-ADD1-7B5053A6D132}" dt="2018-06-01T21:03:15.610" v="130"/>
        <pc:sldMkLst>
          <pc:docMk/>
          <pc:sldMk cId="2169713523" sldId="263"/>
        </pc:sldMkLst>
      </pc:sldChg>
    </pc:docChg>
  </pc:docChgLst>
  <pc:docChgLst>
    <pc:chgData clId="Web-{20423BDF-7913-428F-8546-A136F42F8284}"/>
    <pc:docChg chg="delSld">
      <pc:chgData name="" userId="" providerId="" clId="Web-{20423BDF-7913-428F-8546-A136F42F8284}" dt="2018-06-01T21:08:17.145" v="0"/>
      <pc:docMkLst>
        <pc:docMk/>
      </pc:docMkLst>
      <pc:sldChg chg="del">
        <pc:chgData name="" userId="" providerId="" clId="Web-{20423BDF-7913-428F-8546-A136F42F8284}" dt="2018-06-01T21:08:17.145" v="0"/>
        <pc:sldMkLst>
          <pc:docMk/>
          <pc:sldMk cId="2169713523" sldId="263"/>
        </pc:sldMkLst>
      </pc:sldChg>
    </pc:docChg>
  </pc:docChgLst>
  <pc:docChgLst>
    <pc:chgData clId="Web-{0E7F106E-193C-4CA5-925C-9DA48B02D4F9}"/>
    <pc:docChg chg="modSld sldOrd">
      <pc:chgData name="" userId="" providerId="" clId="Web-{0E7F106E-193C-4CA5-925C-9DA48B02D4F9}" dt="2018-06-03T13:50:27.111" v="198" actId="20577"/>
      <pc:docMkLst>
        <pc:docMk/>
      </pc:docMkLst>
      <pc:sldChg chg="modSp modNotes">
        <pc:chgData name="" userId="" providerId="" clId="Web-{0E7F106E-193C-4CA5-925C-9DA48B02D4F9}" dt="2018-06-03T13:39:36.388" v="95"/>
        <pc:sldMkLst>
          <pc:docMk/>
          <pc:sldMk cId="0" sldId="256"/>
        </pc:sldMkLst>
        <pc:spChg chg="mod">
          <ac:chgData name="" userId="" providerId="" clId="Web-{0E7F106E-193C-4CA5-925C-9DA48B02D4F9}" dt="2018-06-03T13:39:03.795" v="70" actId="20577"/>
          <ac:spMkLst>
            <pc:docMk/>
            <pc:sldMk cId="0" sldId="256"/>
            <ac:spMk id="4" creationId="{00000000-0000-0000-0000-000000000000}"/>
          </ac:spMkLst>
        </pc:spChg>
      </pc:sldChg>
      <pc:sldChg chg="ord">
        <pc:chgData name="" userId="" providerId="" clId="Web-{0E7F106E-193C-4CA5-925C-9DA48B02D4F9}" dt="2018-06-03T13:37:19.779" v="35"/>
        <pc:sldMkLst>
          <pc:docMk/>
          <pc:sldMk cId="502911436" sldId="257"/>
        </pc:sldMkLst>
      </pc:sldChg>
      <pc:sldChg chg="modSp modNotes">
        <pc:chgData name="" userId="" providerId="" clId="Web-{0E7F106E-193C-4CA5-925C-9DA48B02D4F9}" dt="2018-06-03T13:45:46.892" v="126"/>
        <pc:sldMkLst>
          <pc:docMk/>
          <pc:sldMk cId="2059442456" sldId="260"/>
        </pc:sldMkLst>
        <pc:spChg chg="mod">
          <ac:chgData name="" userId="" providerId="" clId="Web-{0E7F106E-193C-4CA5-925C-9DA48B02D4F9}" dt="2018-06-03T13:42:49.185" v="98" actId="20577"/>
          <ac:spMkLst>
            <pc:docMk/>
            <pc:sldMk cId="2059442456" sldId="260"/>
            <ac:spMk id="4" creationId="{00000000-0000-0000-0000-000000000000}"/>
          </ac:spMkLst>
        </pc:spChg>
      </pc:sldChg>
      <pc:sldChg chg="modNotes">
        <pc:chgData name="" userId="" providerId="" clId="Web-{0E7F106E-193C-4CA5-925C-9DA48B02D4F9}" dt="2018-06-03T13:47:05.970" v="160"/>
        <pc:sldMkLst>
          <pc:docMk/>
          <pc:sldMk cId="1283035980" sldId="261"/>
        </pc:sldMkLst>
      </pc:sldChg>
      <pc:sldChg chg="modNotes">
        <pc:chgData name="" userId="" providerId="" clId="Web-{0E7F106E-193C-4CA5-925C-9DA48B02D4F9}" dt="2018-06-03T13:47:43.064" v="164"/>
        <pc:sldMkLst>
          <pc:docMk/>
          <pc:sldMk cId="641730788" sldId="262"/>
        </pc:sldMkLst>
      </pc:sldChg>
      <pc:sldChg chg="modNotes">
        <pc:chgData name="" userId="" providerId="" clId="Web-{0E7F106E-193C-4CA5-925C-9DA48B02D4F9}" dt="2018-06-03T13:49:01.939" v="170"/>
        <pc:sldMkLst>
          <pc:docMk/>
          <pc:sldMk cId="2219520187" sldId="264"/>
        </pc:sldMkLst>
      </pc:sldChg>
      <pc:sldChg chg="modNotes">
        <pc:chgData name="" userId="" providerId="" clId="Web-{0E7F106E-193C-4CA5-925C-9DA48B02D4F9}" dt="2018-06-03T13:50:17.908" v="182"/>
        <pc:sldMkLst>
          <pc:docMk/>
          <pc:sldMk cId="1088276453" sldId="265"/>
        </pc:sldMkLst>
      </pc:sldChg>
      <pc:sldChg chg="modSp">
        <pc:chgData name="" userId="" providerId="" clId="Web-{0E7F106E-193C-4CA5-925C-9DA48B02D4F9}" dt="2018-06-03T13:50:27.095" v="197" actId="20577"/>
        <pc:sldMkLst>
          <pc:docMk/>
          <pc:sldMk cId="3947105302" sldId="266"/>
        </pc:sldMkLst>
        <pc:spChg chg="mod">
          <ac:chgData name="" userId="" providerId="" clId="Web-{0E7F106E-193C-4CA5-925C-9DA48B02D4F9}" dt="2018-06-03T13:50:27.095" v="197" actId="20577"/>
          <ac:spMkLst>
            <pc:docMk/>
            <pc:sldMk cId="3947105302" sldId="26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81E42-9560-493D-B289-7DADED46E44F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3ED0-00B5-4F38-BC55-7659A7A8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presentation, “Abstracting,” is sponsored by the National Cancer Registrars Association Education Foundation.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</a:t>
            </a:r>
            <a:r>
              <a:rPr lang="en-US" baseline="0" dirty="0"/>
              <a:t> abstract provides a synopsis of a patient’s cancer experience from diagnosis, through treatment and follow-up surveillance.</a:t>
            </a:r>
            <a:r>
              <a:rPr lang="en-US" dirty="0"/>
              <a:t> </a:t>
            </a:r>
            <a:r>
              <a:rPr lang="en-US" baseline="0" dirty="0"/>
              <a:t> The abstract must be</a:t>
            </a:r>
            <a:r>
              <a:rPr lang="en-US" dirty="0"/>
              <a:t> timely,</a:t>
            </a:r>
            <a:r>
              <a:rPr lang="en-US" baseline="0" dirty="0"/>
              <a:t> accurate and complete.</a:t>
            </a:r>
            <a:r>
              <a:rPr lang="en-US" dirty="0"/>
              <a:t> </a:t>
            </a:r>
            <a:r>
              <a:rPr lang="en-US" baseline="0" dirty="0"/>
              <a:t> The data collected is standardized for uniformity through </a:t>
            </a:r>
            <a:r>
              <a:rPr lang="en-US" dirty="0"/>
              <a:t>the United States</a:t>
            </a:r>
            <a:r>
              <a:rPr lang="en-US" baseline="0" dirty="0"/>
              <a:t> and internationally.</a:t>
            </a:r>
            <a:r>
              <a:rPr lang="en-US" dirty="0"/>
              <a:t> </a:t>
            </a:r>
            <a:r>
              <a:rPr lang="en-US" baseline="0" dirty="0"/>
              <a:t> Multiple standard setting organizations are responsible for the rules governing</a:t>
            </a:r>
            <a:r>
              <a:rPr lang="en-US" dirty="0"/>
              <a:t> the collection of</a:t>
            </a:r>
            <a:r>
              <a:rPr lang="en-US" baseline="0" dirty="0"/>
              <a:t> </a:t>
            </a:r>
            <a:r>
              <a:rPr lang="en-US" dirty="0"/>
              <a:t>cancer registry</a:t>
            </a:r>
            <a:r>
              <a:rPr lang="en-US" baseline="0" dirty="0"/>
              <a:t> data.</a:t>
            </a:r>
            <a:r>
              <a:rPr lang="en-US" dirty="0"/>
              <a:t>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 to you by the National Cancer Registrars Association Education Foundation.  For more information on the Education Foundation, go to www.ncraeducationfoundation.org. 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 on the cancer registry profession, go to the NCRA website at www.NCRA-usa.org.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During</a:t>
            </a:r>
            <a:r>
              <a:rPr lang="en-US" baseline="0" dirty="0"/>
              <a:t> this presentation, we </a:t>
            </a:r>
            <a:r>
              <a:rPr lang="en-US" dirty="0"/>
              <a:t>will define what a cancer registry abstract is, discuss what</a:t>
            </a:r>
            <a:r>
              <a:rPr lang="en-US" baseline="0" dirty="0"/>
              <a:t> </a:t>
            </a:r>
            <a:r>
              <a:rPr lang="en-US" dirty="0"/>
              <a:t>informational</a:t>
            </a:r>
            <a:r>
              <a:rPr lang="en-US" baseline="0" dirty="0"/>
              <a:t> data is collected, </a:t>
            </a:r>
            <a:r>
              <a:rPr lang="en-US" dirty="0"/>
              <a:t>identify </a:t>
            </a:r>
            <a:r>
              <a:rPr lang="en-US" baseline="0" dirty="0"/>
              <a:t>the </a:t>
            </a:r>
            <a:r>
              <a:rPr lang="en-US" dirty="0"/>
              <a:t>organizations that govern the rules of abstracting,</a:t>
            </a:r>
            <a:r>
              <a:rPr lang="en-US" baseline="0" dirty="0"/>
              <a:t> and</a:t>
            </a:r>
            <a:r>
              <a:rPr lang="en-US" dirty="0"/>
              <a:t> review</a:t>
            </a:r>
            <a:r>
              <a:rPr lang="en-US" baseline="0" dirty="0"/>
              <a:t> how the data collected is used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cancer registry abstract is a synopsis of an individual’s cancer related medical information</a:t>
            </a:r>
            <a:r>
              <a:rPr lang="en-US" baseline="0" dirty="0"/>
              <a:t> from diagnosis through treatment and includes follow-up throughout a patient’s lifetime.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information recorded in an abstract includes d</a:t>
            </a:r>
            <a:r>
              <a:rPr lang="en-US" dirty="0"/>
              <a:t>emographics such as</a:t>
            </a:r>
            <a:r>
              <a:rPr lang="en-US" baseline="0" dirty="0"/>
              <a:t> </a:t>
            </a:r>
            <a:r>
              <a:rPr lang="en-US" dirty="0"/>
              <a:t>address</a:t>
            </a:r>
            <a:r>
              <a:rPr lang="en-US" baseline="0" dirty="0"/>
              <a:t> at time of diagnosis, gender, race and ethnicity, marital status, and insurance provider.</a:t>
            </a:r>
          </a:p>
          <a:p>
            <a:endParaRPr lang="en-US" baseline="0" dirty="0"/>
          </a:p>
          <a:p>
            <a:r>
              <a:rPr lang="en-US" baseline="0" dirty="0"/>
              <a:t>The patient’s history and physical includes the chief complaint and symptoms that brought the patient to the attention of the medical facility.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patient’s diagnostic work-up is an attempt to identify the nature, circumstances, and extent of a patient’s symptoms.</a:t>
            </a:r>
            <a:r>
              <a:rPr lang="en-US" dirty="0"/>
              <a:t> </a:t>
            </a:r>
            <a:r>
              <a:rPr lang="en-US" baseline="0" dirty="0"/>
              <a:t> The workup can include, but is not limited to, imaging studies such as CT scans, ultrasounds, PET scans,</a:t>
            </a:r>
            <a:r>
              <a:rPr lang="en-US" dirty="0"/>
              <a:t> and</a:t>
            </a:r>
            <a:r>
              <a:rPr lang="en-US" baseline="0" dirty="0"/>
              <a:t> MRIs; </a:t>
            </a:r>
            <a:r>
              <a:rPr lang="en-US" dirty="0"/>
              <a:t>diagnostic </a:t>
            </a:r>
            <a:r>
              <a:rPr lang="en-US" baseline="0" dirty="0"/>
              <a:t>procedures such as colonoscopies</a:t>
            </a:r>
            <a:r>
              <a:rPr lang="en-US" dirty="0"/>
              <a:t> and biopsies</a:t>
            </a:r>
            <a:r>
              <a:rPr lang="en-US" baseline="0" dirty="0"/>
              <a:t>; lab tests such as CBCs, or </a:t>
            </a:r>
            <a:r>
              <a:rPr lang="en-US" dirty="0"/>
              <a:t>tumor </a:t>
            </a:r>
            <a:r>
              <a:rPr lang="en-US" baseline="0" dirty="0"/>
              <a:t>markers such as </a:t>
            </a:r>
            <a:r>
              <a:rPr lang="en-US" dirty="0"/>
              <a:t>PSA for prostate cancer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These elements identify a patient’s stage of disease</a:t>
            </a:r>
            <a:r>
              <a:rPr lang="en-US" dirty="0"/>
              <a:t> and prognostic indicators</a:t>
            </a:r>
            <a:r>
              <a:rPr lang="en-US" baseline="0" dirty="0"/>
              <a:t> at the time of diagnosis and</a:t>
            </a:r>
            <a:r>
              <a:rPr lang="en-US" dirty="0"/>
              <a:t> assists the physician in formulating</a:t>
            </a:r>
            <a:r>
              <a:rPr lang="en-US" baseline="0" dirty="0"/>
              <a:t> an appropriate course of treatment </a:t>
            </a:r>
            <a:r>
              <a:rPr lang="en-US" dirty="0"/>
              <a:t>for the patient</a:t>
            </a:r>
            <a:r>
              <a:rPr lang="en-US" baseline="0" dirty="0"/>
              <a:t>.</a:t>
            </a:r>
            <a:r>
              <a:rPr lang="en-US" dirty="0"/>
              <a:t>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Treatments vary depending on the type</a:t>
            </a:r>
            <a:r>
              <a:rPr lang="en-US" dirty="0"/>
              <a:t> of cancer and its stage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Generally, the most common approaches use one or more of the following modalities; surgery, chemotherapy, radiation therapy,</a:t>
            </a:r>
            <a:r>
              <a:rPr lang="en-US" dirty="0"/>
              <a:t> immunotherapy</a:t>
            </a:r>
            <a:r>
              <a:rPr lang="en-US" baseline="0" dirty="0"/>
              <a:t> and/or hormone therapy.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Physicians continue to follow patients to determine their response to treatment by many of the same tests and </a:t>
            </a:r>
            <a:r>
              <a:rPr lang="en-US" dirty="0"/>
              <a:t>examinations </a:t>
            </a:r>
            <a:r>
              <a:rPr lang="en-US" baseline="0" dirty="0"/>
              <a:t>that were initially used to diagnose their </a:t>
            </a:r>
            <a:r>
              <a:rPr lang="en-US" dirty="0"/>
              <a:t>cancer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Cancer </a:t>
            </a:r>
            <a:r>
              <a:rPr lang="en-US" dirty="0"/>
              <a:t>registrars</a:t>
            </a:r>
            <a:r>
              <a:rPr lang="en-US" baseline="0" dirty="0"/>
              <a:t> also collect</a:t>
            </a:r>
            <a:r>
              <a:rPr lang="en-US" dirty="0"/>
              <a:t> </a:t>
            </a:r>
            <a:r>
              <a:rPr lang="en-US" baseline="0" dirty="0"/>
              <a:t>information on a patient’s health and wellbeing throughout their lifetime</a:t>
            </a:r>
            <a:r>
              <a:rPr lang="en-US" dirty="0"/>
              <a:t>, including cancer recurrence or being diagnosed with another type of cancer.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cancer registrar </a:t>
            </a:r>
            <a:r>
              <a:rPr lang="en-US" dirty="0"/>
              <a:t>reviews the patient's medical records and documents</a:t>
            </a:r>
            <a:r>
              <a:rPr lang="en-US" baseline="0" dirty="0"/>
              <a:t> </a:t>
            </a:r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diagnostic work up, extent of disease</a:t>
            </a:r>
            <a:r>
              <a:rPr lang="en-US" baseline="0" dirty="0"/>
              <a:t> and treatment </a:t>
            </a:r>
            <a:r>
              <a:rPr lang="en-US" dirty="0"/>
              <a:t>of a</a:t>
            </a:r>
            <a:r>
              <a:rPr lang="en-US" baseline="0" dirty="0"/>
              <a:t> patient </a:t>
            </a:r>
            <a:r>
              <a:rPr lang="en-US" dirty="0"/>
              <a:t>by using codes and text</a:t>
            </a:r>
            <a:r>
              <a:rPr lang="en-US" baseline="0" dirty="0"/>
              <a:t>.</a:t>
            </a:r>
            <a:r>
              <a:rPr lang="en-US" dirty="0"/>
              <a:t> </a:t>
            </a:r>
            <a:r>
              <a:rPr lang="en-US" baseline="0" dirty="0"/>
              <a:t> A complete record of a patient’s treatment </a:t>
            </a:r>
            <a:r>
              <a:rPr lang="en-US" dirty="0"/>
              <a:t>may mean</a:t>
            </a:r>
            <a:r>
              <a:rPr lang="en-US" baseline="0" dirty="0"/>
              <a:t> collecting information from multiple sources outside the registrar’s own facility, including physician’s offices, other hospitals, or radiation oncology treatment centers.</a:t>
            </a:r>
            <a:r>
              <a:rPr lang="en-US" dirty="0"/>
              <a:t> </a:t>
            </a:r>
            <a:r>
              <a:rPr lang="en-US" baseline="0" dirty="0"/>
              <a:t> Information sharing with other registrars is critical to comprehensive data collection and does not violate HIPAA-regulations governing confidentiality and privacy.</a:t>
            </a:r>
            <a:r>
              <a:rPr lang="en-US" dirty="0">
                <a:cs typeface="Calibri"/>
              </a:rPr>
              <a:t> To learn more on this subject, please view the Confidentiality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Cancer registrars must be able to determine what information is relevant to include in an abstract and just as importantly,</a:t>
            </a:r>
            <a:r>
              <a:rPr lang="en-US" baseline="0" dirty="0"/>
              <a:t> what information is irrelevant and should not be included in an abstract.</a:t>
            </a:r>
            <a:r>
              <a:rPr lang="en-US" dirty="0"/>
              <a:t>  </a:t>
            </a:r>
          </a:p>
          <a:p>
            <a:endParaRPr lang="en-US" baseline="0" dirty="0"/>
          </a:p>
          <a:p>
            <a:r>
              <a:rPr lang="en-US" baseline="0" dirty="0"/>
              <a:t>Quality cancer registry data is the foundation of a cancer program and it is imperative</a:t>
            </a:r>
            <a:r>
              <a:rPr lang="en-US" dirty="0"/>
              <a:t> that</a:t>
            </a:r>
            <a:r>
              <a:rPr lang="en-US" baseline="0" dirty="0"/>
              <a:t> the information documented is accurate and complete.</a:t>
            </a:r>
            <a:r>
              <a:rPr lang="en-US" dirty="0"/>
              <a:t>  </a:t>
            </a:r>
            <a:endParaRPr lang="en-US" baseline="0" dirty="0">
              <a:cs typeface="Calibri"/>
            </a:endParaRPr>
          </a:p>
          <a:p>
            <a:r>
              <a:rPr lang="en-US" dirty="0">
                <a:cs typeface="Calibri"/>
              </a:rPr>
              <a:t>          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Abstracting coding</a:t>
            </a:r>
            <a:r>
              <a:rPr lang="en-US" baseline="0" dirty="0"/>
              <a:t> structure and requirements are established by the National Program of Cancer Registries (NPCR) and the North American Association of Central Cancer Registries (NAACCR).</a:t>
            </a:r>
            <a:r>
              <a:rPr lang="en-US" dirty="0"/>
              <a:t> </a:t>
            </a:r>
            <a:r>
              <a:rPr lang="en-US" baseline="0" dirty="0"/>
              <a:t> State central registries may add additional </a:t>
            </a:r>
            <a:r>
              <a:rPr lang="en-US" dirty="0"/>
              <a:t>requirements</a:t>
            </a:r>
            <a:r>
              <a:rPr lang="en-US" baseline="0" dirty="0"/>
              <a:t> specific to their state.</a:t>
            </a:r>
            <a:r>
              <a:rPr lang="en-US" dirty="0"/>
              <a:t> </a:t>
            </a:r>
            <a:r>
              <a:rPr lang="en-US" baseline="0" dirty="0"/>
              <a:t> Hospitals accredited by the American College of Surgeons Commission on Cancer follow additional rules and standards set by the Commission on 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Cancer registry</a:t>
            </a:r>
            <a:r>
              <a:rPr lang="en-US" baseline="0" dirty="0"/>
              <a:t> </a:t>
            </a:r>
            <a:r>
              <a:rPr lang="en-US" dirty="0"/>
              <a:t>data has many</a:t>
            </a:r>
            <a:r>
              <a:rPr lang="en-US" baseline="0" dirty="0"/>
              <a:t> uses from a facility’s planning for future growth, to determining equipment needs, or assessing </a:t>
            </a:r>
            <a:r>
              <a:rPr lang="en-US" dirty="0"/>
              <a:t>the </a:t>
            </a:r>
            <a:r>
              <a:rPr lang="en-US" baseline="0" dirty="0"/>
              <a:t>community’s needs.</a:t>
            </a:r>
            <a:r>
              <a:rPr lang="en-US" dirty="0"/>
              <a:t>   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Studies done using cancer registry data can determine how closely a facility follows national guidelines, the success of a new program or how well quality of life issues are being addressed at </a:t>
            </a:r>
            <a:r>
              <a:rPr lang="en-US" dirty="0"/>
              <a:t>the </a:t>
            </a:r>
            <a:r>
              <a:rPr lang="en-US" baseline="0" dirty="0"/>
              <a:t>facility.</a:t>
            </a:r>
            <a:r>
              <a:rPr lang="en-US" dirty="0"/>
              <a:t> </a:t>
            </a:r>
            <a:r>
              <a:rPr lang="en-US" baseline="0" dirty="0"/>
              <a:t> The data can also provide a snapshot of </a:t>
            </a:r>
            <a:r>
              <a:rPr lang="en-US" dirty="0"/>
              <a:t>the</a:t>
            </a:r>
            <a:r>
              <a:rPr lang="en-US" baseline="0" dirty="0"/>
              <a:t> patient population.</a:t>
            </a:r>
            <a:r>
              <a:rPr lang="en-US" dirty="0"/>
              <a:t> </a:t>
            </a:r>
            <a:r>
              <a:rPr lang="en-US" baseline="0" dirty="0"/>
              <a:t> For example, where the patients come from or </a:t>
            </a:r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type of </a:t>
            </a:r>
            <a:r>
              <a:rPr lang="en-US" baseline="0" dirty="0"/>
              <a:t>insurance coverage</a:t>
            </a:r>
            <a:r>
              <a:rPr lang="en-US" dirty="0"/>
              <a:t> they have</a:t>
            </a:r>
            <a:r>
              <a:rPr lang="en-US" baseline="0" dirty="0"/>
              <a:t>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3ED0-00B5-4F38-BC55-7659A7A85E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7031-3470-8444-B2F0-AE16664A3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AD55-2B88-B242-9EB4-3EA73852D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7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302B-B031-AA43-91A0-63289BFDAE6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4EFC-699D-0046-A3DC-EFEA0BB2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7031-3470-8444-B2F0-AE16664A3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AD55-2B88-B242-9EB4-3EA73852D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ra-usa.org" TargetMode="External"/><Relationship Id="rId4" Type="http://schemas.openxmlformats.org/officeDocument/2006/relationships/hyperlink" Target="http://www.ncraeducationfoundat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314222"/>
            <a:ext cx="8229600" cy="381194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organizations govern the rules of abstracting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Abstract data must be complete and accurate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Abstract data used in survival, treatment, and quality-of-care analysis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562578"/>
            <a:ext cx="8229600" cy="3563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9496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NCRA Education Foundation</a:t>
            </a:r>
          </a:p>
          <a:p>
            <a:pPr marL="859155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hlinkClick r:id="rId4"/>
              </a:rPr>
              <a:t>www.ncraeducationfoundation.org</a:t>
            </a:r>
            <a:endParaRPr lang="en-US" dirty="0">
              <a:solidFill>
                <a:schemeClr val="tx1"/>
              </a:solidFill>
              <a:cs typeface="Calibri"/>
              <a:hlinkClick r:id="rId4"/>
            </a:endParaRPr>
          </a:p>
          <a:p>
            <a:pPr marL="539496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NCRA</a:t>
            </a:r>
          </a:p>
          <a:p>
            <a:pPr marL="859155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www.ncra-usa.org</a:t>
            </a:r>
            <a:endParaRPr lang="en-US" dirty="0">
              <a:solidFill>
                <a:schemeClr val="tx1"/>
              </a:solidFill>
              <a:cs typeface="Calibri"/>
              <a:hlinkClick r:id="rId5"/>
            </a:endParaRPr>
          </a:p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10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92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043289"/>
            <a:ext cx="8229600" cy="4082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Define what a Cancer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Registry</a:t>
            </a:r>
            <a:r>
              <a:rPr lang="en-US" dirty="0">
                <a:solidFill>
                  <a:schemeClr val="tx1"/>
                </a:solidFill>
              </a:rPr>
              <a:t> abstract</a:t>
            </a:r>
            <a:r>
              <a:rPr lang="en-US" dirty="0">
                <a:cs typeface="Calibri"/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/>
              <a:t>Discuss what</a:t>
            </a:r>
            <a:r>
              <a:rPr lang="en-US" dirty="0">
                <a:solidFill>
                  <a:schemeClr val="tx1"/>
                </a:solidFill>
              </a:rPr>
              <a:t> information (data) is collected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 dirty="0"/>
              <a:t>Identify the organizations </a:t>
            </a:r>
            <a:r>
              <a:rPr lang="en-US" dirty="0">
                <a:solidFill>
                  <a:schemeClr val="tx1"/>
                </a:solidFill>
              </a:rPr>
              <a:t>that govern abstracting</a:t>
            </a:r>
            <a:r>
              <a:rPr lang="en-US" dirty="0">
                <a:cs typeface="Calibri"/>
              </a:rPr>
              <a:t> rules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 dirty="0"/>
              <a:t>Review how</a:t>
            </a:r>
            <a:r>
              <a:rPr lang="en-US" dirty="0">
                <a:solidFill>
                  <a:schemeClr val="tx1"/>
                </a:solidFill>
              </a:rPr>
              <a:t> the collected data is used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98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Cancer Registry Abstract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946400"/>
            <a:ext cx="8229600" cy="317976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Patient information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 of diagnosis throughout life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8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38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Recorded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986442"/>
            <a:ext cx="8229600" cy="41614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Demographics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Address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Gender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Race and ethnicity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Marital status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Insurance provider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History and physical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Chief complaints and symptoms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5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57956"/>
            <a:ext cx="8229600" cy="142469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Information Recorded</a:t>
            </a:r>
            <a:br>
              <a:rPr lang="en-US" dirty="0"/>
            </a:br>
            <a:r>
              <a:rPr lang="en-US" dirty="0"/>
              <a:t>(continued)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381956"/>
            <a:ext cx="8229600" cy="37442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Diagnostic workup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Scans and procedures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Cancer staging</a:t>
            </a:r>
            <a:r>
              <a:rPr lang="en-US" dirty="0">
                <a:cs typeface="Calibri"/>
              </a:rPr>
              <a:t> and prognostic indicators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Treatment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Surgery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Chemotherapy, </a:t>
            </a:r>
            <a:endParaRPr lang="en-US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/>
              <a:t>Radiation</a:t>
            </a:r>
            <a:r>
              <a:rPr lang="en-US" dirty="0">
                <a:solidFill>
                  <a:schemeClr val="tx1"/>
                </a:solidFill>
              </a:rPr>
              <a:t> therapy</a:t>
            </a:r>
            <a:endParaRPr lang="en-US" dirty="0">
              <a:cs typeface="Calibri"/>
            </a:endParaRP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Immunotherapy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Hormone therapy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Follow-up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Collecting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630311"/>
            <a:ext cx="8229600" cy="349585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Review medical record(s)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physician offices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other cancer registrars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2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Collection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378936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Information must be: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Pertinent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Accurate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3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2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Abstracting Rules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4071585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 central cancer registry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National Program of Cancer Registries (NPCR)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North American Association of Central Cancer Registries (NAACCR)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American College of Surgeons Commission on Cancer (ACoS CoC)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Use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156178"/>
            <a:ext cx="8229600" cy="3969985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Survival analysis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Treatment analysis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Epidemiologic analysis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Facility needs analysis and planning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Quality-of-care issues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512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Objectives </vt:lpstr>
      <vt:lpstr>Cancer Registry Abstract </vt:lpstr>
      <vt:lpstr>Information Recorded </vt:lpstr>
      <vt:lpstr> Information Recorded (continued) </vt:lpstr>
      <vt:lpstr>Collecting Information </vt:lpstr>
      <vt:lpstr>Data Collection </vt:lpstr>
      <vt:lpstr>Abstracting Rules </vt:lpstr>
      <vt:lpstr>Data Use</vt:lpstr>
      <vt:lpstr>Summary</vt:lpstr>
      <vt:lpstr>Thank You!</vt:lpstr>
    </vt:vector>
  </TitlesOfParts>
  <Company>Neighborhood All-Stars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Toby Robin</dc:creator>
  <cp:lastModifiedBy>Robin Havens</cp:lastModifiedBy>
  <cp:revision>180</cp:revision>
  <dcterms:created xsi:type="dcterms:W3CDTF">2013-07-02T15:02:51Z</dcterms:created>
  <dcterms:modified xsi:type="dcterms:W3CDTF">2018-11-20T19:40:32Z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