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73" r:id="rId3"/>
    <p:sldId id="262" r:id="rId4"/>
    <p:sldId id="263" r:id="rId5"/>
    <p:sldId id="264" r:id="rId6"/>
    <p:sldId id="265" r:id="rId7"/>
    <p:sldId id="266" r:id="rId8"/>
    <p:sldId id="269" r:id="rId9"/>
    <p:sldId id="268" r:id="rId10"/>
    <p:sldId id="270" r:id="rId11"/>
    <p:sldId id="276" r:id="rId12"/>
    <p:sldId id="274" r:id="rId13"/>
    <p:sldId id="275" r:id="rId14"/>
    <p:sldId id="271"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Abate" initials="E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87" autoAdjust="0"/>
  </p:normalViewPr>
  <p:slideViewPr>
    <p:cSldViewPr snapToGrid="0" snapToObjects="1">
      <p:cViewPr varScale="1">
        <p:scale>
          <a:sx n="86" d="100"/>
          <a:sy n="86" d="100"/>
        </p:scale>
        <p:origin x="-6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BB7B86A-C9F9-4295-9A4F-BD4805C2E2DF}"/>
    <pc:docChg chg="modSld sldOrd">
      <pc:chgData name="" userId="" providerId="" clId="Web-{4BB7B86A-C9F9-4295-9A4F-BD4805C2E2DF}" dt="2018-06-02T18:26:19.172" v="74" actId="14100"/>
      <pc:docMkLst>
        <pc:docMk/>
      </pc:docMkLst>
      <pc:sldChg chg="modSp modNotes">
        <pc:chgData name="" userId="" providerId="" clId="Web-{4BB7B86A-C9F9-4295-9A4F-BD4805C2E2DF}" dt="2018-06-02T18:26:19.172" v="74" actId="14100"/>
        <pc:sldMkLst>
          <pc:docMk/>
          <pc:sldMk cId="1392747818" sldId="263"/>
        </pc:sldMkLst>
        <pc:spChg chg="mod">
          <ac:chgData name="" userId="" providerId="" clId="Web-{4BB7B86A-C9F9-4295-9A4F-BD4805C2E2DF}" dt="2018-06-02T18:26:19.172" v="74" actId="14100"/>
          <ac:spMkLst>
            <pc:docMk/>
            <pc:sldMk cId="1392747818" sldId="263"/>
            <ac:spMk id="3" creationId="{00000000-0000-0000-0000-000000000000}"/>
          </ac:spMkLst>
        </pc:spChg>
      </pc:sldChg>
      <pc:sldChg chg="ord">
        <pc:chgData name="" userId="" providerId="" clId="Web-{4BB7B86A-C9F9-4295-9A4F-BD4805C2E2DF}" dt="2018-06-02T18:24:13.917" v="15"/>
        <pc:sldMkLst>
          <pc:docMk/>
          <pc:sldMk cId="3407711320" sldId="268"/>
        </pc:sldMkLst>
      </pc:sldChg>
      <pc:sldChg chg="modSp modNotes">
        <pc:chgData name="" userId="" providerId="" clId="Web-{4BB7B86A-C9F9-4295-9A4F-BD4805C2E2DF}" dt="2018-06-02T18:24:41.122" v="26"/>
        <pc:sldMkLst>
          <pc:docMk/>
          <pc:sldMk cId="2186954391" sldId="269"/>
        </pc:sldMkLst>
        <pc:spChg chg="mod">
          <ac:chgData name="" userId="" providerId="" clId="Web-{4BB7B86A-C9F9-4295-9A4F-BD4805C2E2DF}" dt="2018-06-02T18:24:22.839" v="22" actId="20577"/>
          <ac:spMkLst>
            <pc:docMk/>
            <pc:sldMk cId="2186954391" sldId="269"/>
            <ac:spMk id="2" creationId="{00000000-0000-0000-0000-000000000000}"/>
          </ac:spMkLst>
        </pc:spChg>
      </pc:sldChg>
    </pc:docChg>
  </pc:docChgLst>
  <pc:docChgLst>
    <pc:chgData clId="Web-{420D212F-4ADC-4A00-A1F8-FD16B928FD39}"/>
    <pc:docChg chg="modSld">
      <pc:chgData name="" userId="" providerId="" clId="Web-{420D212F-4ADC-4A00-A1F8-FD16B928FD39}" dt="2018-06-03T16:57:21.437" v="110"/>
      <pc:docMkLst>
        <pc:docMk/>
      </pc:docMkLst>
      <pc:sldChg chg="modNotes">
        <pc:chgData name="" userId="" providerId="" clId="Web-{420D212F-4ADC-4A00-A1F8-FD16B928FD39}" dt="2018-06-03T16:57:21.437" v="110"/>
        <pc:sldMkLst>
          <pc:docMk/>
          <pc:sldMk cId="1681194215" sldId="264"/>
        </pc:sldMkLst>
      </pc:sldChg>
      <pc:sldChg chg="modNotes">
        <pc:chgData name="" userId="" providerId="" clId="Web-{420D212F-4ADC-4A00-A1F8-FD16B928FD39}" dt="2018-06-03T16:56:26.593" v="29"/>
        <pc:sldMkLst>
          <pc:docMk/>
          <pc:sldMk cId="1353163620" sldId="265"/>
        </pc:sldMkLst>
      </pc:sldChg>
    </pc:docChg>
  </pc:docChgLst>
  <pc:docChgLst>
    <pc:chgData clId="Web-{B077644B-452A-4051-A7AA-6B9A38592D58}"/>
    <pc:docChg chg="addSld delSld modSld sldOrd">
      <pc:chgData name="" userId="" providerId="" clId="Web-{B077644B-452A-4051-A7AA-6B9A38592D58}" dt="2018-06-01T22:18:27.780" v="863" actId="1076"/>
      <pc:docMkLst>
        <pc:docMk/>
      </pc:docMkLst>
      <pc:sldChg chg="modSp modNotes">
        <pc:chgData name="" userId="" providerId="" clId="Web-{B077644B-452A-4051-A7AA-6B9A38592D58}" dt="2018-06-01T22:15:44.545" v="794" actId="20577"/>
        <pc:sldMkLst>
          <pc:docMk/>
          <pc:sldMk cId="1392747818" sldId="263"/>
        </pc:sldMkLst>
        <pc:spChg chg="mod">
          <ac:chgData name="" userId="" providerId="" clId="Web-{B077644B-452A-4051-A7AA-6B9A38592D58}" dt="2018-06-01T21:40:45.996" v="8" actId="20577"/>
          <ac:spMkLst>
            <pc:docMk/>
            <pc:sldMk cId="1392747818" sldId="263"/>
            <ac:spMk id="2" creationId="{00000000-0000-0000-0000-000000000000}"/>
          </ac:spMkLst>
        </pc:spChg>
        <pc:spChg chg="mod">
          <ac:chgData name="" userId="" providerId="" clId="Web-{B077644B-452A-4051-A7AA-6B9A38592D58}" dt="2018-06-01T22:15:44.545" v="794" actId="20577"/>
          <ac:spMkLst>
            <pc:docMk/>
            <pc:sldMk cId="1392747818" sldId="263"/>
            <ac:spMk id="3" creationId="{00000000-0000-0000-0000-000000000000}"/>
          </ac:spMkLst>
        </pc:spChg>
      </pc:sldChg>
      <pc:sldChg chg="modSp modNotes">
        <pc:chgData name="" userId="" providerId="" clId="Web-{B077644B-452A-4051-A7AA-6B9A38592D58}" dt="2018-06-01T21:48:43.484" v="164"/>
        <pc:sldMkLst>
          <pc:docMk/>
          <pc:sldMk cId="1681194215" sldId="264"/>
        </pc:sldMkLst>
        <pc:spChg chg="mod">
          <ac:chgData name="" userId="" providerId="" clId="Web-{B077644B-452A-4051-A7AA-6B9A38592D58}" dt="2018-06-01T21:46:32.577" v="133" actId="20577"/>
          <ac:spMkLst>
            <pc:docMk/>
            <pc:sldMk cId="1681194215" sldId="264"/>
            <ac:spMk id="3" creationId="{00000000-0000-0000-0000-000000000000}"/>
          </ac:spMkLst>
        </pc:spChg>
      </pc:sldChg>
      <pc:sldChg chg="modSp modNotes">
        <pc:chgData name="" userId="" providerId="" clId="Web-{B077644B-452A-4051-A7AA-6B9A38592D58}" dt="2018-06-01T21:54:07.330" v="311"/>
        <pc:sldMkLst>
          <pc:docMk/>
          <pc:sldMk cId="1353163620" sldId="265"/>
        </pc:sldMkLst>
        <pc:spChg chg="mod">
          <ac:chgData name="" userId="" providerId="" clId="Web-{B077644B-452A-4051-A7AA-6B9A38592D58}" dt="2018-06-01T21:52:41.329" v="274" actId="20577"/>
          <ac:spMkLst>
            <pc:docMk/>
            <pc:sldMk cId="1353163620" sldId="265"/>
            <ac:spMk id="3" creationId="{00000000-0000-0000-0000-000000000000}"/>
          </ac:spMkLst>
        </pc:spChg>
      </pc:sldChg>
      <pc:sldChg chg="modSp modNotes">
        <pc:chgData name="" userId="" providerId="" clId="Web-{B077644B-452A-4051-A7AA-6B9A38592D58}" dt="2018-06-01T21:59:54.238" v="413"/>
        <pc:sldMkLst>
          <pc:docMk/>
          <pc:sldMk cId="3434818777" sldId="266"/>
        </pc:sldMkLst>
        <pc:spChg chg="mod">
          <ac:chgData name="" userId="" providerId="" clId="Web-{B077644B-452A-4051-A7AA-6B9A38592D58}" dt="2018-06-01T21:55:09.955" v="318" actId="20577"/>
          <ac:spMkLst>
            <pc:docMk/>
            <pc:sldMk cId="3434818777" sldId="266"/>
            <ac:spMk id="3" creationId="{00000000-0000-0000-0000-000000000000}"/>
          </ac:spMkLst>
        </pc:spChg>
      </pc:sldChg>
      <pc:sldChg chg="modSp modNotes">
        <pc:chgData name="" userId="" providerId="" clId="Web-{B077644B-452A-4051-A7AA-6B9A38592D58}" dt="2018-06-01T22:02:58.724" v="464"/>
        <pc:sldMkLst>
          <pc:docMk/>
          <pc:sldMk cId="3407711320" sldId="268"/>
        </pc:sldMkLst>
        <pc:spChg chg="mod">
          <ac:chgData name="" userId="" providerId="" clId="Web-{B077644B-452A-4051-A7AA-6B9A38592D58}" dt="2018-06-01T22:00:08.363" v="416" actId="20577"/>
          <ac:spMkLst>
            <pc:docMk/>
            <pc:sldMk cId="3407711320" sldId="268"/>
            <ac:spMk id="2" creationId="{00000000-0000-0000-0000-000000000000}"/>
          </ac:spMkLst>
        </pc:spChg>
      </pc:sldChg>
      <pc:sldChg chg="modSp modNotes">
        <pc:chgData name="" userId="" providerId="" clId="Web-{B077644B-452A-4051-A7AA-6B9A38592D58}" dt="2018-06-01T22:11:20.774" v="697" actId="20577"/>
        <pc:sldMkLst>
          <pc:docMk/>
          <pc:sldMk cId="2186954391" sldId="269"/>
        </pc:sldMkLst>
        <pc:spChg chg="mod">
          <ac:chgData name="" userId="" providerId="" clId="Web-{B077644B-452A-4051-A7AA-6B9A38592D58}" dt="2018-06-01T22:11:20.774" v="697" actId="20577"/>
          <ac:spMkLst>
            <pc:docMk/>
            <pc:sldMk cId="2186954391" sldId="269"/>
            <ac:spMk id="3" creationId="{00000000-0000-0000-0000-000000000000}"/>
          </ac:spMkLst>
        </pc:spChg>
      </pc:sldChg>
      <pc:sldChg chg="modNotes">
        <pc:chgData name="" userId="" providerId="" clId="Web-{B077644B-452A-4051-A7AA-6B9A38592D58}" dt="2018-06-01T22:16:47.826" v="806"/>
        <pc:sldMkLst>
          <pc:docMk/>
          <pc:sldMk cId="1014916695" sldId="271"/>
        </pc:sldMkLst>
      </pc:sldChg>
      <pc:sldChg chg="addSp modSp modNotes">
        <pc:chgData name="" userId="" providerId="" clId="Web-{B077644B-452A-4051-A7AA-6B9A38592D58}" dt="2018-06-01T22:15:14.732" v="773" actId="20577"/>
        <pc:sldMkLst>
          <pc:docMk/>
          <pc:sldMk cId="950019951" sldId="274"/>
        </pc:sldMkLst>
        <pc:spChg chg="mod">
          <ac:chgData name="" userId="" providerId="" clId="Web-{B077644B-452A-4051-A7AA-6B9A38592D58}" dt="2018-06-01T22:15:14.732" v="773" actId="20577"/>
          <ac:spMkLst>
            <pc:docMk/>
            <pc:sldMk cId="950019951" sldId="274"/>
            <ac:spMk id="2" creationId="{00000000-0000-0000-0000-000000000000}"/>
          </ac:spMkLst>
        </pc:spChg>
        <pc:spChg chg="add mod">
          <ac:chgData name="" userId="" providerId="" clId="Web-{B077644B-452A-4051-A7AA-6B9A38592D58}" dt="2018-06-01T22:13:54.353" v="714" actId="1076"/>
          <ac:spMkLst>
            <pc:docMk/>
            <pc:sldMk cId="950019951" sldId="274"/>
            <ac:spMk id="4" creationId="{82EECBCE-F02B-4B88-A0FA-53A891A5B38C}"/>
          </ac:spMkLst>
        </pc:spChg>
      </pc:sldChg>
      <pc:sldChg chg="addSp modSp add ord replId">
        <pc:chgData name="" userId="" providerId="" clId="Web-{B077644B-452A-4051-A7AA-6B9A38592D58}" dt="2018-06-01T22:18:27.780" v="863" actId="1076"/>
        <pc:sldMkLst>
          <pc:docMk/>
          <pc:sldMk cId="425516924" sldId="275"/>
        </pc:sldMkLst>
        <pc:spChg chg="mod">
          <ac:chgData name="" userId="" providerId="" clId="Web-{B077644B-452A-4051-A7AA-6B9A38592D58}" dt="2018-06-01T22:18:15.608" v="852" actId="20577"/>
          <ac:spMkLst>
            <pc:docMk/>
            <pc:sldMk cId="425516924" sldId="275"/>
            <ac:spMk id="2" creationId="{00000000-0000-0000-0000-000000000000}"/>
          </ac:spMkLst>
        </pc:spChg>
        <pc:spChg chg="add mod">
          <ac:chgData name="" userId="" providerId="" clId="Web-{B077644B-452A-4051-A7AA-6B9A38592D58}" dt="2018-06-01T22:18:27.780" v="863" actId="1076"/>
          <ac:spMkLst>
            <pc:docMk/>
            <pc:sldMk cId="425516924" sldId="275"/>
            <ac:spMk id="4" creationId="{999D3BD7-5D1D-4F55-B944-D0A801185F39}"/>
          </ac:spMkLst>
        </pc:spChg>
      </pc:sldChg>
      <pc:sldChg chg="modSp new del">
        <pc:chgData name="" userId="" providerId="" clId="Web-{B077644B-452A-4051-A7AA-6B9A38592D58}" dt="2018-06-01T22:17:26.858" v="807"/>
        <pc:sldMkLst>
          <pc:docMk/>
          <pc:sldMk cId="615214911" sldId="275"/>
        </pc:sldMkLst>
        <pc:spChg chg="mod">
          <ac:chgData name="" userId="" providerId="" clId="Web-{B077644B-452A-4051-A7AA-6B9A38592D58}" dt="2018-06-01T21:44:30.014" v="97" actId="20577"/>
          <ac:spMkLst>
            <pc:docMk/>
            <pc:sldMk cId="615214911" sldId="275"/>
            <ac:spMk id="2" creationId="{564E9EB3-FE99-44D3-B245-D27B42A8B7E0}"/>
          </ac:spMkLst>
        </pc:spChg>
      </pc:sldChg>
    </pc:docChg>
  </pc:docChgLst>
  <pc:docChgLst>
    <pc:chgData clId="Web-{91E79D67-F40E-451E-A167-F934F7D25936}"/>
    <pc:docChg chg="modSld">
      <pc:chgData name="" userId="" providerId="" clId="Web-{91E79D67-F40E-451E-A167-F934F7D25936}" dt="2018-06-03T14:55:11.944" v="324" actId="20577"/>
      <pc:docMkLst>
        <pc:docMk/>
      </pc:docMkLst>
      <pc:sldChg chg="modSp modNotes">
        <pc:chgData name="" userId="" providerId="" clId="Web-{91E79D67-F40E-451E-A167-F934F7D25936}" dt="2018-06-03T14:33:40.309" v="54" actId="20577"/>
        <pc:sldMkLst>
          <pc:docMk/>
          <pc:sldMk cId="1170082865" sldId="262"/>
        </pc:sldMkLst>
        <pc:spChg chg="mod">
          <ac:chgData name="" userId="" providerId="" clId="Web-{91E79D67-F40E-451E-A167-F934F7D25936}" dt="2018-06-03T14:33:40.309" v="54" actId="20577"/>
          <ac:spMkLst>
            <pc:docMk/>
            <pc:sldMk cId="1170082865" sldId="262"/>
            <ac:spMk id="3" creationId="{00000000-0000-0000-0000-000000000000}"/>
          </ac:spMkLst>
        </pc:spChg>
      </pc:sldChg>
      <pc:sldChg chg="modSp modNotes">
        <pc:chgData name="" userId="" providerId="" clId="Web-{91E79D67-F40E-451E-A167-F934F7D25936}" dt="2018-06-03T14:35:51.753" v="90"/>
        <pc:sldMkLst>
          <pc:docMk/>
          <pc:sldMk cId="1392747818" sldId="263"/>
        </pc:sldMkLst>
        <pc:spChg chg="mod">
          <ac:chgData name="" userId="" providerId="" clId="Web-{91E79D67-F40E-451E-A167-F934F7D25936}" dt="2018-06-03T14:34:01.716" v="58" actId="20577"/>
          <ac:spMkLst>
            <pc:docMk/>
            <pc:sldMk cId="1392747818" sldId="263"/>
            <ac:spMk id="3" creationId="{00000000-0000-0000-0000-000000000000}"/>
          </ac:spMkLst>
        </pc:spChg>
      </pc:sldChg>
      <pc:sldChg chg="modNotes">
        <pc:chgData name="" userId="" providerId="" clId="Web-{91E79D67-F40E-451E-A167-F934F7D25936}" dt="2018-06-03T14:37:10.990" v="93"/>
        <pc:sldMkLst>
          <pc:docMk/>
          <pc:sldMk cId="1681194215" sldId="264"/>
        </pc:sldMkLst>
      </pc:sldChg>
      <pc:sldChg chg="modNotes">
        <pc:chgData name="" userId="" providerId="" clId="Web-{91E79D67-F40E-451E-A167-F934F7D25936}" dt="2018-06-03T14:39:56.421" v="135"/>
        <pc:sldMkLst>
          <pc:docMk/>
          <pc:sldMk cId="1353163620" sldId="265"/>
        </pc:sldMkLst>
      </pc:sldChg>
      <pc:sldChg chg="modNotes">
        <pc:chgData name="" userId="" providerId="" clId="Web-{91E79D67-F40E-451E-A167-F934F7D25936}" dt="2018-06-03T14:42:40.103" v="171"/>
        <pc:sldMkLst>
          <pc:docMk/>
          <pc:sldMk cId="3434818777" sldId="266"/>
        </pc:sldMkLst>
      </pc:sldChg>
      <pc:sldChg chg="modNotes">
        <pc:chgData name="" userId="" providerId="" clId="Web-{91E79D67-F40E-451E-A167-F934F7D25936}" dt="2018-06-03T14:46:02.381" v="208"/>
        <pc:sldMkLst>
          <pc:docMk/>
          <pc:sldMk cId="3407711320" sldId="268"/>
        </pc:sldMkLst>
      </pc:sldChg>
      <pc:sldChg chg="modNotes">
        <pc:chgData name="" userId="" providerId="" clId="Web-{91E79D67-F40E-451E-A167-F934F7D25936}" dt="2018-06-03T14:44:54.785" v="201"/>
        <pc:sldMkLst>
          <pc:docMk/>
          <pc:sldMk cId="2186954391" sldId="269"/>
        </pc:sldMkLst>
      </pc:sldChg>
      <pc:sldChg chg="modNotes">
        <pc:chgData name="" userId="" providerId="" clId="Web-{91E79D67-F40E-451E-A167-F934F7D25936}" dt="2018-06-03T14:47:25.816" v="213"/>
        <pc:sldMkLst>
          <pc:docMk/>
          <pc:sldMk cId="1346113627" sldId="270"/>
        </pc:sldMkLst>
      </pc:sldChg>
      <pc:sldChg chg="modNotes">
        <pc:chgData name="" userId="" providerId="" clId="Web-{91E79D67-F40E-451E-A167-F934F7D25936}" dt="2018-06-03T14:55:01.381" v="308"/>
        <pc:sldMkLst>
          <pc:docMk/>
          <pc:sldMk cId="1014916695" sldId="271"/>
        </pc:sldMkLst>
      </pc:sldChg>
      <pc:sldChg chg="modSp">
        <pc:chgData name="" userId="" providerId="" clId="Web-{91E79D67-F40E-451E-A167-F934F7D25936}" dt="2018-06-03T14:55:11.944" v="323" actId="20577"/>
        <pc:sldMkLst>
          <pc:docMk/>
          <pc:sldMk cId="267110050" sldId="272"/>
        </pc:sldMkLst>
        <pc:spChg chg="mod">
          <ac:chgData name="" userId="" providerId="" clId="Web-{91E79D67-F40E-451E-A167-F934F7D25936}" dt="2018-06-03T14:55:11.944" v="323" actId="20577"/>
          <ac:spMkLst>
            <pc:docMk/>
            <pc:sldMk cId="267110050" sldId="272"/>
            <ac:spMk id="3" creationId="{00000000-0000-0000-0000-000000000000}"/>
          </ac:spMkLst>
        </pc:spChg>
      </pc:sldChg>
      <pc:sldChg chg="modNotes">
        <pc:chgData name="" userId="" providerId="" clId="Web-{91E79D67-F40E-451E-A167-F934F7D25936}" dt="2018-06-03T14:51:45.154" v="263"/>
        <pc:sldMkLst>
          <pc:docMk/>
          <pc:sldMk cId="950019951" sldId="274"/>
        </pc:sldMkLst>
      </pc:sldChg>
      <pc:sldChg chg="modNotes">
        <pc:chgData name="" userId="" providerId="" clId="Web-{91E79D67-F40E-451E-A167-F934F7D25936}" dt="2018-06-03T14:52:55.641" v="281"/>
        <pc:sldMkLst>
          <pc:docMk/>
          <pc:sldMk cId="425516924" sldId="275"/>
        </pc:sldMkLst>
      </pc:sldChg>
    </pc:docChg>
  </pc:docChgLst>
  <pc:docChgLst>
    <pc:chgData clId="Web-{D740602A-9A9F-41A4-A23C-E7382A64DBD3}"/>
    <pc:docChg chg="addSld modSld">
      <pc:chgData name="" userId="" providerId="" clId="Web-{D740602A-9A9F-41A4-A23C-E7382A64DBD3}" dt="2018-06-02T16:43:03.638" v="1745"/>
      <pc:docMkLst>
        <pc:docMk/>
      </pc:docMkLst>
      <pc:sldChg chg="modSp">
        <pc:chgData name="" userId="" providerId="" clId="Web-{D740602A-9A9F-41A4-A23C-E7382A64DBD3}" dt="2018-06-02T15:50:56.157" v="363" actId="20577"/>
        <pc:sldMkLst>
          <pc:docMk/>
          <pc:sldMk cId="1392747818" sldId="263"/>
        </pc:sldMkLst>
        <pc:spChg chg="mod">
          <ac:chgData name="" userId="" providerId="" clId="Web-{D740602A-9A9F-41A4-A23C-E7382A64DBD3}" dt="2018-06-02T15:50:56.157" v="363" actId="20577"/>
          <ac:spMkLst>
            <pc:docMk/>
            <pc:sldMk cId="1392747818" sldId="263"/>
            <ac:spMk id="3" creationId="{00000000-0000-0000-0000-000000000000}"/>
          </ac:spMkLst>
        </pc:spChg>
      </pc:sldChg>
      <pc:sldChg chg="modSp modNotes">
        <pc:chgData name="" userId="" providerId="" clId="Web-{D740602A-9A9F-41A4-A23C-E7382A64DBD3}" dt="2018-06-02T16:02:57.638" v="544"/>
        <pc:sldMkLst>
          <pc:docMk/>
          <pc:sldMk cId="1681194215" sldId="264"/>
        </pc:sldMkLst>
        <pc:spChg chg="mod">
          <ac:chgData name="" userId="" providerId="" clId="Web-{D740602A-9A9F-41A4-A23C-E7382A64DBD3}" dt="2018-06-02T15:42:42.500" v="279" actId="20577"/>
          <ac:spMkLst>
            <pc:docMk/>
            <pc:sldMk cId="1681194215" sldId="264"/>
            <ac:spMk id="3" creationId="{00000000-0000-0000-0000-000000000000}"/>
          </ac:spMkLst>
        </pc:spChg>
      </pc:sldChg>
      <pc:sldChg chg="modSp">
        <pc:chgData name="" userId="" providerId="" clId="Web-{D740602A-9A9F-41A4-A23C-E7382A64DBD3}" dt="2018-06-02T15:21:28.226" v="34" actId="20577"/>
        <pc:sldMkLst>
          <pc:docMk/>
          <pc:sldMk cId="1353163620" sldId="265"/>
        </pc:sldMkLst>
        <pc:spChg chg="mod">
          <ac:chgData name="" userId="" providerId="" clId="Web-{D740602A-9A9F-41A4-A23C-E7382A64DBD3}" dt="2018-06-02T15:21:28.226" v="34" actId="20577"/>
          <ac:spMkLst>
            <pc:docMk/>
            <pc:sldMk cId="1353163620" sldId="265"/>
            <ac:spMk id="3" creationId="{00000000-0000-0000-0000-000000000000}"/>
          </ac:spMkLst>
        </pc:spChg>
      </pc:sldChg>
      <pc:sldChg chg="modSp">
        <pc:chgData name="" userId="" providerId="" clId="Web-{D740602A-9A9F-41A4-A23C-E7382A64DBD3}" dt="2018-06-02T15:21:42.774" v="37" actId="20577"/>
        <pc:sldMkLst>
          <pc:docMk/>
          <pc:sldMk cId="3434818777" sldId="266"/>
        </pc:sldMkLst>
        <pc:spChg chg="mod">
          <ac:chgData name="" userId="" providerId="" clId="Web-{D740602A-9A9F-41A4-A23C-E7382A64DBD3}" dt="2018-06-02T15:21:42.774" v="37" actId="20577"/>
          <ac:spMkLst>
            <pc:docMk/>
            <pc:sldMk cId="3434818777" sldId="266"/>
            <ac:spMk id="3" creationId="{00000000-0000-0000-0000-000000000000}"/>
          </ac:spMkLst>
        </pc:spChg>
      </pc:sldChg>
      <pc:sldChg chg="modSp modNotes">
        <pc:chgData name="" userId="" providerId="" clId="Web-{D740602A-9A9F-41A4-A23C-E7382A64DBD3}" dt="2018-06-02T16:12:05.596" v="743" actId="20577"/>
        <pc:sldMkLst>
          <pc:docMk/>
          <pc:sldMk cId="1346113627" sldId="270"/>
        </pc:sldMkLst>
        <pc:spChg chg="mod">
          <ac:chgData name="" userId="" providerId="" clId="Web-{D740602A-9A9F-41A4-A23C-E7382A64DBD3}" dt="2018-06-02T15:50:50.266" v="354" actId="20577"/>
          <ac:spMkLst>
            <pc:docMk/>
            <pc:sldMk cId="1346113627" sldId="270"/>
            <ac:spMk id="2" creationId="{00000000-0000-0000-0000-000000000000}"/>
          </ac:spMkLst>
        </pc:spChg>
        <pc:spChg chg="mod">
          <ac:chgData name="" userId="" providerId="" clId="Web-{D740602A-9A9F-41A4-A23C-E7382A64DBD3}" dt="2018-06-02T16:12:05.596" v="743" actId="20577"/>
          <ac:spMkLst>
            <pc:docMk/>
            <pc:sldMk cId="1346113627" sldId="270"/>
            <ac:spMk id="3" creationId="{00000000-0000-0000-0000-000000000000}"/>
          </ac:spMkLst>
        </pc:spChg>
      </pc:sldChg>
      <pc:sldChg chg="modSp modNotes">
        <pc:chgData name="" userId="" providerId="" clId="Web-{D740602A-9A9F-41A4-A23C-E7382A64DBD3}" dt="2018-06-02T16:43:03.638" v="1745"/>
        <pc:sldMkLst>
          <pc:docMk/>
          <pc:sldMk cId="425516924" sldId="275"/>
        </pc:sldMkLst>
        <pc:spChg chg="mod">
          <ac:chgData name="" userId="" providerId="" clId="Web-{D740602A-9A9F-41A4-A23C-E7382A64DBD3}" dt="2018-06-02T16:39:34.411" v="1671" actId="20577"/>
          <ac:spMkLst>
            <pc:docMk/>
            <pc:sldMk cId="425516924" sldId="275"/>
            <ac:spMk id="3" creationId="{00000000-0000-0000-0000-000000000000}"/>
          </ac:spMkLst>
        </pc:spChg>
      </pc:sldChg>
      <pc:sldChg chg="modSp add replId modNotes">
        <pc:chgData name="" userId="" providerId="" clId="Web-{D740602A-9A9F-41A4-A23C-E7382A64DBD3}" dt="2018-06-02T16:26:36.441" v="1284"/>
        <pc:sldMkLst>
          <pc:docMk/>
          <pc:sldMk cId="266527760" sldId="276"/>
        </pc:sldMkLst>
        <pc:spChg chg="mod">
          <ac:chgData name="" userId="" providerId="" clId="Web-{D740602A-9A9F-41A4-A23C-E7382A64DBD3}" dt="2018-06-02T15:20:50.569" v="30" actId="20577"/>
          <ac:spMkLst>
            <pc:docMk/>
            <pc:sldMk cId="266527760" sldId="276"/>
            <ac:spMk id="2" creationId="{00000000-0000-0000-0000-000000000000}"/>
          </ac:spMkLst>
        </pc:spChg>
        <pc:spChg chg="mod">
          <ac:chgData name="" userId="" providerId="" clId="Web-{D740602A-9A9F-41A4-A23C-E7382A64DBD3}" dt="2018-06-02T16:21:18.918" v="1138" actId="20577"/>
          <ac:spMkLst>
            <pc:docMk/>
            <pc:sldMk cId="266527760" sldId="276"/>
            <ac:spMk id="3" creationId="{00000000-0000-0000-0000-000000000000}"/>
          </ac:spMkLst>
        </pc:spChg>
      </pc:sldChg>
    </pc:docChg>
  </pc:docChgLst>
  <pc:docChgLst>
    <pc:chgData clId="Web-{7E31D208-C47F-4396-9535-6708AA6C4D54}"/>
    <pc:docChg chg="addSld delSld modSld">
      <pc:chgData name="" userId="" providerId="" clId="Web-{7E31D208-C47F-4396-9535-6708AA6C4D54}" dt="2018-05-03T21:28:48.107" v="692"/>
      <pc:docMkLst>
        <pc:docMk/>
      </pc:docMkLst>
      <pc:sldChg chg="modNotes">
        <pc:chgData name="" userId="" providerId="" clId="Web-{7E31D208-C47F-4396-9535-6708AA6C4D54}" dt="2018-05-03T20:58:33.615" v="8"/>
        <pc:sldMkLst>
          <pc:docMk/>
          <pc:sldMk cId="1170082865" sldId="262"/>
        </pc:sldMkLst>
      </pc:sldChg>
      <pc:sldChg chg="modSp modNotes">
        <pc:chgData name="" userId="" providerId="" clId="Web-{7E31D208-C47F-4396-9535-6708AA6C4D54}" dt="2018-05-03T21:16:34.812" v="365"/>
        <pc:sldMkLst>
          <pc:docMk/>
          <pc:sldMk cId="1392747818" sldId="263"/>
        </pc:sldMkLst>
        <pc:spChg chg="mod">
          <ac:chgData name="" userId="" providerId="" clId="Web-{7E31D208-C47F-4396-9535-6708AA6C4D54}" dt="2018-05-03T21:16:34.812" v="365"/>
          <ac:spMkLst>
            <pc:docMk/>
            <pc:sldMk cId="1392747818" sldId="263"/>
            <ac:spMk id="3" creationId="{00000000-0000-0000-0000-000000000000}"/>
          </ac:spMkLst>
        </pc:spChg>
      </pc:sldChg>
      <pc:sldChg chg="modSp modNotes">
        <pc:chgData name="" userId="" providerId="" clId="Web-{7E31D208-C47F-4396-9535-6708AA6C4D54}" dt="2018-05-03T21:08:51.913" v="203"/>
        <pc:sldMkLst>
          <pc:docMk/>
          <pc:sldMk cId="1681194215" sldId="264"/>
        </pc:sldMkLst>
        <pc:spChg chg="mod">
          <ac:chgData name="" userId="" providerId="" clId="Web-{7E31D208-C47F-4396-9535-6708AA6C4D54}" dt="2018-05-03T21:08:51.913" v="203"/>
          <ac:spMkLst>
            <pc:docMk/>
            <pc:sldMk cId="1681194215" sldId="264"/>
            <ac:spMk id="3" creationId="{00000000-0000-0000-0000-000000000000}"/>
          </ac:spMkLst>
        </pc:spChg>
      </pc:sldChg>
      <pc:sldChg chg="modSp modNotes">
        <pc:chgData name="" userId="" providerId="" clId="Web-{7E31D208-C47F-4396-9535-6708AA6C4D54}" dt="2018-05-03T21:15:28.983" v="335"/>
        <pc:sldMkLst>
          <pc:docMk/>
          <pc:sldMk cId="1353163620" sldId="265"/>
        </pc:sldMkLst>
        <pc:spChg chg="mod">
          <ac:chgData name="" userId="" providerId="" clId="Web-{7E31D208-C47F-4396-9535-6708AA6C4D54}" dt="2018-05-03T21:09:12.712" v="209"/>
          <ac:spMkLst>
            <pc:docMk/>
            <pc:sldMk cId="1353163620" sldId="265"/>
            <ac:spMk id="2" creationId="{00000000-0000-0000-0000-000000000000}"/>
          </ac:spMkLst>
        </pc:spChg>
        <pc:spChg chg="mod">
          <ac:chgData name="" userId="" providerId="" clId="Web-{7E31D208-C47F-4396-9535-6708AA6C4D54}" dt="2018-05-03T21:15:28.983" v="335"/>
          <ac:spMkLst>
            <pc:docMk/>
            <pc:sldMk cId="1353163620" sldId="265"/>
            <ac:spMk id="3" creationId="{00000000-0000-0000-0000-000000000000}"/>
          </ac:spMkLst>
        </pc:spChg>
      </pc:sldChg>
      <pc:sldChg chg="modSp modNotes">
        <pc:chgData name="" userId="" providerId="" clId="Web-{7E31D208-C47F-4396-9535-6708AA6C4D54}" dt="2018-05-03T21:15:16.482" v="332"/>
        <pc:sldMkLst>
          <pc:docMk/>
          <pc:sldMk cId="3434818777" sldId="266"/>
        </pc:sldMkLst>
        <pc:spChg chg="mod">
          <ac:chgData name="" userId="" providerId="" clId="Web-{7E31D208-C47F-4396-9535-6708AA6C4D54}" dt="2018-05-03T21:15:16.482" v="332"/>
          <ac:spMkLst>
            <pc:docMk/>
            <pc:sldMk cId="3434818777" sldId="266"/>
            <ac:spMk id="3" creationId="{00000000-0000-0000-0000-000000000000}"/>
          </ac:spMkLst>
        </pc:spChg>
      </pc:sldChg>
      <pc:sldChg chg="modSp del">
        <pc:chgData name="" userId="" providerId="" clId="Web-{7E31D208-C47F-4396-9535-6708AA6C4D54}" dt="2018-05-03T21:14:09.825" v="309"/>
        <pc:sldMkLst>
          <pc:docMk/>
          <pc:sldMk cId="2260850738" sldId="267"/>
        </pc:sldMkLst>
        <pc:spChg chg="mod">
          <ac:chgData name="" userId="" providerId="" clId="Web-{7E31D208-C47F-4396-9535-6708AA6C4D54}" dt="2018-05-03T21:14:01.935" v="306"/>
          <ac:spMkLst>
            <pc:docMk/>
            <pc:sldMk cId="2260850738" sldId="267"/>
            <ac:spMk id="3" creationId="{00000000-0000-0000-0000-000000000000}"/>
          </ac:spMkLst>
        </pc:spChg>
      </pc:sldChg>
      <pc:sldChg chg="modSp modNotes">
        <pc:chgData name="" userId="" providerId="" clId="Web-{7E31D208-C47F-4396-9535-6708AA6C4D54}" dt="2018-05-03T21:19:56.847" v="443"/>
        <pc:sldMkLst>
          <pc:docMk/>
          <pc:sldMk cId="3407711320" sldId="268"/>
        </pc:sldMkLst>
        <pc:spChg chg="mod">
          <ac:chgData name="" userId="" providerId="" clId="Web-{7E31D208-C47F-4396-9535-6708AA6C4D54}" dt="2018-05-03T21:16:12.327" v="353"/>
          <ac:spMkLst>
            <pc:docMk/>
            <pc:sldMk cId="3407711320" sldId="268"/>
            <ac:spMk id="2" creationId="{00000000-0000-0000-0000-000000000000}"/>
          </ac:spMkLst>
        </pc:spChg>
        <pc:spChg chg="mod">
          <ac:chgData name="" userId="" providerId="" clId="Web-{7E31D208-C47F-4396-9535-6708AA6C4D54}" dt="2018-05-03T21:15:42.389" v="340"/>
          <ac:spMkLst>
            <pc:docMk/>
            <pc:sldMk cId="3407711320" sldId="268"/>
            <ac:spMk id="3" creationId="{00000000-0000-0000-0000-000000000000}"/>
          </ac:spMkLst>
        </pc:spChg>
      </pc:sldChg>
      <pc:sldChg chg="modSp modNotes">
        <pc:chgData name="" userId="" providerId="" clId="Web-{7E31D208-C47F-4396-9535-6708AA6C4D54}" dt="2018-05-03T21:25:55.743" v="635"/>
        <pc:sldMkLst>
          <pc:docMk/>
          <pc:sldMk cId="2186954391" sldId="269"/>
        </pc:sldMkLst>
        <pc:spChg chg="mod">
          <ac:chgData name="" userId="" providerId="" clId="Web-{7E31D208-C47F-4396-9535-6708AA6C4D54}" dt="2018-05-03T21:20:38.004" v="471"/>
          <ac:spMkLst>
            <pc:docMk/>
            <pc:sldMk cId="2186954391" sldId="269"/>
            <ac:spMk id="2" creationId="{00000000-0000-0000-0000-000000000000}"/>
          </ac:spMkLst>
        </pc:spChg>
        <pc:spChg chg="mod">
          <ac:chgData name="" userId="" providerId="" clId="Web-{7E31D208-C47F-4396-9535-6708AA6C4D54}" dt="2018-05-03T21:25:55.743" v="635"/>
          <ac:spMkLst>
            <pc:docMk/>
            <pc:sldMk cId="2186954391" sldId="269"/>
            <ac:spMk id="3" creationId="{00000000-0000-0000-0000-000000000000}"/>
          </ac:spMkLst>
        </pc:spChg>
      </pc:sldChg>
      <pc:sldChg chg="modSp modNotes">
        <pc:chgData name="" userId="" providerId="" clId="Web-{7E31D208-C47F-4396-9535-6708AA6C4D54}" dt="2018-05-03T21:25:09.117" v="614"/>
        <pc:sldMkLst>
          <pc:docMk/>
          <pc:sldMk cId="1346113627" sldId="270"/>
        </pc:sldMkLst>
        <pc:spChg chg="mod">
          <ac:chgData name="" userId="" providerId="" clId="Web-{7E31D208-C47F-4396-9535-6708AA6C4D54}" dt="2018-05-03T21:24:46.867" v="581"/>
          <ac:spMkLst>
            <pc:docMk/>
            <pc:sldMk cId="1346113627" sldId="270"/>
            <ac:spMk id="2" creationId="{00000000-0000-0000-0000-000000000000}"/>
          </ac:spMkLst>
        </pc:spChg>
        <pc:spChg chg="mod">
          <ac:chgData name="" userId="" providerId="" clId="Web-{7E31D208-C47F-4396-9535-6708AA6C4D54}" dt="2018-05-03T21:25:09.117" v="614"/>
          <ac:spMkLst>
            <pc:docMk/>
            <pc:sldMk cId="1346113627" sldId="270"/>
            <ac:spMk id="3" creationId="{00000000-0000-0000-0000-000000000000}"/>
          </ac:spMkLst>
        </pc:spChg>
      </pc:sldChg>
      <pc:sldChg chg="modSp add replId modNotes">
        <pc:chgData name="" userId="" providerId="" clId="Web-{7E31D208-C47F-4396-9535-6708AA6C4D54}" dt="2018-05-03T21:28:48.107" v="692"/>
        <pc:sldMkLst>
          <pc:docMk/>
          <pc:sldMk cId="950019951" sldId="274"/>
        </pc:sldMkLst>
        <pc:spChg chg="mod">
          <ac:chgData name="" userId="" providerId="" clId="Web-{7E31D208-C47F-4396-9535-6708AA6C4D54}" dt="2018-05-03T21:26:12.696" v="640"/>
          <ac:spMkLst>
            <pc:docMk/>
            <pc:sldMk cId="950019951" sldId="274"/>
            <ac:spMk id="3" creationId="{00000000-0000-0000-0000-000000000000}"/>
          </ac:spMkLst>
        </pc:spChg>
      </pc:sldChg>
      <pc:sldChg chg="new del">
        <pc:chgData name="" userId="" providerId="" clId="Web-{7E31D208-C47F-4396-9535-6708AA6C4D54}" dt="2018-05-03T21:24:16.335" v="563"/>
        <pc:sldMkLst>
          <pc:docMk/>
          <pc:sldMk cId="2367391052" sldId="274"/>
        </pc:sldMkLst>
      </pc:sldChg>
    </pc:docChg>
  </pc:docChgLst>
  <pc:docChgLst>
    <pc:chgData clId="Web-{C35C9C88-94D2-468F-B9E9-08D7F5FC1B8B}"/>
    <pc:docChg chg="modSld">
      <pc:chgData name="" userId="" providerId="" clId="Web-{C35C9C88-94D2-468F-B9E9-08D7F5FC1B8B}" dt="2018-06-01T22:20:34.047" v="57"/>
      <pc:docMkLst>
        <pc:docMk/>
      </pc:docMkLst>
      <pc:sldChg chg="modSp modNotes">
        <pc:chgData name="" userId="" providerId="" clId="Web-{C35C9C88-94D2-468F-B9E9-08D7F5FC1B8B}" dt="2018-06-01T22:20:34.047" v="57"/>
        <pc:sldMkLst>
          <pc:docMk/>
          <pc:sldMk cId="1392747818" sldId="263"/>
        </pc:sldMkLst>
        <pc:spChg chg="mod">
          <ac:chgData name="" userId="" providerId="" clId="Web-{C35C9C88-94D2-468F-B9E9-08D7F5FC1B8B}" dt="2018-06-01T22:20:01.406" v="46" actId="20577"/>
          <ac:spMkLst>
            <pc:docMk/>
            <pc:sldMk cId="1392747818" sldId="263"/>
            <ac:spMk id="3" creationId="{00000000-0000-0000-0000-000000000000}"/>
          </ac:spMkLst>
        </pc:spChg>
      </pc:sldChg>
    </pc:docChg>
  </pc:docChgLst>
  <pc:docChgLst>
    <pc:chgData clId="Web-{609E756D-F314-4887-9523-B88CBDF5AB6F}"/>
    <pc:docChg chg="modSld">
      <pc:chgData name="" userId="" providerId="" clId="Web-{609E756D-F314-4887-9523-B88CBDF5AB6F}" dt="2018-05-06T16:07:12.331" v="63"/>
      <pc:docMkLst>
        <pc:docMk/>
      </pc:docMkLst>
      <pc:sldChg chg="modSp modNotes">
        <pc:chgData name="" userId="" providerId="" clId="Web-{609E756D-F314-4887-9523-B88CBDF5AB6F}" dt="2018-05-06T16:07:12.331" v="62"/>
        <pc:sldMkLst>
          <pc:docMk/>
          <pc:sldMk cId="3434818777" sldId="266"/>
        </pc:sldMkLst>
        <pc:spChg chg="mod">
          <ac:chgData name="" userId="" providerId="" clId="Web-{609E756D-F314-4887-9523-B88CBDF5AB6F}" dt="2018-05-06T16:07:12.331" v="62"/>
          <ac:spMkLst>
            <pc:docMk/>
            <pc:sldMk cId="3434818777" sldId="266"/>
            <ac:spMk id="3" creationId="{00000000-0000-0000-0000-000000000000}"/>
          </ac:spMkLst>
        </pc:spChg>
      </pc:sldChg>
    </pc:docChg>
  </pc:docChgLst>
  <pc:docChgLst>
    <pc:chgData clId="Web-{C2EB14F8-88F7-4D93-BD32-A72EA3998DAB}"/>
    <pc:docChg chg="modSld">
      <pc:chgData name="" userId="" providerId="" clId="Web-{C2EB14F8-88F7-4D93-BD32-A72EA3998DAB}" dt="2018-06-03T16:51:48.638" v="36"/>
      <pc:docMkLst>
        <pc:docMk/>
      </pc:docMkLst>
      <pc:sldChg chg="modNotes">
        <pc:chgData name="" userId="" providerId="" clId="Web-{C2EB14F8-88F7-4D93-BD32-A72EA3998DAB}" dt="2018-06-03T16:51:48.638" v="36"/>
        <pc:sldMkLst>
          <pc:docMk/>
          <pc:sldMk cId="1353163620" sldId="26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4-29T11:52:46.467" idx="1">
    <p:pos x="10" y="10"/>
    <p:text>I changed the example to colon from breast because the grade codes for breast are more complicated.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4FF50-4802-43D4-9E8A-B27006FA925E}"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088EA-9206-4F5E-86A1-5F7F3A67BD18}" type="slidenum">
              <a:rPr lang="en-US" smtClean="0"/>
              <a:t>‹#›</a:t>
            </a:fld>
            <a:endParaRPr lang="en-US"/>
          </a:p>
        </p:txBody>
      </p:sp>
    </p:spTree>
    <p:extLst>
      <p:ext uri="{BB962C8B-B14F-4D97-AF65-F5344CB8AC3E}">
        <p14:creationId xmlns:p14="http://schemas.microsoft.com/office/powerpoint/2010/main" val="328437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This presentation on coding is sponsored by the National Cancer Registrars Association Education Foundation.</a:t>
            </a:r>
          </a:p>
          <a:p>
            <a:endParaRPr lang="en-US"/>
          </a:p>
          <a:p>
            <a:endParaRPr lang="en-US"/>
          </a:p>
        </p:txBody>
      </p:sp>
      <p:sp>
        <p:nvSpPr>
          <p:cNvPr id="4" name="Slide Number Placeholder 3"/>
          <p:cNvSpPr>
            <a:spLocks noGrp="1"/>
          </p:cNvSpPr>
          <p:nvPr>
            <p:ph type="sldNum" sz="quarter" idx="10"/>
          </p:nvPr>
        </p:nvSpPr>
        <p:spPr/>
        <p:txBody>
          <a:bodyPr/>
          <a:lstStyle/>
          <a:p>
            <a:fld id="{A32088EA-9206-4F5E-86A1-5F7F3A67BD18}" type="slidenum">
              <a:rPr lang="en-US" smtClean="0"/>
              <a:t>1</a:t>
            </a:fld>
            <a:endParaRPr lang="en-US"/>
          </a:p>
        </p:txBody>
      </p:sp>
    </p:spTree>
    <p:extLst>
      <p:ext uri="{BB962C8B-B14F-4D97-AF65-F5344CB8AC3E}">
        <p14:creationId xmlns:p14="http://schemas.microsoft.com/office/powerpoint/2010/main" val="240662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cs typeface="Calibri"/>
              </a:rPr>
              <a:t>The Grade Manual is used to assign codes for the tumor's grade.  The tumor grade is a measure of the aggressiveness of the tumor.</a:t>
            </a:r>
          </a:p>
          <a:p>
            <a:pPr eaLnBrk="0" fontAlgn="base" hangingPunct="0">
              <a:spcBef>
                <a:spcPct val="30000"/>
              </a:spcBef>
              <a:spcAft>
                <a:spcPct val="0"/>
              </a:spcAft>
              <a:defRPr/>
            </a:pPr>
            <a:r>
              <a:rPr lang="en-US" dirty="0">
                <a:cs typeface="Calibri"/>
              </a:rPr>
              <a:t>The pathologist's microscopic examination of tumor tissue determines the grade of the tumor.</a:t>
            </a:r>
          </a:p>
          <a:p>
            <a:pPr eaLnBrk="0" fontAlgn="base" hangingPunct="0">
              <a:spcBef>
                <a:spcPct val="30000"/>
              </a:spcBef>
              <a:spcAft>
                <a:spcPct val="0"/>
              </a:spcAft>
              <a:defRPr/>
            </a:pPr>
            <a:r>
              <a:rPr lang="en-US" dirty="0">
                <a:cs typeface="Calibri"/>
              </a:rPr>
              <a:t>Grade can be defined in a number of ways.  The most common way to define grade is an assessment of how closely the tumor cells resemble the normal cells of the organ of origin.</a:t>
            </a:r>
          </a:p>
          <a:p>
            <a:pPr eaLnBrk="0" fontAlgn="base" hangingPunct="0">
              <a:spcBef>
                <a:spcPct val="30000"/>
              </a:spcBef>
              <a:spcAft>
                <a:spcPct val="0"/>
              </a:spcAft>
              <a:defRPr/>
            </a:pPr>
            <a:r>
              <a:rPr lang="en-US" dirty="0">
                <a:cs typeface="Calibri"/>
              </a:rPr>
              <a:t>A few examples would include: well differentiated tumor cells closely resemble the normal cells.  Poorly differentiated and undifferentiated tumor cells are disorganized and abnormal looking; poorly differentiated bears little resemblance and undifferentiated has no resemblance to the normal cells from which they originated.</a:t>
            </a:r>
          </a:p>
          <a:p>
            <a:pPr eaLnBrk="0" fontAlgn="base" hangingPunct="0">
              <a:spcBef>
                <a:spcPct val="30000"/>
              </a:spcBef>
              <a:spcAft>
                <a:spcPct val="0"/>
              </a:spcAft>
              <a:defRPr/>
            </a:pPr>
            <a:r>
              <a:rPr lang="en-US" dirty="0">
                <a:cs typeface="Calibri"/>
              </a:rPr>
              <a:t>Tumor grade is</a:t>
            </a:r>
            <a:r>
              <a:rPr lang="en-US" dirty="0"/>
              <a:t> an important prognostic indicator for many tumors</a:t>
            </a:r>
            <a:r>
              <a:rPr lang="en-US" dirty="0">
                <a:cs typeface="Calibri"/>
              </a:rPr>
              <a:t>, so it is critical that the cancer registrar codes these data items correctly.</a:t>
            </a:r>
          </a:p>
          <a:p>
            <a:pPr eaLnBrk="0" fontAlgn="base" hangingPunct="0">
              <a:spcBef>
                <a:spcPct val="30000"/>
              </a:spcBef>
              <a:spcAft>
                <a:spcPct val="0"/>
              </a:spcAft>
              <a:defRPr/>
            </a:pPr>
            <a:endParaRPr lang="en-US" dirty="0">
              <a:cs typeface="Calibri"/>
            </a:endParaRPr>
          </a:p>
        </p:txBody>
      </p:sp>
      <p:sp>
        <p:nvSpPr>
          <p:cNvPr id="4" name="Slide Number Placeholder 3"/>
          <p:cNvSpPr>
            <a:spLocks noGrp="1"/>
          </p:cNvSpPr>
          <p:nvPr>
            <p:ph type="sldNum" sz="quarter" idx="10"/>
          </p:nvPr>
        </p:nvSpPr>
        <p:spPr/>
        <p:txBody>
          <a:bodyPr/>
          <a:lstStyle/>
          <a:p>
            <a:fld id="{A32088EA-9206-4F5E-86A1-5F7F3A67BD18}" type="slidenum">
              <a:rPr lang="en-US" smtClean="0"/>
              <a:t>10</a:t>
            </a:fld>
            <a:endParaRPr lang="en-US"/>
          </a:p>
        </p:txBody>
      </p:sp>
    </p:spTree>
    <p:extLst>
      <p:ext uri="{BB962C8B-B14F-4D97-AF65-F5344CB8AC3E}">
        <p14:creationId xmlns:p14="http://schemas.microsoft.com/office/powerpoint/2010/main" val="88480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Hematopoietic and lymphoid neoplasms are leukemia,</a:t>
            </a:r>
            <a:r>
              <a:rPr lang="en-US" baseline="0" dirty="0"/>
              <a:t> lymphoma, and blood disorders.</a:t>
            </a:r>
            <a:r>
              <a:rPr lang="en-US" dirty="0"/>
              <a:t>   The Hematopoietic Database is used to determine if a patient has a single or multiple</a:t>
            </a:r>
            <a:r>
              <a:rPr lang="en-US" baseline="0" dirty="0"/>
              <a:t> </a:t>
            </a:r>
            <a:r>
              <a:rPr lang="en-US" dirty="0"/>
              <a:t>hematopoietic or lymphoid neoplasm or a transformation from</a:t>
            </a:r>
            <a:r>
              <a:rPr lang="en-US" baseline="0" dirty="0"/>
              <a:t> one hematopoietic </a:t>
            </a:r>
            <a:r>
              <a:rPr lang="en-US" dirty="0"/>
              <a:t>neoplasm </a:t>
            </a:r>
            <a:r>
              <a:rPr lang="en-US" baseline="0" dirty="0"/>
              <a:t>to another hematopoietic </a:t>
            </a:r>
            <a:r>
              <a:rPr lang="en-US" dirty="0"/>
              <a:t>neoplasm</a:t>
            </a:r>
            <a:r>
              <a:rPr lang="en-US" baseline="0" dirty="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eaLnBrk="0" fontAlgn="base" hangingPunct="0">
              <a:spcBef>
                <a:spcPct val="30000"/>
              </a:spcBef>
              <a:spcAft>
                <a:spcPct val="0"/>
              </a:spcAft>
              <a:defRPr/>
            </a:pPr>
            <a:r>
              <a:rPr lang="en-US" dirty="0"/>
              <a:t>For example, a patient</a:t>
            </a:r>
            <a:r>
              <a:rPr lang="en-US" baseline="0" dirty="0"/>
              <a:t> may have a history of chronic myelogenous leukemia and now presents with an acute myelogenous leukemia.</a:t>
            </a:r>
            <a:r>
              <a:rPr lang="en-US" dirty="0"/>
              <a:t> </a:t>
            </a:r>
            <a:r>
              <a:rPr lang="en-US" baseline="0" dirty="0"/>
              <a:t> The registrar would need to determine if this is the same primary that has transformed </a:t>
            </a:r>
            <a:r>
              <a:rPr lang="en-US" dirty="0"/>
              <a:t>from a chronic to an acute state or</a:t>
            </a:r>
            <a:r>
              <a:rPr lang="en-US" baseline="0" dirty="0"/>
              <a:t> a new primary neoplasm.</a:t>
            </a:r>
            <a:r>
              <a:rPr lang="en-US" dirty="0"/>
              <a:t> </a:t>
            </a:r>
            <a:r>
              <a:rPr lang="en-US" baseline="0" dirty="0"/>
              <a:t> In this instance, the database would instruct </a:t>
            </a:r>
            <a:r>
              <a:rPr lang="en-US" dirty="0"/>
              <a:t>the registrar</a:t>
            </a:r>
            <a:r>
              <a:rPr lang="en-US" baseline="0" dirty="0"/>
              <a:t> that acute myelogenous leukemia is a new primary and not a recurrence or transformation of the previous chronic myelogenous leukemia</a:t>
            </a:r>
            <a:r>
              <a:rPr lang="en-US" dirty="0"/>
              <a:t>.  The</a:t>
            </a:r>
            <a:r>
              <a:rPr lang="en-US" baseline="0" dirty="0"/>
              <a:t> </a:t>
            </a:r>
            <a:r>
              <a:rPr lang="en-US" dirty="0"/>
              <a:t>abstractor would then complete a </a:t>
            </a:r>
            <a:r>
              <a:rPr lang="en-US" baseline="0" dirty="0"/>
              <a:t>new abstract </a:t>
            </a:r>
            <a:r>
              <a:rPr lang="en-US" dirty="0"/>
              <a:t>for the acute myelogenous leukemia primary</a:t>
            </a:r>
            <a:r>
              <a:rPr lang="en-US" baseline="0" dirty="0"/>
              <a:t>.</a:t>
            </a:r>
            <a:endParaRPr lang="en-US" dirty="0">
              <a:cs typeface="Calibri"/>
            </a:endParaRPr>
          </a:p>
          <a:p>
            <a:pPr>
              <a:spcBef>
                <a:spcPct val="30000"/>
              </a:spcBef>
              <a:spcAft>
                <a:spcPct val="0"/>
              </a:spcAft>
            </a:pPr>
            <a:endParaRPr lang="en-US" dirty="0">
              <a:cs typeface="Calibri"/>
            </a:endParaRPr>
          </a:p>
          <a:p>
            <a:pPr>
              <a:spcBef>
                <a:spcPct val="30000"/>
              </a:spcBef>
              <a:spcAft>
                <a:spcPct val="0"/>
              </a:spcAft>
            </a:pPr>
            <a:r>
              <a:rPr lang="en-US" dirty="0">
                <a:cs typeface="Calibri"/>
              </a:rPr>
              <a:t>This database also assists the cancer registrar in assigning the correct histology code.  This database has additional information about each type of hematopoietic and lymphoid neoplasm.  Please feel free to click on the link provided and search the database.</a:t>
            </a:r>
          </a:p>
          <a:p>
            <a:endParaRPr lang="en-US" dirty="0">
              <a:cs typeface="Calibri"/>
            </a:endParaRPr>
          </a:p>
        </p:txBody>
      </p:sp>
      <p:sp>
        <p:nvSpPr>
          <p:cNvPr id="4" name="Slide Number Placeholder 3"/>
          <p:cNvSpPr>
            <a:spLocks noGrp="1"/>
          </p:cNvSpPr>
          <p:nvPr>
            <p:ph type="sldNum" sz="quarter" idx="10"/>
          </p:nvPr>
        </p:nvSpPr>
        <p:spPr/>
        <p:txBody>
          <a:bodyPr/>
          <a:lstStyle/>
          <a:p>
            <a:fld id="{A32088EA-9206-4F5E-86A1-5F7F3A67BD18}" type="slidenum">
              <a:rPr lang="en-US" smtClean="0"/>
              <a:t>11</a:t>
            </a:fld>
            <a:endParaRPr lang="en-US"/>
          </a:p>
        </p:txBody>
      </p:sp>
    </p:spTree>
    <p:extLst>
      <p:ext uri="{BB962C8B-B14F-4D97-AF65-F5344CB8AC3E}">
        <p14:creationId xmlns:p14="http://schemas.microsoft.com/office/powerpoint/2010/main" val="143805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cs typeface="Calibri"/>
              </a:rPr>
              <a:t>SEER*Rx is a web-based application which updates are performed automatically so users do not have to install anything to access the latest revisions.</a:t>
            </a:r>
            <a:endParaRPr lang="en-US" dirty="0"/>
          </a:p>
          <a:p>
            <a:pPr eaLnBrk="0" fontAlgn="base" hangingPunct="0">
              <a:spcBef>
                <a:spcPct val="30000"/>
              </a:spcBef>
              <a:spcAft>
                <a:spcPct val="0"/>
              </a:spcAft>
              <a:defRPr/>
            </a:pPr>
            <a:r>
              <a:rPr lang="en-US" dirty="0">
                <a:cs typeface="Calibri"/>
              </a:rPr>
              <a:t>SEER*Rx was developed as a one-step lookup for coding oncology drug and regimen treatments.</a:t>
            </a:r>
            <a:endParaRPr lang="en-US" dirty="0"/>
          </a:p>
          <a:p>
            <a:pPr eaLnBrk="0" fontAlgn="base" hangingPunct="0">
              <a:spcBef>
                <a:spcPct val="30000"/>
              </a:spcBef>
              <a:spcAft>
                <a:spcPct val="0"/>
              </a:spcAft>
              <a:defRPr/>
            </a:pPr>
            <a:r>
              <a:rPr lang="en-US" dirty="0">
                <a:cs typeface="Calibri"/>
              </a:rPr>
              <a:t>The cancer registrar searches the database by entering an oncology drug name or regimen and the software indicates how the drug or drugs need to be categorized and coded in the cancer registry abstract.  </a:t>
            </a:r>
          </a:p>
          <a:p>
            <a:pPr eaLnBrk="0" fontAlgn="base" hangingPunct="0">
              <a:spcBef>
                <a:spcPct val="30000"/>
              </a:spcBef>
              <a:spcAft>
                <a:spcPct val="0"/>
              </a:spcAft>
              <a:defRPr/>
            </a:pPr>
            <a:r>
              <a:rPr lang="en-US" dirty="0">
                <a:cs typeface="Calibri"/>
              </a:rPr>
              <a:t>The oncology drug categories that cancer registrars use are chemotherapy, hormone therapy and immunotherapy.</a:t>
            </a:r>
          </a:p>
          <a:p>
            <a:pPr eaLnBrk="0" fontAlgn="base" hangingPunct="0">
              <a:spcBef>
                <a:spcPct val="30000"/>
              </a:spcBef>
              <a:spcAft>
                <a:spcPct val="0"/>
              </a:spcAft>
              <a:defRPr/>
            </a:pPr>
            <a:r>
              <a:rPr lang="en-US" dirty="0">
                <a:cs typeface="Calibri"/>
              </a:rPr>
              <a:t>The link to access SEER*Rx is provided for those who would like to search the application.</a:t>
            </a:r>
          </a:p>
          <a:p>
            <a:pPr eaLnBrk="0" fontAlgn="base" hangingPunct="0">
              <a:spcBef>
                <a:spcPct val="30000"/>
              </a:spcBef>
              <a:spcAft>
                <a:spcPct val="0"/>
              </a:spcAft>
              <a:defRPr/>
            </a:pPr>
            <a:endParaRPr lang="en-US" dirty="0">
              <a:cs typeface="Calibri"/>
            </a:endParaRPr>
          </a:p>
        </p:txBody>
      </p:sp>
      <p:sp>
        <p:nvSpPr>
          <p:cNvPr id="4" name="Slide Number Placeholder 3"/>
          <p:cNvSpPr>
            <a:spLocks noGrp="1"/>
          </p:cNvSpPr>
          <p:nvPr>
            <p:ph type="sldNum" sz="quarter" idx="10"/>
          </p:nvPr>
        </p:nvSpPr>
        <p:spPr/>
        <p:txBody>
          <a:bodyPr/>
          <a:lstStyle/>
          <a:p>
            <a:fld id="{A32088EA-9206-4F5E-86A1-5F7F3A67BD18}" type="slidenum">
              <a:rPr lang="en-US" smtClean="0"/>
              <a:t>12</a:t>
            </a:fld>
            <a:endParaRPr lang="en-US"/>
          </a:p>
        </p:txBody>
      </p:sp>
    </p:spTree>
    <p:extLst>
      <p:ext uri="{BB962C8B-B14F-4D97-AF65-F5344CB8AC3E}">
        <p14:creationId xmlns:p14="http://schemas.microsoft.com/office/powerpoint/2010/main" val="3965090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To summarize, the cancer registrar uses multiple</a:t>
            </a:r>
            <a:r>
              <a:rPr lang="en-US" baseline="0" dirty="0"/>
              <a:t> coding applications and manuals to </a:t>
            </a:r>
            <a:r>
              <a:rPr lang="en-US" dirty="0"/>
              <a:t>complete an abstract</a:t>
            </a:r>
            <a:r>
              <a:rPr lang="en-US" baseline="0" dirty="0"/>
              <a:t>.</a:t>
            </a:r>
            <a:r>
              <a:rPr lang="en-US" dirty="0"/>
              <a:t> </a:t>
            </a:r>
            <a:r>
              <a:rPr lang="en-US" baseline="0" dirty="0"/>
              <a:t> </a:t>
            </a:r>
            <a:r>
              <a:rPr lang="en-US" dirty="0"/>
              <a:t>Using </a:t>
            </a:r>
            <a:r>
              <a:rPr lang="en-US" baseline="0" dirty="0"/>
              <a:t>these applications and manuals,</a:t>
            </a:r>
            <a:r>
              <a:rPr lang="en-US" dirty="0"/>
              <a:t> ensures</a:t>
            </a:r>
            <a:r>
              <a:rPr lang="en-US" baseline="0" dirty="0"/>
              <a:t> standardization </a:t>
            </a:r>
            <a:r>
              <a:rPr lang="en-US" dirty="0"/>
              <a:t>and coding consistency </a:t>
            </a:r>
            <a:r>
              <a:rPr lang="en-US" baseline="0" dirty="0"/>
              <a:t>of the data</a:t>
            </a:r>
            <a:r>
              <a:rPr lang="en-US" dirty="0"/>
              <a:t>.</a:t>
            </a:r>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13</a:t>
            </a:fld>
            <a:endParaRPr lang="en-US"/>
          </a:p>
        </p:txBody>
      </p:sp>
    </p:spTree>
    <p:extLst>
      <p:ext uri="{BB962C8B-B14F-4D97-AF65-F5344CB8AC3E}">
        <p14:creationId xmlns:p14="http://schemas.microsoft.com/office/powerpoint/2010/main" val="123599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n-ea"/>
                <a:cs typeface="Arial" charset="0"/>
              </a:rPr>
              <a:t>Thank you.</a:t>
            </a:r>
            <a:r>
              <a:rPr lang="en-US" sz="1200" kern="1200" baseline="0" dirty="0">
                <a:solidFill>
                  <a:schemeClr val="tx1"/>
                </a:solidFill>
                <a:effectLst/>
                <a:latin typeface="Arial" charset="0"/>
                <a:ea typeface="+mn-ea"/>
                <a:cs typeface="Arial" charset="0"/>
              </a:rPr>
              <a:t> This presentation is</a:t>
            </a:r>
            <a:r>
              <a:rPr lang="en-US" sz="1200" kern="1200" dirty="0">
                <a:solidFill>
                  <a:schemeClr val="tx1"/>
                </a:solidFill>
                <a:effectLst/>
                <a:latin typeface="Arial" charset="0"/>
                <a:ea typeface="+mn-ea"/>
                <a:cs typeface="Arial" charset="0"/>
              </a:rPr>
              <a:t> brought to you by the National Cancer Registrars Association Education Foundation.  For more information on the Education Foundation, go to www.ncraeducationfoundation.org.  For more information on the cancer registry profession, go to the NCRA website at www.NCRA-usa.org.</a:t>
            </a:r>
          </a:p>
          <a:p>
            <a:pPr defTabSz="939800" eaLnBrk="1" hangingPunct="1"/>
            <a:endParaRPr lang="en-US"/>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14</a:t>
            </a:fld>
            <a:endParaRPr lang="en-US"/>
          </a:p>
        </p:txBody>
      </p:sp>
    </p:spTree>
    <p:extLst>
      <p:ext uri="{BB962C8B-B14F-4D97-AF65-F5344CB8AC3E}">
        <p14:creationId xmlns:p14="http://schemas.microsoft.com/office/powerpoint/2010/main" val="123599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During</a:t>
            </a:r>
            <a:r>
              <a:rPr lang="en-US" baseline="0" dirty="0"/>
              <a:t> this presentation, </a:t>
            </a:r>
            <a:r>
              <a:rPr lang="en-US" dirty="0"/>
              <a:t>we will discuss the different coding applications and manuals used to abstract.  You will</a:t>
            </a:r>
            <a:r>
              <a:rPr lang="en-US" baseline="0" dirty="0"/>
              <a:t> </a:t>
            </a:r>
            <a:r>
              <a:rPr lang="en-US" dirty="0"/>
              <a:t>also learn</a:t>
            </a:r>
            <a:r>
              <a:rPr lang="en-US" baseline="0" dirty="0"/>
              <a:t> why the manuals and applications are so important in data standardization.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2</a:t>
            </a:fld>
            <a:endParaRPr lang="en-US"/>
          </a:p>
        </p:txBody>
      </p:sp>
    </p:spTree>
    <p:extLst>
      <p:ext uri="{BB962C8B-B14F-4D97-AF65-F5344CB8AC3E}">
        <p14:creationId xmlns:p14="http://schemas.microsoft.com/office/powerpoint/2010/main" val="2437199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Cancer registries use many coding manuals and applications to determine if a case is reportable and to code different portions of the abstract. </a:t>
            </a:r>
          </a:p>
          <a:p>
            <a:pPr eaLnBrk="0" fontAlgn="base" hangingPunct="0">
              <a:spcBef>
                <a:spcPct val="30000"/>
              </a:spcBef>
              <a:spcAft>
                <a:spcPct val="0"/>
              </a:spcAft>
              <a:defRPr/>
            </a:pPr>
            <a:r>
              <a:rPr lang="en-US" dirty="0"/>
              <a:t>These</a:t>
            </a:r>
            <a:r>
              <a:rPr lang="en-US" baseline="0" dirty="0"/>
              <a:t> coding</a:t>
            </a:r>
            <a:r>
              <a:rPr lang="en-US" dirty="0"/>
              <a:t> manuals and</a:t>
            </a:r>
            <a:r>
              <a:rPr lang="en-US" baseline="0" dirty="0"/>
              <a:t> applications</a:t>
            </a:r>
            <a:r>
              <a:rPr lang="en-US" dirty="0"/>
              <a:t> listed</a:t>
            </a:r>
            <a:r>
              <a:rPr lang="en-US" baseline="0" dirty="0"/>
              <a:t> </a:t>
            </a:r>
            <a:r>
              <a:rPr lang="en-US" dirty="0"/>
              <a:t>here standardize</a:t>
            </a:r>
            <a:r>
              <a:rPr lang="en-US" baseline="0" dirty="0"/>
              <a:t> </a:t>
            </a:r>
            <a:r>
              <a:rPr lang="en-US" dirty="0"/>
              <a:t>data</a:t>
            </a:r>
            <a:r>
              <a:rPr lang="en-US" baseline="0" dirty="0"/>
              <a:t> </a:t>
            </a:r>
            <a:r>
              <a:rPr lang="en-US" dirty="0"/>
              <a:t>collection</a:t>
            </a:r>
            <a:r>
              <a:rPr lang="en-US" baseline="0" dirty="0"/>
              <a:t> making sure it is accurate, timely and complete.</a:t>
            </a:r>
            <a:endParaRPr lang="en-US" dirty="0">
              <a:cs typeface="Calibri"/>
            </a:endParaRPr>
          </a:p>
          <a:p>
            <a:pPr eaLnBrk="0" fontAlgn="base" hangingPunct="0">
              <a:defRPr/>
            </a:pPr>
            <a:endParaRPr lang="en-US" dirty="0"/>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3</a:t>
            </a:fld>
            <a:endParaRPr lang="en-US"/>
          </a:p>
        </p:txBody>
      </p:sp>
    </p:spTree>
    <p:extLst>
      <p:ext uri="{BB962C8B-B14F-4D97-AF65-F5344CB8AC3E}">
        <p14:creationId xmlns:p14="http://schemas.microsoft.com/office/powerpoint/2010/main" val="322456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The Standards for Oncology Registry Entry (STORE) manual is developed by the American College of Surgeons Commission on Cancer.  </a:t>
            </a:r>
            <a:endParaRPr lang="en-US"/>
          </a:p>
          <a:p>
            <a:pPr eaLnBrk="0" fontAlgn="base" hangingPunct="0">
              <a:spcBef>
                <a:spcPct val="30000"/>
              </a:spcBef>
              <a:spcAft>
                <a:spcPct val="0"/>
              </a:spcAft>
              <a:defRPr/>
            </a:pPr>
            <a:endParaRPr lang="en-US" dirty="0"/>
          </a:p>
          <a:p>
            <a:pPr eaLnBrk="0" fontAlgn="base" hangingPunct="0">
              <a:spcBef>
                <a:spcPct val="30000"/>
              </a:spcBef>
              <a:spcAft>
                <a:spcPct val="0"/>
              </a:spcAft>
              <a:defRPr/>
            </a:pPr>
            <a:r>
              <a:rPr lang="en-US" dirty="0"/>
              <a:t>This data dictionary manual is indispensable</a:t>
            </a:r>
            <a:r>
              <a:rPr lang="en-US" baseline="0" dirty="0"/>
              <a:t> to </a:t>
            </a:r>
            <a:r>
              <a:rPr lang="en-US" dirty="0"/>
              <a:t>all registrars and must be followed by all </a:t>
            </a:r>
            <a:r>
              <a:rPr lang="en-US" dirty="0" err="1"/>
              <a:t>CoC</a:t>
            </a:r>
            <a:r>
              <a:rPr lang="en-US" dirty="0"/>
              <a:t> accredited facilities, as it provides direction on how to accurately complete and code all the data</a:t>
            </a:r>
            <a:r>
              <a:rPr lang="en-US" baseline="0" dirty="0"/>
              <a:t> fields</a:t>
            </a:r>
            <a:r>
              <a:rPr lang="en-US" dirty="0"/>
              <a:t> of an abstract.  </a:t>
            </a:r>
            <a:endParaRPr lang="en-US" dirty="0">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eaLnBrk="0" fontAlgn="base" hangingPunct="0">
              <a:spcBef>
                <a:spcPct val="30000"/>
              </a:spcBef>
              <a:spcAft>
                <a:spcPct val="0"/>
              </a:spcAft>
              <a:defRPr/>
            </a:pPr>
            <a:r>
              <a:rPr lang="en-US" dirty="0"/>
              <a:t>It clearly</a:t>
            </a:r>
            <a:r>
              <a:rPr lang="en-US" baseline="0" dirty="0"/>
              <a:t> instructs abstractors on</a:t>
            </a:r>
            <a:r>
              <a:rPr lang="en-US" dirty="0"/>
              <a:t> which malignant and benign</a:t>
            </a:r>
            <a:r>
              <a:rPr lang="en-US" baseline="0" dirty="0"/>
              <a:t> tumors</a:t>
            </a:r>
            <a:r>
              <a:rPr lang="en-US" dirty="0"/>
              <a:t> are reportable and must be abstracted.  </a:t>
            </a:r>
          </a:p>
          <a:p>
            <a:pPr eaLnBrk="0" fontAlgn="base" hangingPunct="0">
              <a:spcBef>
                <a:spcPct val="30000"/>
              </a:spcBef>
              <a:spcAft>
                <a:spcPct val="0"/>
              </a:spcAft>
              <a:defRPr/>
            </a:pPr>
            <a:r>
              <a:rPr lang="en-US"/>
              <a:t>It</a:t>
            </a:r>
            <a:r>
              <a:rPr lang="en-US" baseline="0"/>
              <a:t> outlines </a:t>
            </a:r>
            <a:r>
              <a:rPr lang="en-US"/>
              <a:t>the code</a:t>
            </a:r>
            <a:r>
              <a:rPr lang="en-US" baseline="0"/>
              <a:t> </a:t>
            </a:r>
            <a:r>
              <a:rPr lang="en-US"/>
              <a:t>description, the rationale or the reason why the data item is collected, a definition that provides additional background on the data item and its clinical importance, as well as the coding instructions and allowable codes</a:t>
            </a:r>
            <a:r>
              <a:rPr lang="en-US" baseline="0"/>
              <a:t> for each</a:t>
            </a:r>
            <a:r>
              <a:rPr lang="en-US"/>
              <a:t> data</a:t>
            </a:r>
            <a:r>
              <a:rPr lang="en-US" baseline="0"/>
              <a:t> field </a:t>
            </a:r>
            <a:r>
              <a:rPr lang="en-US"/>
              <a:t>collected within</a:t>
            </a:r>
            <a:r>
              <a:rPr lang="en-US" baseline="0"/>
              <a:t> the abstract.</a:t>
            </a:r>
            <a:endParaRPr lang="en-US">
              <a:cs typeface="Calibri"/>
            </a:endParaRPr>
          </a:p>
          <a:p>
            <a:pPr>
              <a:spcBef>
                <a:spcPct val="30000"/>
              </a:spcBef>
              <a:spcAft>
                <a:spcPct val="0"/>
              </a:spcAft>
            </a:pPr>
            <a:r>
              <a:rPr lang="en-US">
                <a:cs typeface="Calibri"/>
              </a:rPr>
              <a:t>To experience using the STORE Manual and assigning codes for different data fields, please see the activity exercises that are available.</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A32088EA-9206-4F5E-86A1-5F7F3A67BD18}" type="slidenum">
              <a:rPr lang="en-US" smtClean="0"/>
              <a:t>4</a:t>
            </a:fld>
            <a:endParaRPr lang="en-US"/>
          </a:p>
        </p:txBody>
      </p:sp>
    </p:spTree>
    <p:extLst>
      <p:ext uri="{BB962C8B-B14F-4D97-AF65-F5344CB8AC3E}">
        <p14:creationId xmlns:p14="http://schemas.microsoft.com/office/powerpoint/2010/main" val="367626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Classification of Diseases for Oncology (ICD-O-3) manual is used to code the patient's primary site of cancer (the organ the tumor originated) and the histology, including the behavior of that histology</a:t>
            </a:r>
            <a:r>
              <a:rPr lang="en-US" dirty="0">
                <a:cs typeface="Calibri"/>
              </a:rPr>
              <a:t>.</a:t>
            </a:r>
          </a:p>
          <a:p>
            <a:r>
              <a:rPr lang="en-US" dirty="0">
                <a:cs typeface="Calibri"/>
              </a:rPr>
              <a:t>The behavior code indicates if the tumor is a benign, borderline, in situ, or invasive tumor.</a:t>
            </a:r>
            <a:endParaRPr lang="en-US" dirty="0"/>
          </a:p>
          <a:p>
            <a:r>
              <a:rPr lang="en-US" dirty="0"/>
              <a:t>For example:</a:t>
            </a:r>
            <a:endParaRPr lang="en-US" dirty="0">
              <a:cs typeface="Calibri"/>
            </a:endParaRPr>
          </a:p>
          <a:p>
            <a:pPr marL="171450" indent="-171450">
              <a:buFont typeface="Arial"/>
              <a:buChar char="•"/>
            </a:pPr>
            <a:r>
              <a:rPr lang="en-US" dirty="0"/>
              <a:t>The primary site code for a sigmoid colon</a:t>
            </a:r>
            <a:r>
              <a:rPr lang="en-US" baseline="0" dirty="0"/>
              <a:t> cancer is C18.7 (18 for colon and .7 for sigmoid</a:t>
            </a:r>
            <a:r>
              <a:rPr lang="en-US" dirty="0"/>
              <a:t> a subcategory of the colon</a:t>
            </a:r>
            <a:r>
              <a:rPr lang="en-US" baseline="0" dirty="0"/>
              <a:t>)</a:t>
            </a:r>
            <a:endParaRPr lang="en-US" dirty="0">
              <a:cs typeface="Calibri"/>
            </a:endParaRPr>
          </a:p>
          <a:p>
            <a:pPr marL="171450" indent="-171450">
              <a:buFont typeface="Arial"/>
              <a:buChar char="•"/>
            </a:pPr>
            <a:r>
              <a:rPr lang="en-US" dirty="0"/>
              <a:t>An invasive adenocarcinoma is assigned as code 81403/3</a:t>
            </a:r>
            <a:r>
              <a:rPr lang="en-US" baseline="0" dirty="0"/>
              <a:t> (8140</a:t>
            </a:r>
            <a:r>
              <a:rPr lang="en-US" dirty="0"/>
              <a:t> identifies the cancer as an</a:t>
            </a:r>
            <a:r>
              <a:rPr lang="en-US" baseline="0" dirty="0"/>
              <a:t> adenocarcinoma </a:t>
            </a:r>
            <a:r>
              <a:rPr lang="en-US" dirty="0"/>
              <a:t>and the </a:t>
            </a:r>
            <a:r>
              <a:rPr lang="en-US" baseline="0" dirty="0"/>
              <a:t>3 </a:t>
            </a:r>
            <a:r>
              <a:rPr lang="en-US" dirty="0"/>
              <a:t>indicates the tumor behavior is an invasive malignant tumor)    </a:t>
            </a:r>
            <a:endParaRPr lang="en-US" dirty="0">
              <a:cs typeface="Calibri"/>
            </a:endParaRPr>
          </a:p>
          <a:p>
            <a:r>
              <a:rPr lang="en-US" dirty="0">
                <a:cs typeface="Calibri"/>
              </a:rPr>
              <a:t>To learn how to assign primary site and histology codes, please go to the Site and Histology Activity that is available.</a:t>
            </a:r>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5</a:t>
            </a:fld>
            <a:endParaRPr lang="en-US"/>
          </a:p>
        </p:txBody>
      </p:sp>
    </p:spTree>
    <p:extLst>
      <p:ext uri="{BB962C8B-B14F-4D97-AF65-F5344CB8AC3E}">
        <p14:creationId xmlns:p14="http://schemas.microsoft.com/office/powerpoint/2010/main" val="69521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The American Joint</a:t>
            </a:r>
            <a:r>
              <a:rPr lang="en-US" baseline="0" dirty="0"/>
              <a:t> Committee on Cancer (</a:t>
            </a:r>
            <a:r>
              <a:rPr lang="en-US" dirty="0"/>
              <a:t>AJCC) staging manual allows for concise staging of the tumor identified by a T, the N is for nodes, and the M indicates if there is distant metastasis or not.  </a:t>
            </a:r>
          </a:p>
          <a:p>
            <a:pPr eaLnBrk="0" fontAlgn="base" hangingPunct="0">
              <a:spcBef>
                <a:spcPct val="30000"/>
              </a:spcBef>
              <a:spcAft>
                <a:spcPct val="0"/>
              </a:spcAft>
              <a:defRPr/>
            </a:pPr>
            <a:endParaRPr lang="en-US"/>
          </a:p>
          <a:p>
            <a:pPr eaLnBrk="0" fontAlgn="base" hangingPunct="0">
              <a:spcBef>
                <a:spcPct val="30000"/>
              </a:spcBef>
              <a:spcAft>
                <a:spcPct val="0"/>
              </a:spcAft>
              <a:defRPr/>
            </a:pPr>
            <a:r>
              <a:rPr lang="en-US" dirty="0"/>
              <a:t>Additional factors may play a role in the calculation of the AJCC Prognostic Stage Group for a disease site.  Each primary site has its own chapter and instructions within this manual for accurate staging of a patient’s cancer.  However, there are some primary sites that are not staged using the AJCC Staging Manual, such as brain tumors and leukemias.  </a:t>
            </a:r>
            <a:endParaRPr lang="en-US" dirty="0">
              <a:cs typeface="Calibri"/>
            </a:endParaRPr>
          </a:p>
          <a:p>
            <a:pPr eaLnBrk="0" fontAlgn="base" hangingPunct="0">
              <a:defRPr/>
            </a:pPr>
            <a:endParaRPr lang="en-US" dirty="0">
              <a:cs typeface="Calibri"/>
            </a:endParaRPr>
          </a:p>
        </p:txBody>
      </p:sp>
      <p:sp>
        <p:nvSpPr>
          <p:cNvPr id="4" name="Slide Number Placeholder 3"/>
          <p:cNvSpPr>
            <a:spLocks noGrp="1"/>
          </p:cNvSpPr>
          <p:nvPr>
            <p:ph type="sldNum" sz="quarter" idx="10"/>
          </p:nvPr>
        </p:nvSpPr>
        <p:spPr/>
        <p:txBody>
          <a:bodyPr/>
          <a:lstStyle/>
          <a:p>
            <a:fld id="{A32088EA-9206-4F5E-86A1-5F7F3A67BD18}" type="slidenum">
              <a:rPr lang="en-US" smtClean="0"/>
              <a:t>6</a:t>
            </a:fld>
            <a:endParaRPr lang="en-US"/>
          </a:p>
        </p:txBody>
      </p:sp>
    </p:spTree>
    <p:extLst>
      <p:ext uri="{BB962C8B-B14F-4D97-AF65-F5344CB8AC3E}">
        <p14:creationId xmlns:p14="http://schemas.microsoft.com/office/powerpoint/2010/main" val="123599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fontAlgn="base" hangingPunct="0">
              <a:spcBef>
                <a:spcPct val="30000"/>
              </a:spcBef>
              <a:spcAft>
                <a:spcPct val="0"/>
              </a:spcAft>
              <a:buFont typeface="Arial"/>
              <a:buChar char="•"/>
              <a:defRPr/>
            </a:pPr>
            <a:r>
              <a:rPr lang="en-US" dirty="0"/>
              <a:t>SEER Summary</a:t>
            </a:r>
            <a:r>
              <a:rPr lang="en-US" baseline="0" dirty="0"/>
              <a:t> </a:t>
            </a:r>
            <a:r>
              <a:rPr lang="en-US" dirty="0"/>
              <a:t>Stage is </a:t>
            </a:r>
            <a:r>
              <a:rPr lang="en-US" baseline="0" dirty="0"/>
              <a:t>the </a:t>
            </a:r>
            <a:r>
              <a:rPr lang="en-US" dirty="0"/>
              <a:t>most basic</a:t>
            </a:r>
            <a:r>
              <a:rPr lang="en-US" dirty="0">
                <a:cs typeface="Calibri"/>
              </a:rPr>
              <a:t> way of categorizing how far a cancer has spread from its point of origin.  The Summary staging categories are broad enough to measure the success of cancer control efforts and other epidemiologic efforts.</a:t>
            </a:r>
          </a:p>
          <a:p>
            <a:pPr marL="171450" indent="-171450" eaLnBrk="0" fontAlgn="base" hangingPunct="0">
              <a:spcBef>
                <a:spcPct val="30000"/>
              </a:spcBef>
              <a:spcAft>
                <a:spcPct val="0"/>
              </a:spcAft>
              <a:buFont typeface="Arial"/>
              <a:buChar char="•"/>
              <a:defRPr/>
            </a:pPr>
            <a:r>
              <a:rPr lang="en-US" dirty="0"/>
              <a:t>Summary Stage is applicable</a:t>
            </a:r>
            <a:r>
              <a:rPr lang="en-US" baseline="0" dirty="0"/>
              <a:t> to all malignant primary sites</a:t>
            </a:r>
            <a:r>
              <a:rPr lang="en-US" dirty="0"/>
              <a:t>, including lymphoma and leukemia. </a:t>
            </a:r>
            <a:endParaRPr lang="en-US" dirty="0">
              <a:cs typeface="Calibri"/>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A</a:t>
            </a:r>
            <a:r>
              <a:rPr lang="en-US" baseline="0" dirty="0"/>
              <a:t> combination of clinical and pathological information is used to determine the SEER </a:t>
            </a:r>
            <a:r>
              <a:rPr lang="en-US" dirty="0"/>
              <a:t>Stage.</a:t>
            </a:r>
            <a:endParaRPr lang="en-US" dirty="0">
              <a:cs typeface="Calibri"/>
            </a:endParaRP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Clinical information includes</a:t>
            </a:r>
            <a:r>
              <a:rPr lang="en-US" baseline="0" dirty="0"/>
              <a:t> all information found before treatment has begun.</a:t>
            </a:r>
            <a:endParaRPr lang="en-US" baseline="0" dirty="0">
              <a:cs typeface="Calibri"/>
            </a:endParaRPr>
          </a:p>
          <a:p>
            <a:pPr marL="628650" lvl="1" indent="-171450" eaLnBrk="0" fontAlgn="base" hangingPunct="0">
              <a:spcBef>
                <a:spcPct val="30000"/>
              </a:spcBef>
              <a:spcAft>
                <a:spcPct val="0"/>
              </a:spcAft>
              <a:buFont typeface="Arial"/>
              <a:buChar char="•"/>
              <a:defRPr/>
            </a:pPr>
            <a:r>
              <a:rPr lang="en-US" baseline="0" dirty="0"/>
              <a:t>Pathological information includes information found from</a:t>
            </a:r>
            <a:r>
              <a:rPr lang="en-US" dirty="0"/>
              <a:t> the surgical resection of the primary</a:t>
            </a:r>
            <a:r>
              <a:rPr lang="en-US" baseline="0" dirty="0"/>
              <a:t> </a:t>
            </a:r>
            <a:r>
              <a:rPr lang="en-US" dirty="0"/>
              <a:t>cancer</a:t>
            </a:r>
            <a:r>
              <a:rPr lang="en-US" baseline="0" dirty="0"/>
              <a:t>.</a:t>
            </a:r>
            <a:endParaRPr lang="en-US" dirty="0">
              <a:cs typeface="Calibri"/>
            </a:endParaRPr>
          </a:p>
          <a:p>
            <a:r>
              <a:rPr lang="en-US" dirty="0"/>
              <a:t>Please view the Cancer Staging presentation for a more in depth explanation of AJCC TNM Staging and SEER Summary Stage.</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A32088EA-9206-4F5E-86A1-5F7F3A67BD18}" type="slidenum">
              <a:rPr lang="en-US" smtClean="0"/>
              <a:t>7</a:t>
            </a:fld>
            <a:endParaRPr lang="en-US"/>
          </a:p>
        </p:txBody>
      </p:sp>
    </p:spTree>
    <p:extLst>
      <p:ext uri="{BB962C8B-B14F-4D97-AF65-F5344CB8AC3E}">
        <p14:creationId xmlns:p14="http://schemas.microsoft.com/office/powerpoint/2010/main" val="123599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The Solid Tumor Rules manual </a:t>
            </a:r>
            <a:r>
              <a:rPr lang="en-US" baseline="0" dirty="0"/>
              <a:t>was </a:t>
            </a:r>
            <a:r>
              <a:rPr lang="en-US" dirty="0"/>
              <a:t>developed to promote consistent and</a:t>
            </a:r>
            <a:r>
              <a:rPr lang="en-US" baseline="0" dirty="0"/>
              <a:t> </a:t>
            </a:r>
            <a:r>
              <a:rPr lang="en-US" dirty="0"/>
              <a:t>standardized coding by cancer registrars.  These rules guide the process of determining</a:t>
            </a:r>
            <a:r>
              <a:rPr lang="en-US" baseline="0" dirty="0"/>
              <a:t> the number of primary sites </a:t>
            </a:r>
            <a:r>
              <a:rPr lang="en-US" dirty="0"/>
              <a:t>(or primaries) a patient has.</a:t>
            </a:r>
            <a:r>
              <a:rPr lang="en-US" baseline="0" dirty="0"/>
              <a:t> At times, a patient may have multiple primaries—that is, more than one cancer at the same time</a:t>
            </a:r>
            <a:r>
              <a:rPr lang="en-US" dirty="0"/>
              <a:t> or throughout their lifetime</a:t>
            </a:r>
            <a:r>
              <a:rPr lang="en-US" baseline="0" dirty="0"/>
              <a:t>.</a:t>
            </a:r>
            <a:r>
              <a:rPr lang="en-US" dirty="0">
                <a:cs typeface="Calibri"/>
              </a:rPr>
              <a:t>  The cancer registrar must complete an abstract for each cancer primary a patient has.  </a:t>
            </a:r>
          </a:p>
          <a:p>
            <a:pPr eaLnBrk="0" fontAlgn="base" hangingPunct="0">
              <a:spcBef>
                <a:spcPct val="30000"/>
              </a:spcBef>
              <a:spcAft>
                <a:spcPct val="0"/>
              </a:spcAft>
              <a:defRPr/>
            </a:pPr>
            <a:endParaRPr lang="en-US" dirty="0">
              <a:cs typeface="Calibri"/>
            </a:endParaRPr>
          </a:p>
          <a:p>
            <a:pPr eaLnBrk="0" fontAlgn="base" hangingPunct="0">
              <a:spcBef>
                <a:spcPct val="30000"/>
              </a:spcBef>
              <a:spcAft>
                <a:spcPct val="0"/>
              </a:spcAft>
              <a:defRPr/>
            </a:pPr>
            <a:r>
              <a:rPr lang="en-US" dirty="0">
                <a:cs typeface="Calibri"/>
              </a:rPr>
              <a:t>The Solid Tumor Rules also assist the cancer registrar in assigning the correct histology code, especially when the patient's tumor has multiple </a:t>
            </a:r>
            <a:r>
              <a:rPr lang="en-US" dirty="0" err="1">
                <a:cs typeface="Calibri"/>
              </a:rPr>
              <a:t>histologies</a:t>
            </a:r>
            <a:r>
              <a:rPr lang="en-US" dirty="0">
                <a:cs typeface="Calibri"/>
              </a:rPr>
              <a:t> or a combination of </a:t>
            </a:r>
            <a:r>
              <a:rPr lang="en-US" dirty="0" err="1">
                <a:cs typeface="Calibri"/>
              </a:rPr>
              <a:t>histologies</a:t>
            </a:r>
            <a:r>
              <a:rPr lang="en-US" dirty="0">
                <a:cs typeface="Calibri"/>
              </a:rPr>
              <a:t>.</a:t>
            </a:r>
            <a:endParaRPr lang="en-US"/>
          </a:p>
        </p:txBody>
      </p:sp>
      <p:sp>
        <p:nvSpPr>
          <p:cNvPr id="4" name="Slide Number Placeholder 3"/>
          <p:cNvSpPr>
            <a:spLocks noGrp="1"/>
          </p:cNvSpPr>
          <p:nvPr>
            <p:ph type="sldNum" sz="quarter" idx="10"/>
          </p:nvPr>
        </p:nvSpPr>
        <p:spPr/>
        <p:txBody>
          <a:bodyPr/>
          <a:lstStyle/>
          <a:p>
            <a:fld id="{A32088EA-9206-4F5E-86A1-5F7F3A67BD18}" type="slidenum">
              <a:rPr lang="en-US" smtClean="0"/>
              <a:t>8</a:t>
            </a:fld>
            <a:endParaRPr lang="en-US"/>
          </a:p>
        </p:txBody>
      </p:sp>
    </p:spTree>
    <p:extLst>
      <p:ext uri="{BB962C8B-B14F-4D97-AF65-F5344CB8AC3E}">
        <p14:creationId xmlns:p14="http://schemas.microsoft.com/office/powerpoint/2010/main" val="123599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cs typeface="Calibri"/>
              </a:rPr>
              <a:t>The Site-specific data item manual is the primary resource for documentation and coding instructions for site-specific data items. </a:t>
            </a:r>
          </a:p>
          <a:p>
            <a:pPr eaLnBrk="0" fontAlgn="base" hangingPunct="0">
              <a:spcBef>
                <a:spcPct val="30000"/>
              </a:spcBef>
              <a:spcAft>
                <a:spcPct val="0"/>
              </a:spcAft>
              <a:defRPr/>
            </a:pPr>
            <a:r>
              <a:rPr lang="en-US" dirty="0">
                <a:cs typeface="Calibri"/>
              </a:rPr>
              <a:t>Each site-specific data item applies only to selected schemas.  There are 153 schemas which are defined based on site/histology and used to assign applicable site-specific factors.</a:t>
            </a:r>
          </a:p>
          <a:p>
            <a:pPr eaLnBrk="0" fontAlgn="base" hangingPunct="0">
              <a:defRPr/>
            </a:pPr>
            <a:r>
              <a:rPr lang="en-US" dirty="0"/>
              <a:t>Like the STORE Manual, the SSDI Manual is a data dictionary that outlines the code description, the rationale, a definition that provides additional background on the data item and its clinical importance, as well as the coding instructions, format and allowable codes for each site-specific data item for that cancer site.</a:t>
            </a:r>
            <a:endParaRPr lang="en-US" dirty="0">
              <a:cs typeface="Calibri"/>
            </a:endParaRPr>
          </a:p>
          <a:p>
            <a:pPr eaLnBrk="0" fontAlgn="base" hangingPunct="0">
              <a:defRPr/>
            </a:pPr>
            <a:r>
              <a:rPr lang="en-US" dirty="0">
                <a:cs typeface="Calibri"/>
              </a:rPr>
              <a:t>Examples of site-specific data items that would be collected by a cancer registrar for breast cancer include: estrogen receptor status, progesterone receptor status, Her2 status and Oncotype </a:t>
            </a:r>
            <a:r>
              <a:rPr lang="en-US" dirty="0" err="1">
                <a:cs typeface="Calibri"/>
              </a:rPr>
              <a:t>Dx</a:t>
            </a:r>
            <a:r>
              <a:rPr lang="en-US" dirty="0">
                <a:cs typeface="Calibri"/>
              </a:rPr>
              <a:t> tests.</a:t>
            </a:r>
          </a:p>
        </p:txBody>
      </p:sp>
      <p:sp>
        <p:nvSpPr>
          <p:cNvPr id="4" name="Slide Number Placeholder 3"/>
          <p:cNvSpPr>
            <a:spLocks noGrp="1"/>
          </p:cNvSpPr>
          <p:nvPr>
            <p:ph type="sldNum" sz="quarter" idx="10"/>
          </p:nvPr>
        </p:nvSpPr>
        <p:spPr/>
        <p:txBody>
          <a:bodyPr/>
          <a:lstStyle/>
          <a:p>
            <a:fld id="{A32088EA-9206-4F5E-86A1-5F7F3A67BD18}" type="slidenum">
              <a:rPr lang="en-US" smtClean="0"/>
              <a:t>9</a:t>
            </a:fld>
            <a:endParaRPr lang="en-US"/>
          </a:p>
        </p:txBody>
      </p:sp>
    </p:spTree>
    <p:extLst>
      <p:ext uri="{BB962C8B-B14F-4D97-AF65-F5344CB8AC3E}">
        <p14:creationId xmlns:p14="http://schemas.microsoft.com/office/powerpoint/2010/main" val="123599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eer.cancer.gov/seertools/hemelymp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eer.cancer.gov/seertools/seerr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a:cs typeface="Calibri"/>
              </a:rPr>
              <a:t>Grade Manual</a:t>
            </a:r>
            <a:endParaRPr lang="en-US" dirty="0"/>
          </a:p>
        </p:txBody>
      </p:sp>
      <p:sp>
        <p:nvSpPr>
          <p:cNvPr id="3" name="Content Placeholder 2"/>
          <p:cNvSpPr>
            <a:spLocks noGrp="1"/>
          </p:cNvSpPr>
          <p:nvPr>
            <p:ph idx="1"/>
          </p:nvPr>
        </p:nvSpPr>
        <p:spPr>
          <a:xfrm>
            <a:off x="457200" y="2357610"/>
            <a:ext cx="8229600" cy="3768553"/>
          </a:xfrm>
        </p:spPr>
        <p:txBody>
          <a:bodyPr vert="horz" lIns="91440" tIns="45720" rIns="91440" bIns="45720" rtlCol="0" anchor="t">
            <a:normAutofit lnSpcReduction="10000"/>
          </a:bodyPr>
          <a:lstStyle/>
          <a:p>
            <a:r>
              <a:rPr lang="en-US" dirty="0">
                <a:cs typeface="Calibri"/>
              </a:rPr>
              <a:t>A measure of the tumor aggressiveness</a:t>
            </a:r>
          </a:p>
          <a:p>
            <a:r>
              <a:rPr lang="en-US" dirty="0">
                <a:cs typeface="Calibri"/>
              </a:rPr>
              <a:t>Microscopic examination of tumor tissue</a:t>
            </a:r>
          </a:p>
          <a:p>
            <a:r>
              <a:rPr lang="en-US" dirty="0">
                <a:cs typeface="Calibri"/>
              </a:rPr>
              <a:t>How closely the tumor cells resemble the normal cells of the organ of origin</a:t>
            </a:r>
          </a:p>
          <a:p>
            <a:pPr lvl="1">
              <a:buFont typeface="Wingdings"/>
              <a:buChar char="§"/>
            </a:pPr>
            <a:r>
              <a:rPr lang="en-US" dirty="0">
                <a:cs typeface="Calibri"/>
              </a:rPr>
              <a:t>Well differentiated: closely resemble</a:t>
            </a:r>
          </a:p>
          <a:p>
            <a:pPr lvl="1">
              <a:buFont typeface="Wingdings"/>
              <a:buChar char="§"/>
            </a:pPr>
            <a:r>
              <a:rPr lang="en-US" dirty="0">
                <a:cs typeface="Calibri"/>
              </a:rPr>
              <a:t>Poorly differentiated: little resemblance </a:t>
            </a:r>
          </a:p>
          <a:p>
            <a:pPr lvl="1">
              <a:buFont typeface="Wingdings"/>
              <a:buChar char="§"/>
            </a:pPr>
            <a:r>
              <a:rPr lang="en-US" dirty="0">
                <a:cs typeface="Calibri"/>
              </a:rPr>
              <a:t>Undifferentiated: no resemblance </a:t>
            </a:r>
          </a:p>
          <a:p>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6652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a:t>Hematopoietic and Lymphoid Neoplasm Database</a:t>
            </a:r>
          </a:p>
        </p:txBody>
      </p:sp>
      <p:sp>
        <p:nvSpPr>
          <p:cNvPr id="3" name="Content Placeholder 2"/>
          <p:cNvSpPr>
            <a:spLocks noGrp="1"/>
          </p:cNvSpPr>
          <p:nvPr>
            <p:ph idx="1"/>
          </p:nvPr>
        </p:nvSpPr>
        <p:spPr>
          <a:xfrm>
            <a:off x="457200" y="2357610"/>
            <a:ext cx="8229600" cy="3768553"/>
          </a:xfrm>
        </p:spPr>
        <p:txBody>
          <a:bodyPr vert="horz" lIns="91440" tIns="45720" rIns="91440" bIns="45720" rtlCol="0" anchor="t">
            <a:normAutofit fontScale="92500" lnSpcReduction="10000"/>
          </a:bodyPr>
          <a:lstStyle/>
          <a:p>
            <a:r>
              <a:rPr lang="en-US" dirty="0"/>
              <a:t>Hematopoietic and lymphoid neoplasms</a:t>
            </a:r>
          </a:p>
          <a:p>
            <a:pPr lvl="1">
              <a:buFont typeface="Wingdings"/>
              <a:buChar char="§"/>
            </a:pPr>
            <a:r>
              <a:rPr lang="en-US" dirty="0"/>
              <a:t>Leukemia</a:t>
            </a:r>
            <a:endParaRPr lang="en-US" dirty="0">
              <a:cs typeface="Calibri"/>
            </a:endParaRPr>
          </a:p>
          <a:p>
            <a:pPr lvl="1">
              <a:buFont typeface="Wingdings"/>
              <a:buChar char="§"/>
            </a:pPr>
            <a:r>
              <a:rPr lang="en-US" dirty="0"/>
              <a:t>Lymphoma</a:t>
            </a:r>
            <a:endParaRPr lang="en-US" dirty="0">
              <a:cs typeface="Calibri"/>
            </a:endParaRPr>
          </a:p>
          <a:p>
            <a:pPr lvl="1">
              <a:buFont typeface="Wingdings"/>
              <a:buChar char="§"/>
            </a:pPr>
            <a:r>
              <a:rPr lang="en-US" dirty="0"/>
              <a:t>Blood disorders</a:t>
            </a:r>
            <a:endParaRPr lang="en-US" dirty="0">
              <a:cs typeface="Calibri"/>
            </a:endParaRPr>
          </a:p>
          <a:p>
            <a:r>
              <a:rPr lang="en-US" dirty="0"/>
              <a:t>Accurate reporting</a:t>
            </a:r>
            <a:endParaRPr lang="en-US" dirty="0">
              <a:cs typeface="Calibri"/>
            </a:endParaRPr>
          </a:p>
          <a:p>
            <a:pPr lvl="1">
              <a:buFont typeface="Wingdings"/>
              <a:buChar char="§"/>
            </a:pPr>
            <a:r>
              <a:rPr lang="en-US" dirty="0"/>
              <a:t>One primary or two primaries</a:t>
            </a:r>
            <a:endParaRPr lang="en-US" dirty="0">
              <a:cs typeface="Calibri"/>
            </a:endParaRPr>
          </a:p>
          <a:p>
            <a:pPr lvl="1">
              <a:buFont typeface="Wingdings"/>
              <a:buChar char="§"/>
            </a:pPr>
            <a:r>
              <a:rPr lang="en-US" dirty="0"/>
              <a:t>Histology coding</a:t>
            </a:r>
            <a:endParaRPr lang="en-US" dirty="0">
              <a:cs typeface="Calibri"/>
            </a:endParaRPr>
          </a:p>
          <a:p>
            <a:pPr lvl="1">
              <a:buFont typeface="Wingdings"/>
              <a:buChar char="§"/>
            </a:pPr>
            <a:r>
              <a:rPr lang="en-US" dirty="0"/>
              <a:t>Transformations</a:t>
            </a:r>
            <a:endParaRPr lang="en-US" dirty="0">
              <a:cs typeface="Calibri"/>
            </a:endParaRPr>
          </a:p>
          <a:p>
            <a:pPr lvl="1"/>
            <a:endParaRPr lang="en-US" dirty="0"/>
          </a:p>
          <a:p>
            <a:pPr marL="0" indent="0">
              <a:buNone/>
            </a:pPr>
            <a:endParaRPr lang="en-US" dirty="0"/>
          </a:p>
        </p:txBody>
      </p:sp>
      <p:sp>
        <p:nvSpPr>
          <p:cNvPr id="4" name="TextBox 3">
            <a:extLst>
              <a:ext uri="{FF2B5EF4-FFF2-40B4-BE49-F238E27FC236}">
                <a16:creationId xmlns:a16="http://schemas.microsoft.com/office/drawing/2014/main" xmlns="" id="{82EECBCE-F02B-4B88-A0FA-53A891A5B38C}"/>
              </a:ext>
            </a:extLst>
          </p:cNvPr>
          <p:cNvSpPr txBox="1"/>
          <p:nvPr/>
        </p:nvSpPr>
        <p:spPr>
          <a:xfrm>
            <a:off x="3926670" y="59348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https://seer.cancer.gov/seertools/hemelymph/</a:t>
            </a:r>
          </a:p>
        </p:txBody>
      </p:sp>
    </p:spTree>
    <p:extLst>
      <p:ext uri="{BB962C8B-B14F-4D97-AF65-F5344CB8AC3E}">
        <p14:creationId xmlns:p14="http://schemas.microsoft.com/office/powerpoint/2010/main" val="95001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a:cs typeface="Calibri"/>
              </a:rPr>
              <a:t>SEER*Rx Interactive Antineoplastic Drugs Database</a:t>
            </a:r>
            <a:endParaRPr lang="en-US" dirty="0"/>
          </a:p>
        </p:txBody>
      </p:sp>
      <p:sp>
        <p:nvSpPr>
          <p:cNvPr id="3" name="Content Placeholder 2"/>
          <p:cNvSpPr>
            <a:spLocks noGrp="1"/>
          </p:cNvSpPr>
          <p:nvPr>
            <p:ph idx="1"/>
          </p:nvPr>
        </p:nvSpPr>
        <p:spPr>
          <a:xfrm>
            <a:off x="457200" y="2357610"/>
            <a:ext cx="8229600" cy="3768553"/>
          </a:xfrm>
        </p:spPr>
        <p:txBody>
          <a:bodyPr vert="horz" lIns="91440" tIns="45720" rIns="91440" bIns="45720" rtlCol="0" anchor="t">
            <a:normAutofit/>
          </a:bodyPr>
          <a:lstStyle/>
          <a:p>
            <a:r>
              <a:rPr lang="en-US" dirty="0">
                <a:cs typeface="Calibri"/>
              </a:rPr>
              <a:t>Web-based application</a:t>
            </a:r>
          </a:p>
          <a:p>
            <a:r>
              <a:rPr lang="en-US" dirty="0">
                <a:cs typeface="Calibri"/>
              </a:rPr>
              <a:t>One-step lookup for coding oncology drug and regimen treatments</a:t>
            </a:r>
          </a:p>
          <a:p>
            <a:pPr lvl="1">
              <a:buFont typeface="Wingdings"/>
              <a:buChar char="§"/>
            </a:pPr>
            <a:r>
              <a:rPr lang="en-US" dirty="0">
                <a:cs typeface="Calibri"/>
              </a:rPr>
              <a:t>Chemotherapy</a:t>
            </a:r>
          </a:p>
          <a:p>
            <a:pPr lvl="1">
              <a:buFont typeface="Wingdings"/>
              <a:buChar char="§"/>
            </a:pPr>
            <a:r>
              <a:rPr lang="en-US" dirty="0">
                <a:cs typeface="Calibri"/>
              </a:rPr>
              <a:t>Hormone therapy</a:t>
            </a:r>
          </a:p>
          <a:p>
            <a:pPr lvl="1">
              <a:buFont typeface="Wingdings"/>
              <a:buChar char="§"/>
            </a:pPr>
            <a:r>
              <a:rPr lang="en-US" dirty="0">
                <a:cs typeface="Calibri"/>
              </a:rPr>
              <a:t>Immunotherapy</a:t>
            </a:r>
          </a:p>
          <a:p>
            <a:endParaRPr lang="en-US" dirty="0">
              <a:cs typeface="Calibri"/>
            </a:endParaRPr>
          </a:p>
        </p:txBody>
      </p:sp>
      <p:sp>
        <p:nvSpPr>
          <p:cNvPr id="4" name="TextBox 3">
            <a:extLst>
              <a:ext uri="{FF2B5EF4-FFF2-40B4-BE49-F238E27FC236}">
                <a16:creationId xmlns:a16="http://schemas.microsoft.com/office/drawing/2014/main" xmlns="" id="{999D3BD7-5D1D-4F55-B944-D0A801185F39}"/>
              </a:ext>
            </a:extLst>
          </p:cNvPr>
          <p:cNvSpPr txBox="1"/>
          <p:nvPr/>
        </p:nvSpPr>
        <p:spPr>
          <a:xfrm>
            <a:off x="4626689" y="5825472"/>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https://seer.cancer.gov/seertools/seerrx/</a:t>
            </a:r>
          </a:p>
        </p:txBody>
      </p:sp>
    </p:spTree>
    <p:extLst>
      <p:ext uri="{BB962C8B-B14F-4D97-AF65-F5344CB8AC3E}">
        <p14:creationId xmlns:p14="http://schemas.microsoft.com/office/powerpoint/2010/main" val="42551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819"/>
            <a:ext cx="8229600" cy="1143000"/>
          </a:xfrm>
        </p:spPr>
        <p:txBody>
          <a:bodyPr/>
          <a:lstStyle/>
          <a:p>
            <a:r>
              <a:rPr lang="en-US" dirty="0"/>
              <a:t>Summary</a:t>
            </a:r>
          </a:p>
        </p:txBody>
      </p:sp>
      <p:sp>
        <p:nvSpPr>
          <p:cNvPr id="3" name="Content Placeholder 2"/>
          <p:cNvSpPr>
            <a:spLocks noGrp="1"/>
          </p:cNvSpPr>
          <p:nvPr>
            <p:ph idx="1"/>
          </p:nvPr>
        </p:nvSpPr>
        <p:spPr>
          <a:xfrm>
            <a:off x="457200" y="2677099"/>
            <a:ext cx="8229600" cy="3449064"/>
          </a:xfrm>
        </p:spPr>
        <p:txBody>
          <a:bodyPr/>
          <a:lstStyle/>
          <a:p>
            <a:r>
              <a:rPr lang="en-US" dirty="0"/>
              <a:t>Multiple coding applications and manuals</a:t>
            </a:r>
          </a:p>
          <a:p>
            <a:r>
              <a:rPr lang="en-US" dirty="0"/>
              <a:t>Important for standardization of data</a:t>
            </a:r>
          </a:p>
          <a:p>
            <a:pPr marL="0" indent="0">
              <a:buNone/>
            </a:pPr>
            <a:endParaRPr lang="en-US" dirty="0"/>
          </a:p>
        </p:txBody>
      </p:sp>
    </p:spTree>
    <p:extLst>
      <p:ext uri="{BB962C8B-B14F-4D97-AF65-F5344CB8AC3E}">
        <p14:creationId xmlns:p14="http://schemas.microsoft.com/office/powerpoint/2010/main" val="101491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a:t>Thank You!</a:t>
            </a:r>
          </a:p>
        </p:txBody>
      </p:sp>
      <p:sp>
        <p:nvSpPr>
          <p:cNvPr id="3" name="Content Placeholder 2"/>
          <p:cNvSpPr>
            <a:spLocks noGrp="1"/>
          </p:cNvSpPr>
          <p:nvPr>
            <p:ph idx="1"/>
          </p:nvPr>
        </p:nvSpPr>
        <p:spPr>
          <a:xfrm>
            <a:off x="457200" y="2555913"/>
            <a:ext cx="8229600" cy="3570250"/>
          </a:xfrm>
        </p:spPr>
        <p:txBody>
          <a:bodyPr vert="horz" lIns="91440" tIns="45720" rIns="91440" bIns="45720" rtlCol="0" anchor="t">
            <a:normAutofit/>
          </a:bodyPr>
          <a:lstStyle/>
          <a:p>
            <a:pPr marL="365760" indent="-283464" fontAlgn="auto">
              <a:spcAft>
                <a:spcPts val="0"/>
              </a:spcAft>
              <a:buFont typeface="Wingdings 2"/>
              <a:buChar char=""/>
              <a:defRPr/>
            </a:pPr>
            <a:r>
              <a:rPr lang="en-US" dirty="0"/>
              <a:t>NCRA Education Foundation</a:t>
            </a:r>
          </a:p>
          <a:p>
            <a:pPr marL="640080" lvl="1" indent="-237490" fontAlgn="auto">
              <a:spcAft>
                <a:spcPts val="0"/>
              </a:spcAft>
              <a:buFont typeface="Verdana"/>
              <a:buChar char="◦"/>
              <a:defRPr/>
            </a:pPr>
            <a:r>
              <a:rPr lang="en-US" dirty="0">
                <a:hlinkClick r:id="rId4"/>
              </a:rPr>
              <a:t>www.ncraeducationfoundation.org</a:t>
            </a:r>
            <a:endParaRPr lang="en-US" dirty="0">
              <a:cs typeface="Calibri"/>
              <a:hlinkClick r:id="rId4"/>
            </a:endParaRPr>
          </a:p>
          <a:p>
            <a:pPr marL="365760" indent="-283464" fontAlgn="auto">
              <a:spcAft>
                <a:spcPts val="0"/>
              </a:spcAft>
              <a:buFont typeface="Wingdings 2"/>
              <a:buChar char=""/>
              <a:defRPr/>
            </a:pPr>
            <a:r>
              <a:rPr lang="en-US" dirty="0"/>
              <a:t>NCRA</a:t>
            </a:r>
          </a:p>
          <a:p>
            <a:pPr marL="640080" lvl="1" indent="-237490" fontAlgn="auto">
              <a:spcAft>
                <a:spcPts val="0"/>
              </a:spcAft>
              <a:buFont typeface="Verdana"/>
              <a:buChar char="◦"/>
              <a:defRPr/>
            </a:pPr>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26711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a:t>Objectives</a:t>
            </a:r>
          </a:p>
        </p:txBody>
      </p:sp>
      <p:sp>
        <p:nvSpPr>
          <p:cNvPr id="3" name="Content Placeholder 2"/>
          <p:cNvSpPr>
            <a:spLocks noGrp="1"/>
          </p:cNvSpPr>
          <p:nvPr>
            <p:ph idx="1"/>
          </p:nvPr>
        </p:nvSpPr>
        <p:spPr>
          <a:xfrm>
            <a:off x="457200" y="2588964"/>
            <a:ext cx="8229600" cy="3537199"/>
          </a:xfrm>
        </p:spPr>
        <p:txBody>
          <a:bodyPr vert="horz" lIns="91440" tIns="45720" rIns="91440" bIns="45720" rtlCol="0" anchor="t">
            <a:normAutofit/>
          </a:bodyPr>
          <a:lstStyle/>
          <a:p>
            <a:r>
              <a:rPr lang="en-US" dirty="0"/>
              <a:t>Discuss the coding manuals and applications used</a:t>
            </a:r>
            <a:r>
              <a:rPr lang="en-US" dirty="0">
                <a:cs typeface="Calibri"/>
              </a:rPr>
              <a:t> to abstract</a:t>
            </a:r>
            <a:endParaRPr lang="en-US" dirty="0"/>
          </a:p>
          <a:p>
            <a:r>
              <a:rPr lang="en-US" dirty="0"/>
              <a:t>Explain the importance of standardization</a:t>
            </a:r>
            <a:endParaRPr lang="en-US" dirty="0">
              <a:cs typeface="Calibri"/>
            </a:endParaRPr>
          </a:p>
          <a:p>
            <a:pPr marL="0" indent="0">
              <a:buNone/>
            </a:pPr>
            <a:endParaRPr lang="en-US" dirty="0"/>
          </a:p>
        </p:txBody>
      </p:sp>
    </p:spTree>
    <p:extLst>
      <p:ext uri="{BB962C8B-B14F-4D97-AF65-F5344CB8AC3E}">
        <p14:creationId xmlns:p14="http://schemas.microsoft.com/office/powerpoint/2010/main" val="117008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8701"/>
            <a:ext cx="8229600" cy="1143000"/>
          </a:xfrm>
        </p:spPr>
        <p:txBody>
          <a:bodyPr/>
          <a:lstStyle/>
          <a:p>
            <a:r>
              <a:rPr lang="en-US" dirty="0"/>
              <a:t>Coding Manuals and Applications</a:t>
            </a:r>
          </a:p>
        </p:txBody>
      </p:sp>
      <p:sp>
        <p:nvSpPr>
          <p:cNvPr id="3" name="Content Placeholder 2"/>
          <p:cNvSpPr>
            <a:spLocks noGrp="1"/>
          </p:cNvSpPr>
          <p:nvPr>
            <p:ph idx="1"/>
          </p:nvPr>
        </p:nvSpPr>
        <p:spPr>
          <a:xfrm>
            <a:off x="337458" y="2045629"/>
            <a:ext cx="8349342" cy="4310227"/>
          </a:xfrm>
        </p:spPr>
        <p:txBody>
          <a:bodyPr vert="horz" lIns="91440" tIns="45720" rIns="91440" bIns="45720" rtlCol="0" anchor="t">
            <a:normAutofit fontScale="77500" lnSpcReduction="20000"/>
          </a:bodyPr>
          <a:lstStyle/>
          <a:p>
            <a:r>
              <a:rPr lang="en-US" dirty="0"/>
              <a:t>Standards for Oncology Registry Entry (STORE)</a:t>
            </a:r>
          </a:p>
          <a:p>
            <a:r>
              <a:rPr lang="en-US" dirty="0"/>
              <a:t>International Classification of Disease for Oncology (ICD-O-3)</a:t>
            </a:r>
            <a:endParaRPr lang="en-US" dirty="0">
              <a:cs typeface="Calibri"/>
            </a:endParaRPr>
          </a:p>
          <a:p>
            <a:r>
              <a:rPr lang="en-US" dirty="0"/>
              <a:t>AJCC (American Joint Committee on Cancer) Cancer Staging Manual Eighth Edition</a:t>
            </a:r>
            <a:endParaRPr lang="en-US" dirty="0">
              <a:cs typeface="Calibri"/>
            </a:endParaRPr>
          </a:p>
          <a:p>
            <a:r>
              <a:rPr lang="en-US" dirty="0">
                <a:cs typeface="Calibri"/>
              </a:rPr>
              <a:t>SEER (Surveillance, Epidemiology, and End Results) Summary Stage</a:t>
            </a:r>
            <a:endParaRPr lang="en-US" dirty="0"/>
          </a:p>
          <a:p>
            <a:r>
              <a:rPr lang="en-US" dirty="0"/>
              <a:t>Solid Tumor Rules</a:t>
            </a:r>
            <a:endParaRPr lang="en-US" dirty="0">
              <a:cs typeface="Calibri"/>
            </a:endParaRPr>
          </a:p>
          <a:p>
            <a:r>
              <a:rPr lang="en-US" dirty="0">
                <a:cs typeface="Calibri"/>
              </a:rPr>
              <a:t>Site-Specific Data Items</a:t>
            </a:r>
            <a:endParaRPr lang="en-US" dirty="0"/>
          </a:p>
          <a:p>
            <a:r>
              <a:rPr lang="en-US" dirty="0">
                <a:cs typeface="Calibri"/>
              </a:rPr>
              <a:t>Grade Manual</a:t>
            </a:r>
            <a:endParaRPr lang="en-US" dirty="0"/>
          </a:p>
          <a:p>
            <a:r>
              <a:rPr lang="en-US" dirty="0"/>
              <a:t>Hematopoietic and Lymphoid Neoplasm Database</a:t>
            </a:r>
            <a:endParaRPr lang="en-US" dirty="0">
              <a:cs typeface="Calibri"/>
            </a:endParaRPr>
          </a:p>
          <a:p>
            <a:r>
              <a:rPr lang="en-US" dirty="0">
                <a:cs typeface="Calibri"/>
              </a:rPr>
              <a:t>SEER*Rx Interactive Antineoplastic Drugs Database</a:t>
            </a:r>
          </a:p>
          <a:p>
            <a:pPr marL="0" indent="0">
              <a:buNone/>
            </a:pPr>
            <a:endParaRPr lang="en-US" dirty="0">
              <a:cs typeface="Calibri"/>
            </a:endParaRPr>
          </a:p>
        </p:txBody>
      </p:sp>
    </p:spTree>
    <p:extLst>
      <p:ext uri="{BB962C8B-B14F-4D97-AF65-F5344CB8AC3E}">
        <p14:creationId xmlns:p14="http://schemas.microsoft.com/office/powerpoint/2010/main" val="139274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836"/>
            <a:ext cx="8229600" cy="1143000"/>
          </a:xfrm>
        </p:spPr>
        <p:txBody>
          <a:bodyPr>
            <a:normAutofit fontScale="90000"/>
          </a:bodyPr>
          <a:lstStyle/>
          <a:p>
            <a:r>
              <a:rPr lang="en-US" dirty="0"/>
              <a:t/>
            </a:r>
            <a:br>
              <a:rPr lang="en-US" dirty="0"/>
            </a:br>
            <a:r>
              <a:rPr lang="en-US" dirty="0"/>
              <a:t>Standards for Oncology Registry Entry (STORE)</a:t>
            </a:r>
            <a:br>
              <a:rPr lang="en-US" dirty="0"/>
            </a:br>
            <a:endParaRPr lang="en-US" dirty="0"/>
          </a:p>
        </p:txBody>
      </p:sp>
      <p:sp>
        <p:nvSpPr>
          <p:cNvPr id="3" name="Content Placeholder 2"/>
          <p:cNvSpPr>
            <a:spLocks noGrp="1"/>
          </p:cNvSpPr>
          <p:nvPr>
            <p:ph idx="1"/>
          </p:nvPr>
        </p:nvSpPr>
        <p:spPr>
          <a:xfrm>
            <a:off x="457200" y="2492738"/>
            <a:ext cx="8229600" cy="3633425"/>
          </a:xfrm>
        </p:spPr>
        <p:txBody>
          <a:bodyPr vert="horz" lIns="91440" tIns="45720" rIns="91440" bIns="45720" rtlCol="0" anchor="t">
            <a:normAutofit fontScale="92500" lnSpcReduction="20000"/>
          </a:bodyPr>
          <a:lstStyle/>
          <a:p>
            <a:r>
              <a:rPr lang="en-US" dirty="0">
                <a:cs typeface="Calibri"/>
              </a:rPr>
              <a:t>Developed by the Commission on Cancer (</a:t>
            </a:r>
            <a:r>
              <a:rPr lang="en-US" dirty="0" err="1">
                <a:cs typeface="Calibri"/>
              </a:rPr>
              <a:t>CoC</a:t>
            </a:r>
            <a:r>
              <a:rPr lang="en-US" dirty="0">
                <a:cs typeface="Calibri"/>
              </a:rPr>
              <a:t>)</a:t>
            </a:r>
            <a:endParaRPr lang="en-US" dirty="0"/>
          </a:p>
          <a:p>
            <a:r>
              <a:rPr lang="en-US" dirty="0"/>
              <a:t>Required cases to be </a:t>
            </a:r>
            <a:r>
              <a:rPr lang="en-US" dirty="0">
                <a:cs typeface="Calibri"/>
              </a:rPr>
              <a:t>abstracted</a:t>
            </a:r>
          </a:p>
          <a:p>
            <a:r>
              <a:rPr lang="en-US" dirty="0">
                <a:cs typeface="Calibri"/>
              </a:rPr>
              <a:t>Data dictionary</a:t>
            </a:r>
          </a:p>
          <a:p>
            <a:pPr lvl="1">
              <a:buFont typeface="Wingdings"/>
              <a:buChar char="§"/>
            </a:pPr>
            <a:r>
              <a:rPr lang="en-US" dirty="0">
                <a:cs typeface="Calibri"/>
              </a:rPr>
              <a:t>Description </a:t>
            </a:r>
          </a:p>
          <a:p>
            <a:pPr lvl="1">
              <a:buFont typeface="Wingdings"/>
              <a:buChar char="§"/>
            </a:pPr>
            <a:r>
              <a:rPr lang="en-US" dirty="0">
                <a:cs typeface="Calibri"/>
              </a:rPr>
              <a:t>Rationale</a:t>
            </a:r>
          </a:p>
          <a:p>
            <a:pPr lvl="1">
              <a:buFont typeface="Wingdings"/>
              <a:buChar char="§"/>
            </a:pPr>
            <a:r>
              <a:rPr lang="en-US" dirty="0">
                <a:cs typeface="Calibri"/>
              </a:rPr>
              <a:t>Definition</a:t>
            </a:r>
          </a:p>
          <a:p>
            <a:pPr lvl="1">
              <a:buFont typeface="Wingdings"/>
              <a:buChar char="§"/>
            </a:pPr>
            <a:r>
              <a:rPr lang="en-US" dirty="0">
                <a:cs typeface="Calibri"/>
              </a:rPr>
              <a:t>Coding instructions</a:t>
            </a:r>
          </a:p>
          <a:p>
            <a:pPr lvl="1">
              <a:buFont typeface="Wingdings"/>
              <a:buChar char="§"/>
            </a:pPr>
            <a:r>
              <a:rPr lang="en-US" dirty="0">
                <a:cs typeface="Calibri"/>
              </a:rPr>
              <a:t>Allowable codes</a:t>
            </a:r>
          </a:p>
          <a:p>
            <a:pPr marL="0" indent="0">
              <a:buNone/>
            </a:pPr>
            <a:endParaRPr lang="en-US" dirty="0">
              <a:cs typeface="Calibri"/>
            </a:endParaRPr>
          </a:p>
        </p:txBody>
      </p:sp>
    </p:spTree>
    <p:extLst>
      <p:ext uri="{BB962C8B-B14F-4D97-AF65-F5344CB8AC3E}">
        <p14:creationId xmlns:p14="http://schemas.microsoft.com/office/powerpoint/2010/main" val="168119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802"/>
            <a:ext cx="8229600" cy="1143000"/>
          </a:xfrm>
        </p:spPr>
        <p:txBody>
          <a:bodyPr>
            <a:normAutofit fontScale="90000"/>
          </a:bodyPr>
          <a:lstStyle/>
          <a:p>
            <a:r>
              <a:rPr lang="en-US" dirty="0"/>
              <a:t>International Classification of Disease for Oncology (ICD-O-3)</a:t>
            </a:r>
          </a:p>
        </p:txBody>
      </p:sp>
      <p:sp>
        <p:nvSpPr>
          <p:cNvPr id="3" name="Content Placeholder 2"/>
          <p:cNvSpPr>
            <a:spLocks noGrp="1"/>
          </p:cNvSpPr>
          <p:nvPr>
            <p:ph idx="1"/>
          </p:nvPr>
        </p:nvSpPr>
        <p:spPr>
          <a:xfrm>
            <a:off x="457200" y="2610998"/>
            <a:ext cx="8229600" cy="3515165"/>
          </a:xfrm>
        </p:spPr>
        <p:txBody>
          <a:bodyPr vert="horz" lIns="91440" tIns="45720" rIns="91440" bIns="45720" rtlCol="0" anchor="t">
            <a:normAutofit fontScale="92500"/>
          </a:bodyPr>
          <a:lstStyle/>
          <a:p>
            <a:r>
              <a:rPr lang="en-US" dirty="0"/>
              <a:t>Primary site</a:t>
            </a:r>
          </a:p>
          <a:p>
            <a:r>
              <a:rPr lang="en-US" dirty="0"/>
              <a:t>Histology</a:t>
            </a:r>
          </a:p>
          <a:p>
            <a:r>
              <a:rPr lang="en-US" dirty="0"/>
              <a:t>Behavior</a:t>
            </a:r>
            <a:r>
              <a:rPr lang="en-US" dirty="0">
                <a:cs typeface="Calibri"/>
              </a:rPr>
              <a:t> (benign, borderline, in situ or invasive)</a:t>
            </a:r>
          </a:p>
          <a:p>
            <a:r>
              <a:rPr lang="en-US" dirty="0"/>
              <a:t>Example</a:t>
            </a:r>
          </a:p>
          <a:p>
            <a:pPr lvl="1">
              <a:buFont typeface="Wingdings"/>
              <a:buChar char="§"/>
            </a:pPr>
            <a:r>
              <a:rPr lang="en-US" dirty="0"/>
              <a:t>Sigmoid colon = C18.7</a:t>
            </a:r>
            <a:endParaRPr lang="en-US" dirty="0">
              <a:cs typeface="Calibri"/>
            </a:endParaRPr>
          </a:p>
          <a:p>
            <a:pPr lvl="1">
              <a:buFont typeface="Wingdings"/>
              <a:buChar char="§"/>
            </a:pPr>
            <a:r>
              <a:rPr lang="en-US" dirty="0"/>
              <a:t>Invasive adenocarcinoma = 8140/3</a:t>
            </a:r>
            <a:endParaRPr lang="en-US" dirty="0">
              <a:cs typeface="Calibri"/>
            </a:endParaRPr>
          </a:p>
          <a:p>
            <a:pPr marL="0" indent="0">
              <a:buNone/>
            </a:pPr>
            <a:endParaRPr lang="en-US" dirty="0"/>
          </a:p>
        </p:txBody>
      </p:sp>
    </p:spTree>
    <p:extLst>
      <p:ext uri="{BB962C8B-B14F-4D97-AF65-F5344CB8AC3E}">
        <p14:creationId xmlns:p14="http://schemas.microsoft.com/office/powerpoint/2010/main" val="135316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869"/>
            <a:ext cx="8229600" cy="1143000"/>
          </a:xfrm>
        </p:spPr>
        <p:txBody>
          <a:bodyPr>
            <a:normAutofit fontScale="90000"/>
          </a:bodyPr>
          <a:lstStyle/>
          <a:p>
            <a:r>
              <a:rPr lang="en-US" dirty="0"/>
              <a:t>American Joint Committee on Cancer (AJCC) Staging Manual</a:t>
            </a:r>
          </a:p>
        </p:txBody>
      </p:sp>
      <p:sp>
        <p:nvSpPr>
          <p:cNvPr id="3" name="Content Placeholder 2"/>
          <p:cNvSpPr>
            <a:spLocks noGrp="1"/>
          </p:cNvSpPr>
          <p:nvPr>
            <p:ph idx="1"/>
          </p:nvPr>
        </p:nvSpPr>
        <p:spPr>
          <a:xfrm>
            <a:off x="457200" y="2633031"/>
            <a:ext cx="8229600" cy="3493132"/>
          </a:xfrm>
        </p:spPr>
        <p:txBody>
          <a:bodyPr vert="horz" lIns="91440" tIns="45720" rIns="91440" bIns="45720" rtlCol="0" anchor="t">
            <a:normAutofit lnSpcReduction="10000"/>
          </a:bodyPr>
          <a:lstStyle/>
          <a:p>
            <a:r>
              <a:rPr lang="en-US" dirty="0"/>
              <a:t>TNM Staging</a:t>
            </a:r>
          </a:p>
          <a:p>
            <a:r>
              <a:rPr lang="en-US" dirty="0"/>
              <a:t>Clinical and pathological</a:t>
            </a:r>
          </a:p>
          <a:p>
            <a:pPr lvl="1">
              <a:buFont typeface="Wingdings"/>
              <a:buChar char="§"/>
            </a:pPr>
            <a:r>
              <a:rPr lang="en-US" u="sng" dirty="0"/>
              <a:t>T</a:t>
            </a:r>
            <a:r>
              <a:rPr lang="en-US" dirty="0"/>
              <a:t>umor</a:t>
            </a:r>
            <a:endParaRPr lang="en-US" dirty="0">
              <a:cs typeface="Calibri"/>
            </a:endParaRPr>
          </a:p>
          <a:p>
            <a:pPr lvl="1">
              <a:buFont typeface="Wingdings"/>
              <a:buChar char="§"/>
            </a:pPr>
            <a:r>
              <a:rPr lang="en-US" u="sng" dirty="0"/>
              <a:t>N</a:t>
            </a:r>
            <a:r>
              <a:rPr lang="en-US" dirty="0"/>
              <a:t>odes</a:t>
            </a:r>
            <a:endParaRPr lang="en-US" dirty="0">
              <a:cs typeface="Calibri"/>
            </a:endParaRPr>
          </a:p>
          <a:p>
            <a:pPr lvl="1">
              <a:buFont typeface="Wingdings"/>
              <a:buChar char="§"/>
            </a:pPr>
            <a:r>
              <a:rPr lang="en-US" u="sng" dirty="0"/>
              <a:t>M</a:t>
            </a:r>
            <a:r>
              <a:rPr lang="en-US" dirty="0"/>
              <a:t>etastasis</a:t>
            </a:r>
            <a:endParaRPr lang="en-US" dirty="0">
              <a:cs typeface="Calibri"/>
            </a:endParaRPr>
          </a:p>
          <a:p>
            <a:pPr lvl="1">
              <a:buFont typeface="Wingdings"/>
              <a:buChar char="§"/>
            </a:pPr>
            <a:r>
              <a:rPr lang="en-US" dirty="0">
                <a:cs typeface="Calibri"/>
              </a:rPr>
              <a:t>Stage Group</a:t>
            </a:r>
          </a:p>
          <a:p>
            <a:pPr lvl="1">
              <a:buFont typeface="Wingdings"/>
              <a:buChar char="§"/>
            </a:pPr>
            <a:r>
              <a:rPr lang="en-US" dirty="0">
                <a:cs typeface="Calibri"/>
              </a:rPr>
              <a:t>Prognostic Factors</a:t>
            </a:r>
          </a:p>
          <a:p>
            <a:pPr marL="0" indent="0">
              <a:buNone/>
            </a:pPr>
            <a:endParaRPr lang="en-US" dirty="0">
              <a:cs typeface="Calibri"/>
            </a:endParaRPr>
          </a:p>
        </p:txBody>
      </p:sp>
    </p:spTree>
    <p:extLst>
      <p:ext uri="{BB962C8B-B14F-4D97-AF65-F5344CB8AC3E}">
        <p14:creationId xmlns:p14="http://schemas.microsoft.com/office/powerpoint/2010/main" val="343481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56306"/>
            <a:ext cx="8229600" cy="1143000"/>
          </a:xfrm>
        </p:spPr>
        <p:txBody>
          <a:bodyPr>
            <a:normAutofit/>
          </a:bodyPr>
          <a:lstStyle/>
          <a:p>
            <a:r>
              <a:rPr lang="en-US" dirty="0"/>
              <a:t>SEER Summary</a:t>
            </a:r>
            <a:r>
              <a:rPr lang="en-US" dirty="0">
                <a:cs typeface="Calibri"/>
              </a:rPr>
              <a:t> Stage</a:t>
            </a:r>
            <a:endParaRPr lang="en-US" dirty="0"/>
          </a:p>
        </p:txBody>
      </p:sp>
      <p:sp>
        <p:nvSpPr>
          <p:cNvPr id="3" name="Content Placeholder 2"/>
          <p:cNvSpPr>
            <a:spLocks noGrp="1"/>
          </p:cNvSpPr>
          <p:nvPr>
            <p:ph idx="1"/>
          </p:nvPr>
        </p:nvSpPr>
        <p:spPr>
          <a:xfrm>
            <a:off x="457200" y="2346593"/>
            <a:ext cx="8229600" cy="3779570"/>
          </a:xfrm>
        </p:spPr>
        <p:txBody>
          <a:bodyPr vert="horz" lIns="91440" tIns="45720" rIns="91440" bIns="45720" rtlCol="0" anchor="t">
            <a:normAutofit fontScale="92500"/>
          </a:bodyPr>
          <a:lstStyle/>
          <a:p>
            <a:r>
              <a:rPr lang="en-US" dirty="0"/>
              <a:t>Basic category of how far tumor has spread</a:t>
            </a:r>
          </a:p>
          <a:p>
            <a:r>
              <a:rPr lang="en-US" dirty="0">
                <a:cs typeface="Calibri"/>
              </a:rPr>
              <a:t>Measure cancer control and epidemiologic efforts</a:t>
            </a:r>
            <a:endParaRPr lang="en-US" dirty="0"/>
          </a:p>
          <a:p>
            <a:r>
              <a:rPr lang="en-US" dirty="0"/>
              <a:t>Applicable to all malignant primary sites</a:t>
            </a:r>
          </a:p>
          <a:p>
            <a:r>
              <a:rPr lang="en-US" dirty="0"/>
              <a:t>Combination clinical and pathological</a:t>
            </a:r>
            <a:endParaRPr lang="en-US" dirty="0">
              <a:cs typeface="Calibri"/>
            </a:endParaRPr>
          </a:p>
          <a:p>
            <a:pPr lvl="1">
              <a:buFont typeface="Wingdings"/>
              <a:buChar char="§"/>
            </a:pPr>
            <a:r>
              <a:rPr lang="en-US" dirty="0"/>
              <a:t>Clinical – Information prior to treatment</a:t>
            </a:r>
            <a:endParaRPr lang="en-US" dirty="0">
              <a:cs typeface="Calibri"/>
            </a:endParaRPr>
          </a:p>
          <a:p>
            <a:pPr lvl="1">
              <a:buFont typeface="Wingdings"/>
              <a:buChar char="§"/>
            </a:pPr>
            <a:r>
              <a:rPr lang="en-US" dirty="0">
                <a:cs typeface="Calibri"/>
              </a:rPr>
              <a:t>Pathological – Information includes surgical resection</a:t>
            </a:r>
            <a:endParaRPr lang="en-US" dirty="0"/>
          </a:p>
          <a:p>
            <a:pPr marL="0" indent="0">
              <a:buNone/>
            </a:pPr>
            <a:endParaRPr lang="en-US" dirty="0">
              <a:cs typeface="Calibri"/>
            </a:endParaRPr>
          </a:p>
        </p:txBody>
      </p:sp>
    </p:spTree>
    <p:extLst>
      <p:ext uri="{BB962C8B-B14F-4D97-AF65-F5344CB8AC3E}">
        <p14:creationId xmlns:p14="http://schemas.microsoft.com/office/powerpoint/2010/main" val="218695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734"/>
            <a:ext cx="8229600" cy="1143000"/>
          </a:xfrm>
        </p:spPr>
        <p:txBody>
          <a:bodyPr>
            <a:normAutofit/>
          </a:bodyPr>
          <a:lstStyle/>
          <a:p>
            <a:r>
              <a:rPr lang="en-US" dirty="0"/>
              <a:t>Solid Tumor</a:t>
            </a:r>
            <a:r>
              <a:rPr lang="en-US" dirty="0">
                <a:cs typeface="Calibri"/>
              </a:rPr>
              <a:t> Rules</a:t>
            </a:r>
            <a:endParaRPr lang="en-US" dirty="0"/>
          </a:p>
        </p:txBody>
      </p:sp>
      <p:sp>
        <p:nvSpPr>
          <p:cNvPr id="3" name="Content Placeholder 2"/>
          <p:cNvSpPr>
            <a:spLocks noGrp="1"/>
          </p:cNvSpPr>
          <p:nvPr>
            <p:ph idx="1"/>
          </p:nvPr>
        </p:nvSpPr>
        <p:spPr>
          <a:xfrm>
            <a:off x="457200" y="2225407"/>
            <a:ext cx="8229600" cy="3900756"/>
          </a:xfrm>
        </p:spPr>
        <p:txBody>
          <a:bodyPr vert="horz" lIns="91440" tIns="45720" rIns="91440" bIns="45720" rtlCol="0" anchor="t">
            <a:normAutofit/>
          </a:bodyPr>
          <a:lstStyle/>
          <a:p>
            <a:r>
              <a:rPr lang="en-US" dirty="0"/>
              <a:t>Consistent and standardized coding</a:t>
            </a:r>
          </a:p>
          <a:p>
            <a:r>
              <a:rPr lang="en-US" dirty="0"/>
              <a:t>Determine number of primary sites</a:t>
            </a:r>
          </a:p>
          <a:p>
            <a:pPr lvl="1">
              <a:buFont typeface="Wingdings"/>
              <a:buChar char="§"/>
            </a:pPr>
            <a:r>
              <a:rPr lang="en-US" dirty="0"/>
              <a:t>Two or more tumors in same site</a:t>
            </a:r>
            <a:endParaRPr lang="en-US" dirty="0">
              <a:cs typeface="Calibri"/>
            </a:endParaRPr>
          </a:p>
          <a:p>
            <a:r>
              <a:rPr lang="en-US" dirty="0"/>
              <a:t>Designation of combination histology</a:t>
            </a:r>
          </a:p>
          <a:p>
            <a:pPr lvl="1">
              <a:buFont typeface="Wingdings"/>
              <a:buChar char="§"/>
            </a:pPr>
            <a:r>
              <a:rPr lang="en-US" dirty="0"/>
              <a:t>Two or more histologies in same site</a:t>
            </a:r>
            <a:endParaRPr lang="en-US" dirty="0">
              <a:cs typeface="Calibri"/>
            </a:endParaRPr>
          </a:p>
          <a:p>
            <a:pPr marL="0" indent="0">
              <a:buNone/>
            </a:pPr>
            <a:endParaRPr lang="en-US" dirty="0"/>
          </a:p>
        </p:txBody>
      </p:sp>
    </p:spTree>
    <p:extLst>
      <p:ext uri="{BB962C8B-B14F-4D97-AF65-F5344CB8AC3E}">
        <p14:creationId xmlns:p14="http://schemas.microsoft.com/office/powerpoint/2010/main" val="340771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a:cs typeface="Calibri"/>
              </a:rPr>
              <a:t>Site-Specific Data Items (SSDI)</a:t>
            </a:r>
            <a:endParaRPr lang="en-US" dirty="0"/>
          </a:p>
        </p:txBody>
      </p:sp>
      <p:sp>
        <p:nvSpPr>
          <p:cNvPr id="3" name="Content Placeholder 2"/>
          <p:cNvSpPr>
            <a:spLocks noGrp="1"/>
          </p:cNvSpPr>
          <p:nvPr>
            <p:ph idx="1"/>
          </p:nvPr>
        </p:nvSpPr>
        <p:spPr>
          <a:xfrm>
            <a:off x="457200" y="2357610"/>
            <a:ext cx="8229600" cy="3768553"/>
          </a:xfrm>
        </p:spPr>
        <p:txBody>
          <a:bodyPr vert="horz" lIns="91440" tIns="45720" rIns="91440" bIns="45720" rtlCol="0" anchor="t">
            <a:normAutofit fontScale="92500" lnSpcReduction="10000"/>
          </a:bodyPr>
          <a:lstStyle/>
          <a:p>
            <a:r>
              <a:rPr lang="en-US" dirty="0">
                <a:cs typeface="Calibri"/>
              </a:rPr>
              <a:t>Data items specific to certain site/histology combinations</a:t>
            </a:r>
          </a:p>
          <a:p>
            <a:r>
              <a:rPr lang="en-US" dirty="0">
                <a:cs typeface="Calibri"/>
              </a:rPr>
              <a:t>Data dictionary</a:t>
            </a:r>
          </a:p>
          <a:p>
            <a:r>
              <a:rPr lang="en-US" dirty="0">
                <a:cs typeface="Calibri"/>
              </a:rPr>
              <a:t>Breast cancer</a:t>
            </a:r>
          </a:p>
          <a:p>
            <a:pPr lvl="1">
              <a:buFont typeface="Wingdings"/>
              <a:buChar char="§"/>
            </a:pPr>
            <a:r>
              <a:rPr lang="en-US" dirty="0">
                <a:cs typeface="Calibri"/>
              </a:rPr>
              <a:t>Estrogen receptor status</a:t>
            </a:r>
          </a:p>
          <a:p>
            <a:pPr lvl="1">
              <a:buFont typeface="Wingdings"/>
              <a:buChar char="§"/>
            </a:pPr>
            <a:r>
              <a:rPr lang="en-US" dirty="0">
                <a:cs typeface="Calibri"/>
              </a:rPr>
              <a:t>Progesterone receptor status</a:t>
            </a:r>
          </a:p>
          <a:p>
            <a:pPr lvl="1">
              <a:buFont typeface="Wingdings"/>
              <a:buChar char="§"/>
            </a:pPr>
            <a:r>
              <a:rPr lang="en-US" dirty="0">
                <a:cs typeface="Calibri"/>
              </a:rPr>
              <a:t>Her2 status</a:t>
            </a:r>
          </a:p>
          <a:p>
            <a:pPr lvl="1">
              <a:buFont typeface="Wingdings"/>
              <a:buChar char="§"/>
            </a:pPr>
            <a:r>
              <a:rPr lang="en-US" dirty="0">
                <a:cs typeface="Calibri"/>
              </a:rPr>
              <a:t>Oncotype </a:t>
            </a:r>
            <a:r>
              <a:rPr lang="en-US" dirty="0" err="1">
                <a:cs typeface="Calibri"/>
              </a:rPr>
              <a:t>Dx</a:t>
            </a:r>
            <a:r>
              <a:rPr lang="en-US" dirty="0">
                <a:cs typeface="Calibri"/>
              </a:rPr>
              <a:t> tests</a:t>
            </a:r>
          </a:p>
          <a:p>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346113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666</Words>
  <Application>Microsoft Office PowerPoint</Application>
  <PresentationFormat>On-screen Show (4:3)</PresentationFormat>
  <Paragraphs>154</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PowerPoint Presentation</vt:lpstr>
      <vt:lpstr>Objectives</vt:lpstr>
      <vt:lpstr>Coding Manuals and Applications</vt:lpstr>
      <vt:lpstr> Standards for Oncology Registry Entry (STORE) </vt:lpstr>
      <vt:lpstr>International Classification of Disease for Oncology (ICD-O-3)</vt:lpstr>
      <vt:lpstr>American Joint Committee on Cancer (AJCC) Staging Manual</vt:lpstr>
      <vt:lpstr>SEER Summary Stage</vt:lpstr>
      <vt:lpstr>Solid Tumor Rules</vt:lpstr>
      <vt:lpstr>Site-Specific Data Items (SSDI)</vt:lpstr>
      <vt:lpstr>Grade Manual</vt:lpstr>
      <vt:lpstr>Hematopoietic and Lymphoid Neoplasm Database</vt:lpstr>
      <vt:lpstr>SEER*Rx Interactive Antineoplastic Drugs Database</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615</cp:revision>
  <dcterms:created xsi:type="dcterms:W3CDTF">2013-07-02T15:13:30Z</dcterms:created>
  <dcterms:modified xsi:type="dcterms:W3CDTF">2018-11-20T19:40:46Z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