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7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77" autoAdjust="0"/>
  </p:normalViewPr>
  <p:slideViewPr>
    <p:cSldViewPr snapToGrid="0" snapToObjects="1">
      <p:cViewPr varScale="1">
        <p:scale>
          <a:sx n="68" d="100"/>
          <a:sy n="68" d="100"/>
        </p:scale>
        <p:origin x="-12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1E64615-EB27-4B4E-A424-E18D37F94447}"/>
    <pc:docChg chg="modSld">
      <pc:chgData name="" userId="" providerId="" clId="Web-{B1E64615-EB27-4B4E-A424-E18D37F94447}" dt="2018-06-03T16:55:21.631" v="31"/>
      <pc:docMkLst>
        <pc:docMk/>
      </pc:docMkLst>
      <pc:sldChg chg="modNotes">
        <pc:chgData name="" userId="" providerId="" clId="Web-{B1E64615-EB27-4B4E-A424-E18D37F94447}" dt="2018-06-03T16:55:21.631" v="31"/>
        <pc:sldMkLst>
          <pc:docMk/>
          <pc:sldMk cId="1294171997" sldId="270"/>
        </pc:sldMkLst>
      </pc:sldChg>
    </pc:docChg>
  </pc:docChgLst>
  <pc:docChgLst>
    <pc:chgData clId="Web-{B4D1BEF1-837A-451D-9280-34663B842643}"/>
    <pc:docChg chg="modSld">
      <pc:chgData name="" userId="" providerId="" clId="Web-{B4D1BEF1-837A-451D-9280-34663B842643}" dt="2018-05-04T13:38:14.169" v="109"/>
      <pc:docMkLst>
        <pc:docMk/>
      </pc:docMkLst>
      <pc:sldChg chg="modNotes">
        <pc:chgData name="" userId="" providerId="" clId="Web-{B4D1BEF1-837A-451D-9280-34663B842643}" dt="2018-05-04T13:25:28.013" v="11"/>
        <pc:sldMkLst>
          <pc:docMk/>
          <pc:sldMk cId="0" sldId="256"/>
        </pc:sldMkLst>
      </pc:sldChg>
      <pc:sldChg chg="modNotes">
        <pc:chgData name="" userId="" providerId="" clId="Web-{B4D1BEF1-837A-451D-9280-34663B842643}" dt="2018-05-04T13:28:30.203" v="15"/>
        <pc:sldMkLst>
          <pc:docMk/>
          <pc:sldMk cId="214034855" sldId="257"/>
        </pc:sldMkLst>
      </pc:sldChg>
      <pc:sldChg chg="modNotes">
        <pc:chgData name="" userId="" providerId="" clId="Web-{B4D1BEF1-837A-451D-9280-34663B842643}" dt="2018-05-04T13:29:59.005" v="33"/>
        <pc:sldMkLst>
          <pc:docMk/>
          <pc:sldMk cId="3173018784" sldId="258"/>
        </pc:sldMkLst>
      </pc:sldChg>
      <pc:sldChg chg="modNotes">
        <pc:chgData name="" userId="" providerId="" clId="Web-{B4D1BEF1-837A-451D-9280-34663B842643}" dt="2018-05-04T13:31:54.601" v="44"/>
        <pc:sldMkLst>
          <pc:docMk/>
          <pc:sldMk cId="3084878251" sldId="260"/>
        </pc:sldMkLst>
      </pc:sldChg>
      <pc:sldChg chg="modNotes">
        <pc:chgData name="" userId="" providerId="" clId="Web-{B4D1BEF1-837A-451D-9280-34663B842643}" dt="2018-05-04T13:32:55.742" v="54"/>
        <pc:sldMkLst>
          <pc:docMk/>
          <pc:sldMk cId="2345880167" sldId="261"/>
        </pc:sldMkLst>
      </pc:sldChg>
      <pc:sldChg chg="modNotes">
        <pc:chgData name="" userId="" providerId="" clId="Web-{B4D1BEF1-837A-451D-9280-34663B842643}" dt="2018-05-04T13:34:41.118" v="72"/>
        <pc:sldMkLst>
          <pc:docMk/>
          <pc:sldMk cId="2319178731" sldId="262"/>
        </pc:sldMkLst>
      </pc:sldChg>
      <pc:sldChg chg="modNotes">
        <pc:chgData name="" userId="" providerId="" clId="Web-{B4D1BEF1-837A-451D-9280-34663B842643}" dt="2018-05-04T13:38:14.169" v="109"/>
        <pc:sldMkLst>
          <pc:docMk/>
          <pc:sldMk cId="1500639287" sldId="269"/>
        </pc:sldMkLst>
      </pc:sldChg>
    </pc:docChg>
  </pc:docChgLst>
  <pc:docChgLst>
    <pc:chgData clId="Web-{D8F5B2E9-5FC4-40A7-B102-B9A37B72B4BB}"/>
    <pc:docChg chg="addSld delSld modSld sldOrd">
      <pc:chgData name="" userId="" providerId="" clId="Web-{D8F5B2E9-5FC4-40A7-B102-B9A37B72B4BB}" dt="2018-06-02T18:45:30.832" v="435"/>
      <pc:docMkLst>
        <pc:docMk/>
      </pc:docMkLst>
      <pc:sldChg chg="modSp">
        <pc:chgData name="" userId="" providerId="" clId="Web-{D8F5B2E9-5FC4-40A7-B102-B9A37B72B4BB}" dt="2018-06-02T18:42:19.922" v="382" actId="20577"/>
        <pc:sldMkLst>
          <pc:docMk/>
          <pc:sldMk cId="2363356087" sldId="259"/>
        </pc:sldMkLst>
        <pc:spChg chg="mod">
          <ac:chgData name="" userId="" providerId="" clId="Web-{D8F5B2E9-5FC4-40A7-B102-B9A37B72B4BB}" dt="2018-06-02T18:42:19.922" v="382" actId="20577"/>
          <ac:spMkLst>
            <pc:docMk/>
            <pc:sldMk cId="2363356087" sldId="259"/>
            <ac:spMk id="3" creationId="{00000000-0000-0000-0000-000000000000}"/>
          </ac:spMkLst>
        </pc:spChg>
      </pc:sldChg>
      <pc:sldChg chg="modSp">
        <pc:chgData name="" userId="" providerId="" clId="Web-{D8F5B2E9-5FC4-40A7-B102-B9A37B72B4BB}" dt="2018-06-02T18:42:28.500" v="385" actId="20577"/>
        <pc:sldMkLst>
          <pc:docMk/>
          <pc:sldMk cId="2345880167" sldId="261"/>
        </pc:sldMkLst>
        <pc:spChg chg="mod">
          <ac:chgData name="" userId="" providerId="" clId="Web-{D8F5B2E9-5FC4-40A7-B102-B9A37B72B4BB}" dt="2018-06-02T18:42:28.500" v="385" actId="20577"/>
          <ac:spMkLst>
            <pc:docMk/>
            <pc:sldMk cId="2345880167" sldId="261"/>
            <ac:spMk id="3" creationId="{00000000-0000-0000-0000-000000000000}"/>
          </ac:spMkLst>
        </pc:spChg>
      </pc:sldChg>
      <pc:sldChg chg="modSp modNotes">
        <pc:chgData name="" userId="" providerId="" clId="Web-{D8F5B2E9-5FC4-40A7-B102-B9A37B72B4BB}" dt="2018-06-02T18:42:37.860" v="388" actId="20577"/>
        <pc:sldMkLst>
          <pc:docMk/>
          <pc:sldMk cId="1127360407" sldId="264"/>
        </pc:sldMkLst>
        <pc:spChg chg="mod">
          <ac:chgData name="" userId="" providerId="" clId="Web-{D8F5B2E9-5FC4-40A7-B102-B9A37B72B4BB}" dt="2018-06-02T18:28:16.294" v="25" actId="20577"/>
          <ac:spMkLst>
            <pc:docMk/>
            <pc:sldMk cId="1127360407" sldId="264"/>
            <ac:spMk id="2" creationId="{00000000-0000-0000-0000-000000000000}"/>
          </ac:spMkLst>
        </pc:spChg>
        <pc:spChg chg="mod">
          <ac:chgData name="" userId="" providerId="" clId="Web-{D8F5B2E9-5FC4-40A7-B102-B9A37B72B4BB}" dt="2018-06-02T18:42:37.860" v="388" actId="20577"/>
          <ac:spMkLst>
            <pc:docMk/>
            <pc:sldMk cId="1127360407" sldId="264"/>
            <ac:spMk id="3" creationId="{00000000-0000-0000-0000-000000000000}"/>
          </ac:spMkLst>
        </pc:spChg>
      </pc:sldChg>
      <pc:sldChg chg="modNotes">
        <pc:chgData name="" userId="" providerId="" clId="Web-{D8F5B2E9-5FC4-40A7-B102-B9A37B72B4BB}" dt="2018-06-02T18:39:17.933" v="331"/>
        <pc:sldMkLst>
          <pc:docMk/>
          <pc:sldMk cId="1818885361" sldId="267"/>
        </pc:sldMkLst>
      </pc:sldChg>
      <pc:sldChg chg="modNotes">
        <pc:chgData name="" userId="" providerId="" clId="Web-{D8F5B2E9-5FC4-40A7-B102-B9A37B72B4BB}" dt="2018-06-02T18:41:28.124" v="369"/>
        <pc:sldMkLst>
          <pc:docMk/>
          <pc:sldMk cId="280011900" sldId="268"/>
        </pc:sldMkLst>
      </pc:sldChg>
      <pc:sldChg chg="modSp modNotes">
        <pc:chgData name="" userId="" providerId="" clId="Web-{D8F5B2E9-5FC4-40A7-B102-B9A37B72B4BB}" dt="2018-06-02T18:44:35.909" v="415"/>
        <pc:sldMkLst>
          <pc:docMk/>
          <pc:sldMk cId="1500639287" sldId="269"/>
        </pc:sldMkLst>
        <pc:spChg chg="mod">
          <ac:chgData name="" userId="" providerId="" clId="Web-{D8F5B2E9-5FC4-40A7-B102-B9A37B72B4BB}" dt="2018-06-02T18:43:04.860" v="397" actId="20577"/>
          <ac:spMkLst>
            <pc:docMk/>
            <pc:sldMk cId="1500639287" sldId="269"/>
            <ac:spMk id="3" creationId="{00000000-0000-0000-0000-000000000000}"/>
          </ac:spMkLst>
        </pc:spChg>
      </pc:sldChg>
      <pc:sldChg chg="modNotes">
        <pc:chgData name="" userId="" providerId="" clId="Web-{D8F5B2E9-5FC4-40A7-B102-B9A37B72B4BB}" dt="2018-06-02T18:45:30.832" v="435"/>
        <pc:sldMkLst>
          <pc:docMk/>
          <pc:sldMk cId="1294171997" sldId="270"/>
        </pc:sldMkLst>
      </pc:sldChg>
      <pc:sldChg chg="modSp add del ord replId modNotes">
        <pc:chgData name="" userId="" providerId="" clId="Web-{D8F5B2E9-5FC4-40A7-B102-B9A37B72B4BB}" dt="2018-06-02T18:33:41.239" v="154"/>
        <pc:sldMkLst>
          <pc:docMk/>
          <pc:sldMk cId="3200965452" sldId="273"/>
        </pc:sldMkLst>
        <pc:spChg chg="mod">
          <ac:chgData name="" userId="" providerId="" clId="Web-{D8F5B2E9-5FC4-40A7-B102-B9A37B72B4BB}" dt="2018-06-02T18:33:02.691" v="132" actId="20577"/>
          <ac:spMkLst>
            <pc:docMk/>
            <pc:sldMk cId="3200965452" sldId="273"/>
            <ac:spMk id="2" creationId="{00000000-0000-0000-0000-000000000000}"/>
          </ac:spMkLst>
        </pc:spChg>
        <pc:spChg chg="mod">
          <ac:chgData name="" userId="" providerId="" clId="Web-{D8F5B2E9-5FC4-40A7-B102-B9A37B72B4BB}" dt="2018-06-02T18:33:11.504" v="151" actId="20577"/>
          <ac:spMkLst>
            <pc:docMk/>
            <pc:sldMk cId="3200965452" sldId="273"/>
            <ac:spMk id="3" creationId="{00000000-0000-0000-0000-000000000000}"/>
          </ac:spMkLst>
        </pc:spChg>
      </pc:sldChg>
    </pc:docChg>
  </pc:docChgLst>
  <pc:docChgLst>
    <pc:chgData clId="Web-{9A390072-C7BB-46B4-8D5C-38541AA8055A}"/>
    <pc:docChg chg="delSld modSld">
      <pc:chgData name="" userId="" providerId="" clId="Web-{9A390072-C7BB-46B4-8D5C-38541AA8055A}" dt="2018-04-15T15:11:29.970" v="149"/>
      <pc:docMkLst>
        <pc:docMk/>
      </pc:docMkLst>
      <pc:sldChg chg="modNotes">
        <pc:chgData name="" userId="" providerId="" clId="Web-{9A390072-C7BB-46B4-8D5C-38541AA8055A}" dt="2018-04-15T14:54:38.242" v="1"/>
        <pc:sldMkLst>
          <pc:docMk/>
          <pc:sldMk cId="214034855" sldId="257"/>
        </pc:sldMkLst>
      </pc:sldChg>
      <pc:sldChg chg="modNotes">
        <pc:chgData name="" userId="" providerId="" clId="Web-{9A390072-C7BB-46B4-8D5C-38541AA8055A}" dt="2018-04-15T14:57:23.243" v="5"/>
        <pc:sldMkLst>
          <pc:docMk/>
          <pc:sldMk cId="3084878251" sldId="260"/>
        </pc:sldMkLst>
      </pc:sldChg>
      <pc:sldChg chg="modNotes">
        <pc:chgData name="" userId="" providerId="" clId="Web-{9A390072-C7BB-46B4-8D5C-38541AA8055A}" dt="2018-04-15T14:58:06.321" v="8"/>
        <pc:sldMkLst>
          <pc:docMk/>
          <pc:sldMk cId="2345880167" sldId="261"/>
        </pc:sldMkLst>
      </pc:sldChg>
      <pc:sldChg chg="modNotes">
        <pc:chgData name="" userId="" providerId="" clId="Web-{9A390072-C7BB-46B4-8D5C-38541AA8055A}" dt="2018-04-15T14:59:51.560" v="20"/>
        <pc:sldMkLst>
          <pc:docMk/>
          <pc:sldMk cId="2319178731" sldId="262"/>
        </pc:sldMkLst>
      </pc:sldChg>
      <pc:sldChg chg="modNotes">
        <pc:chgData name="" userId="" providerId="" clId="Web-{9A390072-C7BB-46B4-8D5C-38541AA8055A}" dt="2018-04-15T15:00:43.138" v="30"/>
        <pc:sldMkLst>
          <pc:docMk/>
          <pc:sldMk cId="1290571816" sldId="263"/>
        </pc:sldMkLst>
      </pc:sldChg>
      <pc:sldChg chg="modSp modNotes">
        <pc:chgData name="" userId="" providerId="" clId="Web-{9A390072-C7BB-46B4-8D5C-38541AA8055A}" dt="2018-04-15T15:01:46.732" v="39"/>
        <pc:sldMkLst>
          <pc:docMk/>
          <pc:sldMk cId="1127360407" sldId="264"/>
        </pc:sldMkLst>
        <pc:spChg chg="mod">
          <ac:chgData name="" userId="" providerId="" clId="Web-{9A390072-C7BB-46B4-8D5C-38541AA8055A}" dt="2018-04-15T15:01:35.670" v="35"/>
          <ac:spMkLst>
            <pc:docMk/>
            <pc:sldMk cId="1127360407" sldId="264"/>
            <ac:spMk id="3" creationId="{00000000-0000-0000-0000-000000000000}"/>
          </ac:spMkLst>
        </pc:spChg>
      </pc:sldChg>
      <pc:sldChg chg="delSp modSp modNotes">
        <pc:chgData name="" userId="" providerId="" clId="Web-{9A390072-C7BB-46B4-8D5C-38541AA8055A}" dt="2018-04-15T15:03:40.717" v="49"/>
        <pc:sldMkLst>
          <pc:docMk/>
          <pc:sldMk cId="1576337233" sldId="266"/>
        </pc:sldMkLst>
        <pc:spChg chg="mod">
          <ac:chgData name="" userId="" providerId="" clId="Web-{9A390072-C7BB-46B4-8D5C-38541AA8055A}" dt="2018-04-15T15:03:35.795" v="46"/>
          <ac:spMkLst>
            <pc:docMk/>
            <pc:sldMk cId="1576337233" sldId="266"/>
            <ac:spMk id="2" creationId="{00000000-0000-0000-0000-000000000000}"/>
          </ac:spMkLst>
        </pc:spChg>
        <pc:spChg chg="del mod">
          <ac:chgData name="" userId="" providerId="" clId="Web-{9A390072-C7BB-46B4-8D5C-38541AA8055A}" dt="2018-04-15T15:03:40.717" v="49"/>
          <ac:spMkLst>
            <pc:docMk/>
            <pc:sldMk cId="1576337233" sldId="266"/>
            <ac:spMk id="4" creationId="{00000000-0000-0000-0000-000000000000}"/>
          </ac:spMkLst>
        </pc:spChg>
      </pc:sldChg>
      <pc:sldChg chg="modNotes">
        <pc:chgData name="" userId="" providerId="" clId="Web-{9A390072-C7BB-46B4-8D5C-38541AA8055A}" dt="2018-04-15T15:05:50.765" v="93"/>
        <pc:sldMkLst>
          <pc:docMk/>
          <pc:sldMk cId="1818885361" sldId="267"/>
        </pc:sldMkLst>
      </pc:sldChg>
      <pc:sldChg chg="modNotes">
        <pc:chgData name="" userId="" providerId="" clId="Web-{9A390072-C7BB-46B4-8D5C-38541AA8055A}" dt="2018-04-15T15:10:03.564" v="116"/>
        <pc:sldMkLst>
          <pc:docMk/>
          <pc:sldMk cId="1500639287" sldId="269"/>
        </pc:sldMkLst>
      </pc:sldChg>
      <pc:sldChg chg="modNotes">
        <pc:chgData name="" userId="" providerId="" clId="Web-{9A390072-C7BB-46B4-8D5C-38541AA8055A}" dt="2018-04-15T15:11:10.908" v="131"/>
        <pc:sldMkLst>
          <pc:docMk/>
          <pc:sldMk cId="1294171997" sldId="270"/>
        </pc:sldMkLst>
      </pc:sldChg>
      <pc:sldChg chg="modSp">
        <pc:chgData name="" userId="" providerId="" clId="Web-{9A390072-C7BB-46B4-8D5C-38541AA8055A}" dt="2018-04-15T15:11:29.970" v="148"/>
        <pc:sldMkLst>
          <pc:docMk/>
          <pc:sldMk cId="2782524328" sldId="271"/>
        </pc:sldMkLst>
        <pc:spChg chg="mod">
          <ac:chgData name="" userId="" providerId="" clId="Web-{9A390072-C7BB-46B4-8D5C-38541AA8055A}" dt="2018-04-15T15:11:29.970" v="148"/>
          <ac:spMkLst>
            <pc:docMk/>
            <pc:sldMk cId="2782524328" sldId="271"/>
            <ac:spMk id="3" creationId="{00000000-0000-0000-0000-000000000000}"/>
          </ac:spMkLst>
        </pc:spChg>
      </pc:sldChg>
      <pc:sldChg chg="del">
        <pc:chgData name="" userId="" providerId="" clId="Web-{9A390072-C7BB-46B4-8D5C-38541AA8055A}" dt="2018-04-15T14:54:59.195" v="2"/>
        <pc:sldMkLst>
          <pc:docMk/>
          <pc:sldMk cId="985605176" sldId="273"/>
        </pc:sldMkLst>
      </pc:sldChg>
    </pc:docChg>
  </pc:docChgLst>
  <pc:docChgLst>
    <pc:chgData clId="Web-{E6D9680F-274F-4999-908B-1BB8FED9A163}"/>
    <pc:docChg chg="modSld">
      <pc:chgData name="" userId="" providerId="" clId="Web-{E6D9680F-274F-4999-908B-1BB8FED9A163}" dt="2018-06-02T18:23:06.224" v="136"/>
      <pc:docMkLst>
        <pc:docMk/>
      </pc:docMkLst>
      <pc:sldChg chg="modSp modNotes">
        <pc:chgData name="" userId="" providerId="" clId="Web-{E6D9680F-274F-4999-908B-1BB8FED9A163}" dt="2018-06-02T18:14:02.177" v="63" actId="20577"/>
        <pc:sldMkLst>
          <pc:docMk/>
          <pc:sldMk cId="0" sldId="256"/>
        </pc:sldMkLst>
        <pc:spChg chg="mod">
          <ac:chgData name="" userId="" providerId="" clId="Web-{E6D9680F-274F-4999-908B-1BB8FED9A163}" dt="2018-06-02T18:14:02.177" v="63" actId="20577"/>
          <ac:spMkLst>
            <pc:docMk/>
            <pc:sldMk cId="0" sldId="256"/>
            <ac:spMk id="3" creationId="{00000000-0000-0000-0000-000000000000}"/>
          </ac:spMkLst>
        </pc:spChg>
      </pc:sldChg>
      <pc:sldChg chg="modNotes">
        <pc:chgData name="" userId="" providerId="" clId="Web-{E6D9680F-274F-4999-908B-1BB8FED9A163}" dt="2018-06-02T18:17:26.717" v="72"/>
        <pc:sldMkLst>
          <pc:docMk/>
          <pc:sldMk cId="2363356087" sldId="259"/>
        </pc:sldMkLst>
      </pc:sldChg>
      <pc:sldChg chg="modNotes">
        <pc:chgData name="" userId="" providerId="" clId="Web-{E6D9680F-274F-4999-908B-1BB8FED9A163}" dt="2018-06-02T18:18:58.141" v="90"/>
        <pc:sldMkLst>
          <pc:docMk/>
          <pc:sldMk cId="3084878251" sldId="260"/>
        </pc:sldMkLst>
      </pc:sldChg>
      <pc:sldChg chg="modSp modNotes">
        <pc:chgData name="" userId="" providerId="" clId="Web-{E6D9680F-274F-4999-908B-1BB8FED9A163}" dt="2018-06-02T18:23:06.224" v="136"/>
        <pc:sldMkLst>
          <pc:docMk/>
          <pc:sldMk cId="1290571816" sldId="263"/>
        </pc:sldMkLst>
        <pc:spChg chg="mod">
          <ac:chgData name="" userId="" providerId="" clId="Web-{E6D9680F-274F-4999-908B-1BB8FED9A163}" dt="2018-06-02T18:22:31.535" v="121" actId="20577"/>
          <ac:spMkLst>
            <pc:docMk/>
            <pc:sldMk cId="1290571816"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B7A0F-9F17-4E92-AEE7-AFA6C552B559}"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BD407-2A74-41E7-8496-27174122409B}" type="slidenum">
              <a:rPr lang="en-US" smtClean="0"/>
              <a:t>‹#›</a:t>
            </a:fld>
            <a:endParaRPr lang="en-US"/>
          </a:p>
        </p:txBody>
      </p:sp>
    </p:spTree>
    <p:extLst>
      <p:ext uri="{BB962C8B-B14F-4D97-AF65-F5344CB8AC3E}">
        <p14:creationId xmlns:p14="http://schemas.microsoft.com/office/powerpoint/2010/main" val="257846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This presentation, “Cancer Staging,” is sponsored by the National Cancer Registrars Association Education Foundation.</a:t>
            </a:r>
          </a:p>
          <a:p>
            <a:pPr eaLnBrk="1" hangingPunct="1"/>
            <a:endParaRPr lang="en-US"/>
          </a:p>
          <a:p>
            <a:endParaRPr lang="en-US"/>
          </a:p>
        </p:txBody>
      </p:sp>
      <p:sp>
        <p:nvSpPr>
          <p:cNvPr id="4" name="Slide Number Placeholder 3"/>
          <p:cNvSpPr>
            <a:spLocks noGrp="1"/>
          </p:cNvSpPr>
          <p:nvPr>
            <p:ph type="sldNum" sz="quarter" idx="10"/>
          </p:nvPr>
        </p:nvSpPr>
        <p:spPr/>
        <p:txBody>
          <a:bodyPr/>
          <a:lstStyle/>
          <a:p>
            <a:fld id="{429BD407-2A74-41E7-8496-27174122409B}" type="slidenum">
              <a:rPr lang="en-US" smtClean="0"/>
              <a:t>1</a:t>
            </a:fld>
            <a:endParaRPr lang="en-US"/>
          </a:p>
        </p:txBody>
      </p:sp>
    </p:spTree>
    <p:extLst>
      <p:ext uri="{BB962C8B-B14F-4D97-AF65-F5344CB8AC3E}">
        <p14:creationId xmlns:p14="http://schemas.microsoft.com/office/powerpoint/2010/main" val="217417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SEER Summary Stage has six main categories:</a:t>
            </a:r>
          </a:p>
          <a:p>
            <a:pPr eaLnBrk="1" hangingPunct="1">
              <a:buFontTx/>
              <a:buChar char="•"/>
            </a:pPr>
            <a:r>
              <a:rPr lang="en-US" dirty="0"/>
              <a:t>In situ </a:t>
            </a:r>
          </a:p>
          <a:p>
            <a:pPr eaLnBrk="1" hangingPunct="1">
              <a:buFontTx/>
              <a:buChar char="•"/>
            </a:pPr>
            <a:r>
              <a:rPr lang="en-US" dirty="0"/>
              <a:t>Localized</a:t>
            </a:r>
            <a:endParaRPr lang="en-US" dirty="0">
              <a:cs typeface="Calibri"/>
            </a:endParaRPr>
          </a:p>
          <a:p>
            <a:pPr eaLnBrk="1" hangingPunct="1">
              <a:buFontTx/>
              <a:buChar char="•"/>
            </a:pPr>
            <a:r>
              <a:rPr lang="en-US" dirty="0"/>
              <a:t>Regional</a:t>
            </a:r>
          </a:p>
          <a:p>
            <a:pPr eaLnBrk="1" hangingPunct="1">
              <a:buFontTx/>
              <a:buChar char="•"/>
            </a:pPr>
            <a:r>
              <a:rPr lang="en-US" dirty="0"/>
              <a:t>Distant</a:t>
            </a:r>
            <a:endParaRPr lang="en-US" dirty="0">
              <a:cs typeface="Calibri"/>
            </a:endParaRPr>
          </a:p>
          <a:p>
            <a:r>
              <a:rPr lang="en-US" dirty="0">
                <a:cs typeface="Calibri"/>
              </a:rPr>
              <a:t>We will discuss these four categories in a moment.  Then there is the:</a:t>
            </a:r>
          </a:p>
          <a:p>
            <a:pPr>
              <a:buFontTx/>
              <a:buChar char="•"/>
            </a:pPr>
            <a:r>
              <a:rPr lang="en-US" dirty="0">
                <a:cs typeface="Calibri"/>
              </a:rPr>
              <a:t>Benign/Borderline category, which is used to Summary Stage benign and borderline neoplasms for the brain, intracranial glands and other CNS tumors.</a:t>
            </a:r>
            <a:endParaRPr lang="en-US" dirty="0"/>
          </a:p>
          <a:p>
            <a:pPr>
              <a:buFontTx/>
              <a:buChar char="•"/>
            </a:pPr>
            <a:r>
              <a:rPr lang="en-US" dirty="0"/>
              <a:t>And the final category is Unknown.</a:t>
            </a:r>
            <a:r>
              <a:rPr lang="en-US" baseline="0" dirty="0"/>
              <a:t> This i</a:t>
            </a:r>
            <a:r>
              <a:rPr lang="en-US" dirty="0"/>
              <a:t>s used when there is insufficient evidence to adequately Summary Stage the tumor.</a:t>
            </a:r>
            <a:endParaRPr lang="en-US" dirty="0">
              <a:cs typeface="Calibri"/>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10</a:t>
            </a:fld>
            <a:endParaRPr lang="en-US"/>
          </a:p>
        </p:txBody>
      </p:sp>
    </p:spTree>
    <p:extLst>
      <p:ext uri="{BB962C8B-B14F-4D97-AF65-F5344CB8AC3E}">
        <p14:creationId xmlns:p14="http://schemas.microsoft.com/office/powerpoint/2010/main" val="4070450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situ means “in place.”  In situ is the presence of malignant cells that do not penetrate the basement membrane of the tissue and has no stromal invasion.  </a:t>
            </a:r>
            <a:endParaRPr lang="en-US"/>
          </a:p>
          <a:p>
            <a:pPr marL="0" marR="0" indent="0" algn="l" defTabSz="914400" eaLnBrk="1" fontAlgn="auto" latinLnBrk="0" hangingPunct="1">
              <a:lnSpc>
                <a:spcPct val="100000"/>
              </a:lnSpc>
              <a:spcBef>
                <a:spcPts val="0"/>
              </a:spcBef>
              <a:spcAft>
                <a:spcPts val="0"/>
              </a:spcAft>
              <a:buClrTx/>
              <a:buSzTx/>
              <a:buFontTx/>
              <a:buNone/>
              <a:tabLst/>
              <a:defRPr/>
            </a:pPr>
            <a:r>
              <a:rPr lang="en-US" dirty="0"/>
              <a:t>The stroma is the connective tissue of an organ, gland, or other structure.</a:t>
            </a:r>
            <a:endParaRPr lang="en-US"/>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11</a:t>
            </a:fld>
            <a:endParaRPr lang="en-US"/>
          </a:p>
        </p:txBody>
      </p:sp>
    </p:spTree>
    <p:extLst>
      <p:ext uri="{BB962C8B-B14F-4D97-AF65-F5344CB8AC3E}">
        <p14:creationId xmlns:p14="http://schemas.microsoft.com/office/powerpoint/2010/main" val="217249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 localized cancer is a malignancy limited to the organ of origin.  It has spread no farther than the organ in which it started.  </a:t>
            </a:r>
            <a:endParaRPr lang="en-US"/>
          </a:p>
          <a:p>
            <a:pPr>
              <a:defRPr/>
            </a:pPr>
            <a:r>
              <a:rPr lang="en-US" dirty="0"/>
              <a:t>There is invasion past the basement membrane of the epithelium into the functional part of the organ, but there is no spread beyond the boundaries of the organ.</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12</a:t>
            </a:fld>
            <a:endParaRPr lang="en-US"/>
          </a:p>
        </p:txBody>
      </p:sp>
    </p:spTree>
    <p:extLst>
      <p:ext uri="{BB962C8B-B14F-4D97-AF65-F5344CB8AC3E}">
        <p14:creationId xmlns:p14="http://schemas.microsoft.com/office/powerpoint/2010/main" val="177130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stage is tumor extension beyond the limits of the organ of origin.  Regional stage has several subcategories, which describe the different methods of regional spread of tumor.  </a:t>
            </a:r>
          </a:p>
          <a:p>
            <a:pPr eaLnBrk="1" hangingPunct="1"/>
            <a:endParaRPr lang="en-US" dirty="0"/>
          </a:p>
          <a:p>
            <a:pPr eaLnBrk="1" hangingPunct="1"/>
            <a:r>
              <a:rPr lang="en-US" dirty="0"/>
              <a:t>These methods of spread are:</a:t>
            </a:r>
          </a:p>
          <a:p>
            <a:pPr>
              <a:buFontTx/>
              <a:buChar char="•"/>
            </a:pPr>
            <a:r>
              <a:rPr lang="en-US" dirty="0"/>
              <a:t>Regional by direct extension only – when there is invasion through the entire wall of the organ into surrounding organs and/or adjacent tissues</a:t>
            </a:r>
            <a:endParaRPr lang="en-US" dirty="0">
              <a:cs typeface="Calibri"/>
            </a:endParaRPr>
          </a:p>
          <a:p>
            <a:pPr>
              <a:buFontTx/>
              <a:buChar char="•"/>
            </a:pPr>
            <a:r>
              <a:rPr lang="en-US" dirty="0"/>
              <a:t>Regional lymph node only – when there is tumor invasion of the lymphatic walls, where tumor cells have traveled through lymphatic vessels to nearby lymph nodes.</a:t>
            </a:r>
            <a:r>
              <a:rPr lang="en-US" baseline="0" dirty="0"/>
              <a:t> Here </a:t>
            </a:r>
            <a:r>
              <a:rPr lang="en-US" dirty="0"/>
              <a:t>they are “filtered” out and begin to grow in the nodes</a:t>
            </a:r>
            <a:r>
              <a:rPr lang="en-US" dirty="0">
                <a:cs typeface="Calibri"/>
              </a:rPr>
              <a:t> or</a:t>
            </a:r>
          </a:p>
          <a:p>
            <a:pPr>
              <a:buFontTx/>
              <a:buChar char="•"/>
            </a:pPr>
            <a:r>
              <a:rPr lang="en-US" dirty="0"/>
              <a:t>Regional by BOTH direct extension AND lymph node involvement – when</a:t>
            </a:r>
            <a:r>
              <a:rPr lang="en-US" dirty="0">
                <a:cs typeface="Calibri"/>
              </a:rPr>
              <a:t> there is both invasion beyond the organ of origin and regional lymph nodes positive for cancer</a:t>
            </a: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13</a:t>
            </a:fld>
            <a:endParaRPr lang="en-US"/>
          </a:p>
        </p:txBody>
      </p:sp>
    </p:spTree>
    <p:extLst>
      <p:ext uri="{BB962C8B-B14F-4D97-AF65-F5344CB8AC3E}">
        <p14:creationId xmlns:p14="http://schemas.microsoft.com/office/powerpoint/2010/main" val="28657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Distant stage or “distant metastases” occurs</a:t>
            </a:r>
            <a:r>
              <a:rPr lang="en-US" baseline="0" dirty="0"/>
              <a:t> </a:t>
            </a:r>
            <a:r>
              <a:rPr lang="en-US" dirty="0"/>
              <a:t>when tumor cells have broken away from the primary tumor, have traveled to other parts of the body, and have begun to grow at a new location or organ.</a:t>
            </a:r>
          </a:p>
          <a:p>
            <a:pPr eaLnBrk="1" hangingPunct="1"/>
            <a:endParaRPr lang="en-US" dirty="0"/>
          </a:p>
          <a:p>
            <a:r>
              <a:rPr lang="en-US" dirty="0"/>
              <a:t>To develop Distant Stage, cancer cells can travel from the primary site in four ways:</a:t>
            </a:r>
            <a:endParaRPr lang="en-US" dirty="0">
              <a:cs typeface="Calibri"/>
            </a:endParaRPr>
          </a:p>
          <a:p>
            <a:r>
              <a:rPr lang="en-US" dirty="0"/>
              <a:t>1.  Extension from the primary organ beyond adjacent tissue into the next organ. For example: from the lung through the pleura into bone or nerve.</a:t>
            </a:r>
            <a:endParaRPr lang="en-US" dirty="0">
              <a:cs typeface="Calibri"/>
            </a:endParaRPr>
          </a:p>
          <a:p>
            <a:r>
              <a:rPr lang="en-US" dirty="0"/>
              <a:t>2.  Travel in lymph channels beyond the regional drainage area.  Tumor cells can be filtered, trapped, and grow in any lymph nodes in the body including non-regional lymph nodes which are considered distant lymph nodes.</a:t>
            </a:r>
            <a:endParaRPr lang="en-US" dirty="0">
              <a:cs typeface="Calibri"/>
            </a:endParaRPr>
          </a:p>
          <a:p>
            <a:r>
              <a:rPr lang="en-US" dirty="0"/>
              <a:t>3.  Hematogenous or “blood-borne metastasis” is the invasion of blood vessels within the primary tumor, allowing tumor cells to escape and travel through the blood stream to another part of the body, where they lodge in a capillary.</a:t>
            </a:r>
            <a:endParaRPr lang="en-US" dirty="0">
              <a:cs typeface="Calibri"/>
            </a:endParaRPr>
          </a:p>
          <a:p>
            <a:r>
              <a:rPr lang="en-US" dirty="0"/>
              <a:t>4.  Distant stage can also spread through fluids in a body cavity. For example: malignant cells rupture the surface of the primary tumor and are released into the thoracic or peritoneal cavity.  The cells float in the fluid and can land on and grow on any tissue.  This type of spread is also called “implantation” or “seeding metastases.”</a:t>
            </a:r>
            <a:endParaRPr lang="en-US" dirty="0">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14</a:t>
            </a:fld>
            <a:endParaRPr lang="en-US"/>
          </a:p>
        </p:txBody>
      </p:sp>
    </p:spTree>
    <p:extLst>
      <p:ext uri="{BB962C8B-B14F-4D97-AF65-F5344CB8AC3E}">
        <p14:creationId xmlns:p14="http://schemas.microsoft.com/office/powerpoint/2010/main" val="4502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AJCC Cancer Staging, the classification components include: T, N, M and Stage Group</a:t>
            </a:r>
          </a:p>
          <a:p>
            <a:pPr>
              <a:buFontTx/>
              <a:buChar char="•"/>
            </a:pPr>
            <a:r>
              <a:rPr lang="en-US" dirty="0"/>
              <a:t>T represents the primary tumor, designating the size and/or invasion of the tumor</a:t>
            </a:r>
            <a:endParaRPr lang="en-US" dirty="0">
              <a:cs typeface="Calibri"/>
            </a:endParaRPr>
          </a:p>
          <a:p>
            <a:pPr eaLnBrk="1" hangingPunct="1">
              <a:buFontTx/>
              <a:buChar char="•"/>
            </a:pPr>
            <a:r>
              <a:rPr lang="en-US" dirty="0"/>
              <a:t>N represents regional lymph nodes, designating the presence or absence of tumor in the regional lymph nodes</a:t>
            </a:r>
          </a:p>
          <a:p>
            <a:pPr eaLnBrk="1" hangingPunct="1">
              <a:buFontTx/>
              <a:buChar char="•"/>
            </a:pPr>
            <a:r>
              <a:rPr lang="en-US" dirty="0"/>
              <a:t>M represents distant metastasis, designating the presence or absence of tumor of distant metastases</a:t>
            </a:r>
          </a:p>
          <a:p>
            <a:pPr eaLnBrk="1" hangingPunct="1">
              <a:buFontTx/>
              <a:buNone/>
            </a:pPr>
            <a:endParaRPr lang="en-US" dirty="0"/>
          </a:p>
          <a:p>
            <a:r>
              <a:rPr lang="en-US" dirty="0"/>
              <a:t>With this information, a stage group is assigned using a table developed for each cancer site.</a:t>
            </a:r>
            <a:r>
              <a:rPr lang="en-US" dirty="0">
                <a:cs typeface="Calibri"/>
              </a:rPr>
              <a:t>  </a:t>
            </a:r>
            <a:r>
              <a:rPr lang="en-US" dirty="0"/>
              <a:t>For some cancer sites, the grade of the tumor and other prognostic factors are also taken into consideration when assigning the AJCC Stage Group. </a:t>
            </a:r>
            <a:endParaRPr lang="en-US" dirty="0">
              <a:cs typeface="Calibri"/>
            </a:endParaRPr>
          </a:p>
          <a:p>
            <a:pPr eaLnBrk="1" hangingPunct="1"/>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15</a:t>
            </a:fld>
            <a:endParaRPr lang="en-US"/>
          </a:p>
        </p:txBody>
      </p:sp>
    </p:spTree>
    <p:extLst>
      <p:ext uri="{BB962C8B-B14F-4D97-AF65-F5344CB8AC3E}">
        <p14:creationId xmlns:p14="http://schemas.microsoft.com/office/powerpoint/2010/main" val="195680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In summary, there are many sources within the medical record that must be used to determine the stage of a patient's cancer.</a:t>
            </a:r>
          </a:p>
          <a:p>
            <a:pPr marL="171450" indent="-171450" eaLnBrk="1" hangingPunct="1">
              <a:buFont typeface="Arial"/>
              <a:buChar char="•"/>
            </a:pPr>
            <a:r>
              <a:rPr lang="en-US" dirty="0"/>
              <a:t>Patient treatment is based on the stage or extent of the cancer.</a:t>
            </a:r>
          </a:p>
          <a:p>
            <a:pPr marL="171450" indent="-171450">
              <a:buFont typeface="Arial"/>
              <a:buChar char="•"/>
            </a:pPr>
            <a:r>
              <a:rPr lang="en-US" dirty="0"/>
              <a:t>We learned the major staging systems used in the cancer registry</a:t>
            </a:r>
            <a:r>
              <a:rPr lang="en-US" dirty="0">
                <a:cs typeface="Calibri"/>
              </a:rPr>
              <a:t> are the SEER Summary Stage and AJCC Cancer Staging.</a:t>
            </a:r>
          </a:p>
          <a:p>
            <a:pPr marL="171450" indent="-171450" eaLnBrk="1" hangingPunct="1">
              <a:buFont typeface="Arial"/>
              <a:buChar char="•"/>
            </a:pPr>
            <a:r>
              <a:rPr lang="en-US" dirty="0"/>
              <a:t>The prognosis for individual patients can be estimated using the stage of cancer.</a:t>
            </a:r>
          </a:p>
          <a:p>
            <a:pPr marL="171450" indent="-171450" eaLnBrk="1" hangingPunct="1">
              <a:buFont typeface="Arial"/>
              <a:buChar char="•"/>
            </a:pPr>
            <a:r>
              <a:rPr lang="en-US"/>
              <a:t>The stage of cancer is also used when analyzing the end results, survival, and outcomes of cancers.</a:t>
            </a:r>
            <a:endParaRPr lang="en-US" dirty="0">
              <a:cs typeface="Calibri"/>
            </a:endParaRPr>
          </a:p>
          <a:p>
            <a:r>
              <a:rPr lang="en-US"/>
              <a:t>To learn how to assign the SEER Summary and AJCC Stage to cases, please go to the Staging Activities that are available.</a:t>
            </a:r>
            <a:endParaRPr lang="en-US">
              <a:cs typeface="Calibri"/>
            </a:endParaRPr>
          </a:p>
        </p:txBody>
      </p:sp>
      <p:sp>
        <p:nvSpPr>
          <p:cNvPr id="4" name="Slide Number Placeholder 3"/>
          <p:cNvSpPr>
            <a:spLocks noGrp="1"/>
          </p:cNvSpPr>
          <p:nvPr>
            <p:ph type="sldNum" sz="quarter" idx="10"/>
          </p:nvPr>
        </p:nvSpPr>
        <p:spPr/>
        <p:txBody>
          <a:bodyPr/>
          <a:lstStyle/>
          <a:p>
            <a:fld id="{429BD407-2A74-41E7-8496-27174122409B}" type="slidenum">
              <a:rPr lang="en-US" smtClean="0"/>
              <a:t>16</a:t>
            </a:fld>
            <a:endParaRPr lang="en-US"/>
          </a:p>
        </p:txBody>
      </p:sp>
    </p:spTree>
    <p:extLst>
      <p:ext uri="{BB962C8B-B14F-4D97-AF65-F5344CB8AC3E}">
        <p14:creationId xmlns:p14="http://schemas.microsoft.com/office/powerpoint/2010/main" val="15952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13"/>
            <a:r>
              <a:rPr lang="en-US" dirty="0"/>
              <a:t>Thank you. This presentation is brought to you by the National Cancer Registrars Association Education Foundation.  For more information on the Education Foundation, go to www.ncraeducationfoundation.org.  For more information on the cancer registry profession, go to the NCRA website at www.NCRA-usa.org.</a:t>
            </a:r>
          </a:p>
          <a:p>
            <a:pPr defTabSz="912813"/>
            <a:endParaRPr lang="en-US" dirty="0"/>
          </a:p>
          <a:p>
            <a:pPr defTabSz="912813"/>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17</a:t>
            </a:fld>
            <a:endParaRPr lang="en-US"/>
          </a:p>
        </p:txBody>
      </p:sp>
    </p:spTree>
    <p:extLst>
      <p:ext uri="{BB962C8B-B14F-4D97-AF65-F5344CB8AC3E}">
        <p14:creationId xmlns:p14="http://schemas.microsoft.com/office/powerpoint/2010/main" val="53811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a:t>
            </a:r>
            <a:r>
              <a:rPr lang="en-US" baseline="0" dirty="0"/>
              <a:t> </a:t>
            </a:r>
            <a:r>
              <a:rPr lang="en-US" dirty="0"/>
              <a:t>we will define the concept of staging cancer and methods in which cancer spreads.</a:t>
            </a:r>
          </a:p>
          <a:p>
            <a:endParaRPr lang="en-US" dirty="0"/>
          </a:p>
          <a:p>
            <a:r>
              <a:rPr lang="en-US" dirty="0"/>
              <a:t>The purpose of staging will be discussed.</a:t>
            </a:r>
            <a:endParaRPr lang="en-US" dirty="0">
              <a:cs typeface="Calibri"/>
            </a:endParaRPr>
          </a:p>
          <a:p>
            <a:pPr eaLnBrk="1" hangingPunct="1"/>
            <a:endParaRPr lang="en-US" dirty="0"/>
          </a:p>
          <a:p>
            <a:r>
              <a:rPr lang="en-US" dirty="0"/>
              <a:t>We will also identify different staging sources and review the major staging systems used by most cancer registrars.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2</a:t>
            </a:fld>
            <a:endParaRPr lang="en-US"/>
          </a:p>
        </p:txBody>
      </p:sp>
    </p:spTree>
    <p:extLst>
      <p:ext uri="{BB962C8B-B14F-4D97-AF65-F5344CB8AC3E}">
        <p14:creationId xmlns:p14="http://schemas.microsoft.com/office/powerpoint/2010/main" val="397906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To understand cancer staging, we first need to review the disease process of cancer.  Cancer originates in a single cell somewhere in the body.  That cell divides and grows inside the organ of origin (called</a:t>
            </a:r>
            <a:r>
              <a:rPr lang="en-US" baseline="0" dirty="0"/>
              <a:t> the “primary site”)</a:t>
            </a:r>
            <a:r>
              <a:rPr lang="en-US" dirty="0"/>
              <a:t>, causing a localized tumor.  </a:t>
            </a:r>
          </a:p>
          <a:p>
            <a:pPr eaLnBrk="1" hangingPunct="1"/>
            <a:endParaRPr lang="en-US" dirty="0"/>
          </a:p>
          <a:p>
            <a:r>
              <a:rPr lang="en-US" dirty="0"/>
              <a:t>Cancer cells can then spread to adjacent tissues, organs, or the lymph nodes.   Cancer cells can also travel through the lymphatic drainage system and lymphatic walls into lymphatic vessels and then advance to distant organs or structures.  Lymphatic vessels are capillaries and vessels that collect lymph from the tissues and carry it to the blood stream. </a:t>
            </a:r>
            <a:endParaRPr lang="en-US" dirty="0">
              <a:cs typeface="Calibri"/>
            </a:endParaRPr>
          </a:p>
          <a:p>
            <a:pPr eaLnBrk="1" hangingPunct="1"/>
            <a:endParaRPr lang="en-US" dirty="0"/>
          </a:p>
          <a:p>
            <a:r>
              <a:rPr lang="en-US" dirty="0"/>
              <a:t>Cancer can also spread directly from the organ of origin through the bloodstream to distant organs without involving adjacent organs and/or regional lymph nodes.  Cancer cells are carried through blood vessels within the primary tumor (veins are more susceptible</a:t>
            </a:r>
            <a:r>
              <a:rPr lang="en-US" baseline="0" dirty="0"/>
              <a:t> to invasion than thicker-walled arteries), allowing tumor cells to be transported through the blood stream to another part of the body.</a:t>
            </a:r>
            <a:r>
              <a:rPr lang="en-US" dirty="0"/>
              <a:t>  This process is called blood-borne metastases.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3</a:t>
            </a:fld>
            <a:endParaRPr lang="en-US"/>
          </a:p>
        </p:txBody>
      </p:sp>
    </p:spTree>
    <p:extLst>
      <p:ext uri="{BB962C8B-B14F-4D97-AF65-F5344CB8AC3E}">
        <p14:creationId xmlns:p14="http://schemas.microsoft.com/office/powerpoint/2010/main" val="319744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Staging is a common language developed by medical professionals to share information with each other about the extent of a patient's cancer.</a:t>
            </a:r>
          </a:p>
          <a:p>
            <a:pPr eaLnBrk="1" hangingPunct="1"/>
            <a:endParaRPr lang="en-US" dirty="0"/>
          </a:p>
          <a:p>
            <a:pPr eaLnBrk="1" hangingPunct="1"/>
            <a:r>
              <a:rPr lang="en-US" dirty="0"/>
              <a:t>Staging has evolved over many years, and several different organizations have developed different staging systems.</a:t>
            </a:r>
            <a:endParaRPr lang="en-US" dirty="0">
              <a:cs typeface="Calibri"/>
            </a:endParaRPr>
          </a:p>
          <a:p>
            <a:pPr eaLnBrk="1" hangingPunct="1"/>
            <a:endParaRPr lang="en-US" dirty="0"/>
          </a:p>
          <a:p>
            <a:r>
              <a:rPr lang="en-US" dirty="0"/>
              <a:t>Staging is a way to describe the severity of an individual’s cancer based on the extent of the patient's cancer</a:t>
            </a:r>
            <a:r>
              <a:rPr lang="en-US" baseline="0" dirty="0"/>
              <a:t>. C</a:t>
            </a:r>
            <a:r>
              <a:rPr lang="en-US" dirty="0"/>
              <a:t>odes convey a detailed description of how far the tumor has spread from the</a:t>
            </a:r>
            <a:r>
              <a:rPr lang="en-US" baseline="0" dirty="0"/>
              <a:t> primary site.</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4</a:t>
            </a:fld>
            <a:endParaRPr lang="en-US"/>
          </a:p>
        </p:txBody>
      </p:sp>
    </p:spTree>
    <p:extLst>
      <p:ext uri="{BB962C8B-B14F-4D97-AF65-F5344CB8AC3E}">
        <p14:creationId xmlns:p14="http://schemas.microsoft.com/office/powerpoint/2010/main" val="290799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reasons for staging cancer </a:t>
            </a:r>
            <a:r>
              <a:rPr lang="en-US" dirty="0" smtClean="0"/>
              <a:t>cases.</a:t>
            </a:r>
            <a:r>
              <a:rPr lang="en-US" baseline="0" dirty="0"/>
              <a:t> </a:t>
            </a:r>
            <a:r>
              <a:rPr lang="en-US" dirty="0" smtClean="0"/>
              <a:t>It </a:t>
            </a:r>
            <a:r>
              <a:rPr lang="en-US" dirty="0"/>
              <a:t>helps the physician assess the extent of the cancer</a:t>
            </a:r>
            <a:r>
              <a:rPr lang="en-US" baseline="0" dirty="0"/>
              <a:t> and</a:t>
            </a:r>
            <a:r>
              <a:rPr lang="en-US" dirty="0"/>
              <a:t> determine the most appropriate treatment for the patient.   </a:t>
            </a:r>
          </a:p>
          <a:p>
            <a:r>
              <a:rPr lang="en-US" dirty="0"/>
              <a:t>Treatment may cure the cancer, decrease the tumor burden by making it smaller, or relieve symptoms.</a:t>
            </a:r>
            <a:endParaRPr lang="en-US" dirty="0">
              <a:cs typeface="Calibri"/>
            </a:endParaRPr>
          </a:p>
          <a:p>
            <a:pPr eaLnBrk="1" hangingPunct="1"/>
            <a:endParaRPr lang="en-US" dirty="0"/>
          </a:p>
          <a:p>
            <a:r>
              <a:rPr lang="en-US" dirty="0"/>
              <a:t>Once the staging work up has been completed, the prognosis of the cancer can be estimated for that individual patient.  </a:t>
            </a:r>
          </a:p>
          <a:p>
            <a:r>
              <a:rPr lang="en-US" dirty="0"/>
              <a:t>Staging also allows</a:t>
            </a:r>
            <a:r>
              <a:rPr lang="en-US" baseline="0" dirty="0"/>
              <a:t> facilities to compare </a:t>
            </a:r>
            <a:r>
              <a:rPr lang="en-US" dirty="0"/>
              <a:t>local treatment results with national data.</a:t>
            </a:r>
            <a:endParaRPr lang="en-US" dirty="0">
              <a:cs typeface="Calibri"/>
            </a:endParaRPr>
          </a:p>
        </p:txBody>
      </p:sp>
      <p:sp>
        <p:nvSpPr>
          <p:cNvPr id="4" name="Slide Number Placeholder 3"/>
          <p:cNvSpPr>
            <a:spLocks noGrp="1"/>
          </p:cNvSpPr>
          <p:nvPr>
            <p:ph type="sldNum" sz="quarter" idx="10"/>
          </p:nvPr>
        </p:nvSpPr>
        <p:spPr/>
        <p:txBody>
          <a:bodyPr/>
          <a:lstStyle/>
          <a:p>
            <a:fld id="{429BD407-2A74-41E7-8496-27174122409B}" type="slidenum">
              <a:rPr lang="en-US" smtClean="0"/>
              <a:t>5</a:t>
            </a:fld>
            <a:endParaRPr lang="en-US"/>
          </a:p>
        </p:txBody>
      </p:sp>
    </p:spTree>
    <p:extLst>
      <p:ext uri="{BB962C8B-B14F-4D97-AF65-F5344CB8AC3E}">
        <p14:creationId xmlns:p14="http://schemas.microsoft.com/office/powerpoint/2010/main" val="255505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a:t>
            </a:r>
            <a:r>
              <a:rPr lang="en-US" dirty="0"/>
              <a:t>sources within the medical record are used to determine the extent of a person's cancer:</a:t>
            </a:r>
          </a:p>
          <a:p>
            <a:pPr eaLnBrk="1" hangingPunct="1"/>
            <a:endParaRPr lang="en-US" dirty="0"/>
          </a:p>
          <a:p>
            <a:pPr marL="171450" indent="-171450" eaLnBrk="1" hangingPunct="1">
              <a:buFont typeface="Arial"/>
              <a:buChar char="•"/>
            </a:pPr>
            <a:r>
              <a:rPr lang="en-US" dirty="0"/>
              <a:t>Physical exam of the patient</a:t>
            </a:r>
          </a:p>
          <a:p>
            <a:pPr marL="171450" indent="-171450">
              <a:buFont typeface="Arial"/>
              <a:buChar char="•"/>
            </a:pPr>
            <a:r>
              <a:rPr lang="en-US" dirty="0"/>
              <a:t>Radiologic imaging, such as CTs, mammograms, ultrasounds, MRIs, and PET</a:t>
            </a:r>
            <a:r>
              <a:rPr lang="en-US" dirty="0">
                <a:cs typeface="Calibri"/>
              </a:rPr>
              <a:t> scans</a:t>
            </a:r>
          </a:p>
          <a:p>
            <a:pPr marL="171450" indent="-171450" eaLnBrk="1" hangingPunct="1">
              <a:buFont typeface="Arial"/>
              <a:buChar char="•"/>
            </a:pPr>
            <a:r>
              <a:rPr lang="en-US" dirty="0"/>
              <a:t>Endoscopic procedures, such as the colonoscopy, bronchoscopy, cystoscopy, and </a:t>
            </a:r>
            <a:r>
              <a:rPr lang="en-US" dirty="0" err="1"/>
              <a:t>esophagoscopy</a:t>
            </a:r>
            <a:endParaRPr lang="en-US" dirty="0"/>
          </a:p>
          <a:p>
            <a:pPr marL="171450" indent="-171450">
              <a:buFont typeface="Arial"/>
              <a:buChar char="•"/>
            </a:pPr>
            <a:r>
              <a:rPr lang="en-US" dirty="0"/>
              <a:t>Pathology reports of tissue that is biopsied or resected and examined</a:t>
            </a:r>
            <a:r>
              <a:rPr lang="en-US" dirty="0">
                <a:cs typeface="Calibri"/>
              </a:rPr>
              <a:t> by a pathologist</a:t>
            </a:r>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6</a:t>
            </a:fld>
            <a:endParaRPr lang="en-US"/>
          </a:p>
        </p:txBody>
      </p:sp>
    </p:spTree>
    <p:extLst>
      <p:ext uri="{BB962C8B-B14F-4D97-AF65-F5344CB8AC3E}">
        <p14:creationId xmlns:p14="http://schemas.microsoft.com/office/powerpoint/2010/main" val="296480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most common and accurate way to</a:t>
            </a:r>
            <a:r>
              <a:rPr lang="en-US" baseline="0" dirty="0"/>
              <a:t> </a:t>
            </a:r>
            <a:r>
              <a:rPr lang="en-US" dirty="0"/>
              <a:t>diagnose cancer is by microscopic examination of the tissue.</a:t>
            </a:r>
          </a:p>
          <a:p>
            <a:pPr eaLnBrk="1" hangingPunct="1"/>
            <a:endParaRPr lang="en-US" dirty="0"/>
          </a:p>
          <a:p>
            <a:pPr eaLnBrk="1" hangingPunct="1"/>
            <a:r>
              <a:rPr lang="en-US" dirty="0"/>
              <a:t>There are many methods of pathologic examination:</a:t>
            </a:r>
          </a:p>
          <a:p>
            <a:pPr eaLnBrk="1" hangingPunct="1">
              <a:buFontTx/>
              <a:buChar char="•"/>
            </a:pPr>
            <a:r>
              <a:rPr lang="en-US" dirty="0"/>
              <a:t>Needle biopsy –</a:t>
            </a:r>
            <a:r>
              <a:rPr lang="en-US" baseline="0" dirty="0"/>
              <a:t> when </a:t>
            </a:r>
            <a:r>
              <a:rPr lang="en-US" dirty="0"/>
              <a:t>a core of tissue is taken from the tumor</a:t>
            </a:r>
          </a:p>
          <a:p>
            <a:pPr>
              <a:buFontTx/>
              <a:buChar char="•"/>
            </a:pPr>
            <a:r>
              <a:rPr lang="en-US" dirty="0"/>
              <a:t>Fine needle aspirate, or ”FNA” – the</a:t>
            </a:r>
            <a:r>
              <a:rPr lang="en-US" baseline="0" dirty="0"/>
              <a:t> removal of </a:t>
            </a:r>
            <a:r>
              <a:rPr lang="en-US" dirty="0"/>
              <a:t>cytology or fluid from the tumor</a:t>
            </a:r>
            <a:endParaRPr lang="en-US" dirty="0">
              <a:cs typeface="Calibri"/>
            </a:endParaRPr>
          </a:p>
          <a:p>
            <a:pPr eaLnBrk="1" hangingPunct="1">
              <a:buFontTx/>
              <a:buChar char="•"/>
            </a:pPr>
            <a:r>
              <a:rPr lang="en-US" dirty="0"/>
              <a:t>Incisional biopsy – a portion of the tumor is cut out</a:t>
            </a:r>
          </a:p>
          <a:p>
            <a:pPr eaLnBrk="1" hangingPunct="1">
              <a:buFontTx/>
              <a:buChar char="•"/>
            </a:pPr>
            <a:r>
              <a:rPr lang="en-US" dirty="0"/>
              <a:t>Excisional biopsy – a</a:t>
            </a:r>
            <a:r>
              <a:rPr lang="en-US" baseline="0" dirty="0"/>
              <a:t> </a:t>
            </a:r>
            <a:r>
              <a:rPr lang="en-US" dirty="0"/>
              <a:t>resection of the whole tumor </a:t>
            </a:r>
          </a:p>
          <a:p>
            <a:pPr eaLnBrk="1" hangingPunct="1">
              <a:buFontTx/>
              <a:buChar char="•"/>
            </a:pPr>
            <a:r>
              <a:rPr lang="en-US" dirty="0"/>
              <a:t>Bone marrow biopsy – tissue is removed from the bone</a:t>
            </a:r>
          </a:p>
          <a:p>
            <a:pPr>
              <a:buFontTx/>
              <a:buChar char="•"/>
            </a:pPr>
            <a:r>
              <a:rPr lang="en-US" dirty="0"/>
              <a:t>Surgical resection – removal of the primary site of cancer and usually includes the regional lymph nodes</a:t>
            </a:r>
            <a:r>
              <a:rPr lang="en-US" dirty="0">
                <a:cs typeface="Calibri"/>
              </a:rPr>
              <a:t> as well</a:t>
            </a: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7</a:t>
            </a:fld>
            <a:endParaRPr lang="en-US"/>
          </a:p>
        </p:txBody>
      </p:sp>
    </p:spTree>
    <p:extLst>
      <p:ext uri="{BB962C8B-B14F-4D97-AF65-F5344CB8AC3E}">
        <p14:creationId xmlns:p14="http://schemas.microsoft.com/office/powerpoint/2010/main" val="2434345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30000"/>
              </a:spcBef>
              <a:spcAft>
                <a:spcPct val="0"/>
              </a:spcAft>
              <a:defRPr/>
            </a:pPr>
            <a:r>
              <a:rPr lang="en-US" dirty="0"/>
              <a:t>The pathology report is the most important resource</a:t>
            </a:r>
            <a:r>
              <a:rPr lang="en-US" baseline="0" dirty="0"/>
              <a:t> </a:t>
            </a:r>
            <a:r>
              <a:rPr lang="en-US" dirty="0"/>
              <a:t>needed for </a:t>
            </a:r>
            <a:r>
              <a:rPr lang="en-US" dirty="0" err="1" smtClean="0"/>
              <a:t>staging.The</a:t>
            </a:r>
            <a:r>
              <a:rPr lang="en-US" dirty="0" smtClean="0"/>
              <a:t> </a:t>
            </a:r>
            <a:r>
              <a:rPr lang="en-US" dirty="0"/>
              <a:t>pathology report states where the primary tumor is, its size, histologic type, grade of tumor (or how closely the cells resemble the normal tissue in which the tumor originated), extent of the cancer microscopically, how many lymph nodes have been removed and examined, and how many lymph nodes are positive for cancer.  </a:t>
            </a:r>
          </a:p>
          <a:p>
            <a:pPr fontAlgn="base">
              <a:spcBef>
                <a:spcPct val="30000"/>
              </a:spcBef>
              <a:spcAft>
                <a:spcPct val="0"/>
              </a:spcAft>
              <a:defRPr/>
            </a:pPr>
            <a:r>
              <a:rPr lang="en-US" dirty="0"/>
              <a:t>The pathology report also includes information on any biopsies or resections of distant sites done at the time of surgery or diagnostic workup.</a:t>
            </a:r>
            <a:endParaRPr lang="en-US" dirty="0">
              <a:cs typeface="Calibri"/>
            </a:endParaRPr>
          </a:p>
          <a:p>
            <a:pPr eaLnBrk="1" hangingPunct="1"/>
            <a:endParaRPr lang="en-US" dirty="0"/>
          </a:p>
          <a:p>
            <a:r>
              <a:rPr lang="en-US" dirty="0"/>
              <a:t>Even though the pathology reports are the most important and definitive information of a cancer, sometimes we must also rely on imaging studies and the surgeon's operative report in order to stage a cancer.</a:t>
            </a:r>
            <a:endParaRPr lang="en-US" dirty="0">
              <a:cs typeface="Calibri"/>
            </a:endParaRPr>
          </a:p>
          <a:p>
            <a:pPr eaLnBrk="1" hangingPunct="1"/>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8</a:t>
            </a:fld>
            <a:endParaRPr lang="en-US"/>
          </a:p>
        </p:txBody>
      </p:sp>
    </p:spTree>
    <p:extLst>
      <p:ext uri="{BB962C8B-B14F-4D97-AF65-F5344CB8AC3E}">
        <p14:creationId xmlns:p14="http://schemas.microsoft.com/office/powerpoint/2010/main" val="1507844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staging systems used by most cancer registrars are:</a:t>
            </a:r>
          </a:p>
          <a:p>
            <a:pPr eaLnBrk="1" hangingPunct="1">
              <a:buFontTx/>
              <a:buChar char="•"/>
            </a:pPr>
            <a:r>
              <a:rPr lang="en-US"/>
              <a:t>SEER Summary Stage</a:t>
            </a:r>
            <a:endParaRPr lang="en-US">
              <a:cs typeface="Calibri"/>
            </a:endParaRPr>
          </a:p>
          <a:p>
            <a:pPr fontAlgn="base">
              <a:spcBef>
                <a:spcPct val="30000"/>
              </a:spcBef>
              <a:spcAft>
                <a:spcPct val="0"/>
              </a:spcAft>
              <a:buFontTx/>
              <a:buChar char="•"/>
              <a:defRPr/>
            </a:pPr>
            <a:r>
              <a:rPr lang="en-US"/>
              <a:t>AJCC Cancer Staging</a:t>
            </a:r>
            <a:endParaRPr lang="en-US">
              <a:cs typeface="Calibri"/>
            </a:endParaRPr>
          </a:p>
          <a:p>
            <a:pPr eaLnBrk="1" hangingPunct="1">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429BD407-2A74-41E7-8496-27174122409B}" type="slidenum">
              <a:rPr lang="en-US" smtClean="0"/>
              <a:t>9</a:t>
            </a:fld>
            <a:endParaRPr lang="en-US"/>
          </a:p>
        </p:txBody>
      </p:sp>
    </p:spTree>
    <p:extLst>
      <p:ext uri="{BB962C8B-B14F-4D97-AF65-F5344CB8AC3E}">
        <p14:creationId xmlns:p14="http://schemas.microsoft.com/office/powerpoint/2010/main" val="244774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323"/>
            <a:ext cx="8229600" cy="1143000"/>
          </a:xfrm>
        </p:spPr>
        <p:txBody>
          <a:bodyPr>
            <a:normAutofit/>
          </a:bodyPr>
          <a:lstStyle/>
          <a:p>
            <a:r>
              <a:rPr lang="en-US" dirty="0"/>
              <a:t>SEER Summary Stage</a:t>
            </a:r>
          </a:p>
        </p:txBody>
      </p:sp>
      <p:sp>
        <p:nvSpPr>
          <p:cNvPr id="3" name="Content Placeholder 2"/>
          <p:cNvSpPr>
            <a:spLocks noGrp="1"/>
          </p:cNvSpPr>
          <p:nvPr>
            <p:ph idx="1"/>
          </p:nvPr>
        </p:nvSpPr>
        <p:spPr>
          <a:xfrm>
            <a:off x="457200" y="2461846"/>
            <a:ext cx="8229600" cy="3664317"/>
          </a:xfrm>
        </p:spPr>
        <p:txBody>
          <a:bodyPr vert="horz" lIns="91440" tIns="45720" rIns="91440" bIns="45720" rtlCol="0" anchor="t">
            <a:normAutofit/>
          </a:bodyPr>
          <a:lstStyle/>
          <a:p>
            <a:r>
              <a:rPr lang="en-US" dirty="0"/>
              <a:t>Main Categories</a:t>
            </a:r>
          </a:p>
          <a:p>
            <a:pPr lvl="1">
              <a:buFont typeface="Wingdings"/>
              <a:buChar char="§"/>
            </a:pPr>
            <a:r>
              <a:rPr lang="en-US" dirty="0"/>
              <a:t>In situ</a:t>
            </a:r>
            <a:endParaRPr lang="en-US" dirty="0">
              <a:cs typeface="Calibri"/>
            </a:endParaRPr>
          </a:p>
          <a:p>
            <a:pPr lvl="1">
              <a:buFont typeface="Wingdings"/>
              <a:buChar char="§"/>
            </a:pPr>
            <a:r>
              <a:rPr lang="en-US" dirty="0"/>
              <a:t>Localized</a:t>
            </a:r>
            <a:endParaRPr lang="en-US" dirty="0">
              <a:cs typeface="Calibri"/>
            </a:endParaRPr>
          </a:p>
          <a:p>
            <a:pPr lvl="1">
              <a:buFont typeface="Wingdings"/>
              <a:buChar char="§"/>
            </a:pPr>
            <a:r>
              <a:rPr lang="en-US" dirty="0"/>
              <a:t>Regional</a:t>
            </a:r>
            <a:endParaRPr lang="en-US" dirty="0">
              <a:cs typeface="Calibri"/>
            </a:endParaRPr>
          </a:p>
          <a:p>
            <a:pPr lvl="1">
              <a:buFont typeface="Wingdings"/>
              <a:buChar char="§"/>
            </a:pPr>
            <a:r>
              <a:rPr lang="en-US" dirty="0"/>
              <a:t>Distant</a:t>
            </a:r>
            <a:endParaRPr lang="en-US" dirty="0">
              <a:cs typeface="Calibri"/>
            </a:endParaRPr>
          </a:p>
          <a:p>
            <a:pPr lvl="1">
              <a:buFont typeface="Wingdings"/>
              <a:buChar char="§"/>
            </a:pPr>
            <a:r>
              <a:rPr lang="en-US" dirty="0">
                <a:cs typeface="Calibri"/>
              </a:rPr>
              <a:t>Benign/Borderline</a:t>
            </a:r>
          </a:p>
          <a:p>
            <a:pPr lvl="1">
              <a:buFont typeface="Wingdings"/>
              <a:buChar char="§"/>
            </a:pPr>
            <a:r>
              <a:rPr lang="en-US" dirty="0"/>
              <a:t>Unknown</a:t>
            </a:r>
            <a:endParaRPr lang="en-US" dirty="0">
              <a:cs typeface="Calibri"/>
            </a:endParaRPr>
          </a:p>
          <a:p>
            <a:pPr marL="0" indent="0">
              <a:buNone/>
            </a:pPr>
            <a:endParaRPr lang="en-US" dirty="0"/>
          </a:p>
        </p:txBody>
      </p:sp>
    </p:spTree>
    <p:extLst>
      <p:ext uri="{BB962C8B-B14F-4D97-AF65-F5344CB8AC3E}">
        <p14:creationId xmlns:p14="http://schemas.microsoft.com/office/powerpoint/2010/main" val="112736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9776"/>
            <a:ext cx="8229600" cy="1143000"/>
          </a:xfrm>
        </p:spPr>
        <p:txBody>
          <a:bodyPr/>
          <a:lstStyle/>
          <a:p>
            <a:r>
              <a:rPr lang="en-US" dirty="0"/>
              <a:t>In Situ Stage</a:t>
            </a:r>
          </a:p>
        </p:txBody>
      </p:sp>
      <p:sp>
        <p:nvSpPr>
          <p:cNvPr id="3" name="Content Placeholder 2"/>
          <p:cNvSpPr>
            <a:spLocks noGrp="1"/>
          </p:cNvSpPr>
          <p:nvPr>
            <p:ph idx="1"/>
          </p:nvPr>
        </p:nvSpPr>
        <p:spPr>
          <a:xfrm>
            <a:off x="457200" y="1600200"/>
            <a:ext cx="8229600" cy="4437185"/>
          </a:xfrm>
        </p:spPr>
        <p:txBody>
          <a:bodyPr/>
          <a:lstStyle/>
          <a:p>
            <a:pPr marL="0" indent="0">
              <a:buNone/>
            </a:pPr>
            <a:r>
              <a:rPr lang="en-US" dirty="0"/>
              <a:t>                </a:t>
            </a:r>
          </a:p>
        </p:txBody>
      </p:sp>
      <p:sp>
        <p:nvSpPr>
          <p:cNvPr id="4" name="Rectangle 4"/>
          <p:cNvSpPr txBox="1">
            <a:spLocks noChangeArrowheads="1"/>
          </p:cNvSpPr>
          <p:nvPr/>
        </p:nvSpPr>
        <p:spPr>
          <a:xfrm>
            <a:off x="1435100" y="274638"/>
            <a:ext cx="74993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tx2">
                  <a:satMod val="130000"/>
                </a:schemeClr>
              </a:solidFill>
            </a:endParaRPr>
          </a:p>
        </p:txBody>
      </p:sp>
      <p:pic>
        <p:nvPicPr>
          <p:cNvPr id="5" name="Picture 3"/>
          <p:cNvPicPr>
            <a:picLocks noChangeAspect="1" noChangeArrowheads="1"/>
          </p:cNvPicPr>
          <p:nvPr/>
        </p:nvPicPr>
        <p:blipFill>
          <a:blip r:embed="rId4" cstate="print"/>
          <a:srcRect/>
          <a:stretch>
            <a:fillRect/>
          </a:stretch>
        </p:blipFill>
        <p:spPr>
          <a:xfrm>
            <a:off x="2590800" y="1981200"/>
            <a:ext cx="3762375" cy="323850"/>
          </a:xfrm>
          <a:prstGeom prst="rect">
            <a:avLst/>
          </a:prstGeom>
        </p:spPr>
      </p:pic>
      <p:pic>
        <p:nvPicPr>
          <p:cNvPr id="6" name="Picture 4"/>
          <p:cNvPicPr>
            <a:picLocks noChangeAspect="1" noChangeArrowheads="1"/>
          </p:cNvPicPr>
          <p:nvPr/>
        </p:nvPicPr>
        <p:blipFill>
          <a:blip r:embed="rId5" cstate="print"/>
          <a:srcRect/>
          <a:stretch>
            <a:fillRect/>
          </a:stretch>
        </p:blipFill>
        <p:spPr bwMode="auto">
          <a:xfrm>
            <a:off x="2590800" y="2286000"/>
            <a:ext cx="3762375" cy="323850"/>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2590800" y="2590800"/>
            <a:ext cx="3762375" cy="323850"/>
          </a:xfrm>
          <a:prstGeom prst="rect">
            <a:avLst/>
          </a:prstGeom>
          <a:noFill/>
          <a:ln w="9525">
            <a:noFill/>
            <a:miter lim="800000"/>
            <a:headEnd/>
            <a:tailEnd/>
          </a:ln>
        </p:spPr>
      </p:pic>
      <p:pic>
        <p:nvPicPr>
          <p:cNvPr id="8" name="Picture 6"/>
          <p:cNvPicPr>
            <a:picLocks noChangeAspect="1" noChangeArrowheads="1"/>
          </p:cNvPicPr>
          <p:nvPr/>
        </p:nvPicPr>
        <p:blipFill>
          <a:blip r:embed="rId7" cstate="print"/>
          <a:srcRect/>
          <a:stretch>
            <a:fillRect/>
          </a:stretch>
        </p:blipFill>
        <p:spPr bwMode="auto">
          <a:xfrm>
            <a:off x="2590800" y="2895600"/>
            <a:ext cx="3762375" cy="323850"/>
          </a:xfrm>
          <a:prstGeom prst="rect">
            <a:avLst/>
          </a:prstGeom>
          <a:noFill/>
          <a:ln w="9525">
            <a:noFill/>
            <a:miter lim="800000"/>
            <a:headEnd/>
            <a:tailEnd/>
          </a:ln>
        </p:spPr>
      </p:pic>
      <p:pic>
        <p:nvPicPr>
          <p:cNvPr id="9" name="Picture 7"/>
          <p:cNvPicPr>
            <a:picLocks noChangeAspect="1" noChangeArrowheads="1"/>
          </p:cNvPicPr>
          <p:nvPr/>
        </p:nvPicPr>
        <p:blipFill>
          <a:blip r:embed="rId8" cstate="print"/>
          <a:srcRect/>
          <a:stretch>
            <a:fillRect/>
          </a:stretch>
        </p:blipFill>
        <p:spPr bwMode="auto">
          <a:xfrm>
            <a:off x="2590800" y="3200400"/>
            <a:ext cx="3762375" cy="323850"/>
          </a:xfrm>
          <a:prstGeom prst="rect">
            <a:avLst/>
          </a:prstGeom>
          <a:noFill/>
          <a:ln w="9525">
            <a:noFill/>
            <a:miter lim="800000"/>
            <a:headEnd/>
            <a:tailEnd/>
          </a:ln>
        </p:spPr>
      </p:pic>
      <p:pic>
        <p:nvPicPr>
          <p:cNvPr id="10" name="Picture 8"/>
          <p:cNvPicPr>
            <a:picLocks noChangeAspect="1" noChangeArrowheads="1"/>
          </p:cNvPicPr>
          <p:nvPr/>
        </p:nvPicPr>
        <p:blipFill>
          <a:blip r:embed="rId9" cstate="print"/>
          <a:srcRect/>
          <a:stretch>
            <a:fillRect/>
          </a:stretch>
        </p:blipFill>
        <p:spPr bwMode="auto">
          <a:xfrm>
            <a:off x="2590800" y="3505200"/>
            <a:ext cx="3762375" cy="323850"/>
          </a:xfrm>
          <a:prstGeom prst="rect">
            <a:avLst/>
          </a:prstGeom>
          <a:noFill/>
          <a:ln w="9525">
            <a:noFill/>
            <a:miter lim="800000"/>
            <a:headEnd/>
            <a:tailEnd/>
          </a:ln>
        </p:spPr>
      </p:pic>
      <p:pic>
        <p:nvPicPr>
          <p:cNvPr id="11" name="Picture 9"/>
          <p:cNvPicPr>
            <a:picLocks noChangeAspect="1" noChangeArrowheads="1"/>
          </p:cNvPicPr>
          <p:nvPr/>
        </p:nvPicPr>
        <p:blipFill>
          <a:blip r:embed="rId10" cstate="print"/>
          <a:srcRect/>
          <a:stretch>
            <a:fillRect/>
          </a:stretch>
        </p:blipFill>
        <p:spPr bwMode="auto">
          <a:xfrm>
            <a:off x="2590800" y="3810000"/>
            <a:ext cx="3762375" cy="323850"/>
          </a:xfrm>
          <a:prstGeom prst="rect">
            <a:avLst/>
          </a:prstGeom>
          <a:noFill/>
          <a:ln w="9525">
            <a:noFill/>
            <a:miter lim="800000"/>
            <a:headEnd/>
            <a:tailEnd/>
          </a:ln>
        </p:spPr>
      </p:pic>
      <p:pic>
        <p:nvPicPr>
          <p:cNvPr id="12" name="Picture 10"/>
          <p:cNvPicPr>
            <a:picLocks noChangeAspect="1" noChangeArrowheads="1"/>
          </p:cNvPicPr>
          <p:nvPr/>
        </p:nvPicPr>
        <p:blipFill>
          <a:blip r:embed="rId11" cstate="print"/>
          <a:srcRect/>
          <a:stretch>
            <a:fillRect/>
          </a:stretch>
        </p:blipFill>
        <p:spPr bwMode="auto">
          <a:xfrm>
            <a:off x="2590800" y="4114800"/>
            <a:ext cx="3762375" cy="323850"/>
          </a:xfrm>
          <a:prstGeom prst="rect">
            <a:avLst/>
          </a:prstGeom>
          <a:noFill/>
          <a:ln w="9525">
            <a:noFill/>
            <a:miter lim="800000"/>
            <a:headEnd/>
            <a:tailEnd/>
          </a:ln>
        </p:spPr>
      </p:pic>
      <p:pic>
        <p:nvPicPr>
          <p:cNvPr id="13" name="Picture 11"/>
          <p:cNvPicPr>
            <a:picLocks noChangeAspect="1" noChangeArrowheads="1"/>
          </p:cNvPicPr>
          <p:nvPr/>
        </p:nvPicPr>
        <p:blipFill>
          <a:blip r:embed="rId12" cstate="print"/>
          <a:srcRect/>
          <a:stretch>
            <a:fillRect/>
          </a:stretch>
        </p:blipFill>
        <p:spPr bwMode="auto">
          <a:xfrm>
            <a:off x="2590800" y="4419600"/>
            <a:ext cx="3762375" cy="323850"/>
          </a:xfrm>
          <a:prstGeom prst="rect">
            <a:avLst/>
          </a:prstGeom>
          <a:noFill/>
          <a:ln w="9525">
            <a:noFill/>
            <a:miter lim="800000"/>
            <a:headEnd/>
            <a:tailEnd/>
          </a:ln>
        </p:spPr>
      </p:pic>
      <p:pic>
        <p:nvPicPr>
          <p:cNvPr id="14" name="Picture 12"/>
          <p:cNvPicPr>
            <a:picLocks noChangeAspect="1" noChangeArrowheads="1"/>
          </p:cNvPicPr>
          <p:nvPr/>
        </p:nvPicPr>
        <p:blipFill>
          <a:blip r:embed="rId13" cstate="print"/>
          <a:srcRect/>
          <a:stretch>
            <a:fillRect/>
          </a:stretch>
        </p:blipFill>
        <p:spPr bwMode="auto">
          <a:xfrm>
            <a:off x="2590800" y="4724400"/>
            <a:ext cx="3762375" cy="314325"/>
          </a:xfrm>
          <a:prstGeom prst="rect">
            <a:avLst/>
          </a:prstGeom>
          <a:noFill/>
          <a:ln w="9525">
            <a:noFill/>
            <a:miter lim="800000"/>
            <a:headEnd/>
            <a:tailEnd/>
          </a:ln>
        </p:spPr>
      </p:pic>
      <p:sp>
        <p:nvSpPr>
          <p:cNvPr id="15" name="Rectangle 15"/>
          <p:cNvSpPr>
            <a:spLocks noChangeArrowheads="1"/>
          </p:cNvSpPr>
          <p:nvPr/>
        </p:nvSpPr>
        <p:spPr bwMode="auto">
          <a:xfrm>
            <a:off x="3505200" y="5486400"/>
            <a:ext cx="2120900" cy="369888"/>
          </a:xfrm>
          <a:prstGeom prst="rect">
            <a:avLst/>
          </a:prstGeom>
          <a:noFill/>
          <a:ln w="9525">
            <a:noFill/>
            <a:miter lim="800000"/>
            <a:headEnd/>
            <a:tailEnd/>
          </a:ln>
        </p:spPr>
        <p:txBody>
          <a:bodyPr>
            <a:spAutoFit/>
          </a:bodyPr>
          <a:lstStyle/>
          <a:p>
            <a:r>
              <a:rPr lang="en-US" b="1" dirty="0"/>
              <a:t>In situ cancer cell</a:t>
            </a:r>
            <a:endParaRPr lang="en-US" dirty="0"/>
          </a:p>
        </p:txBody>
      </p:sp>
      <p:sp>
        <p:nvSpPr>
          <p:cNvPr id="16" name="Rectangle 16"/>
          <p:cNvSpPr>
            <a:spLocks noChangeArrowheads="1"/>
          </p:cNvSpPr>
          <p:nvPr/>
        </p:nvSpPr>
        <p:spPr bwMode="auto">
          <a:xfrm>
            <a:off x="957263" y="5148263"/>
            <a:ext cx="2352675" cy="371475"/>
          </a:xfrm>
          <a:prstGeom prst="rect">
            <a:avLst/>
          </a:prstGeom>
          <a:noFill/>
          <a:ln w="9525">
            <a:noFill/>
            <a:miter lim="800000"/>
            <a:headEnd/>
            <a:tailEnd/>
          </a:ln>
        </p:spPr>
        <p:txBody>
          <a:bodyPr wrap="none">
            <a:spAutoFit/>
          </a:bodyPr>
          <a:lstStyle/>
          <a:p>
            <a:r>
              <a:rPr lang="en-US" b="1" dirty="0"/>
              <a:t>Epithelium of organ</a:t>
            </a:r>
            <a:endParaRPr lang="en-US" dirty="0"/>
          </a:p>
        </p:txBody>
      </p:sp>
      <p:sp>
        <p:nvSpPr>
          <p:cNvPr id="17" name="Rectangle 17"/>
          <p:cNvSpPr>
            <a:spLocks noChangeArrowheads="1"/>
          </p:cNvSpPr>
          <p:nvPr/>
        </p:nvSpPr>
        <p:spPr bwMode="auto">
          <a:xfrm>
            <a:off x="6624638" y="4114800"/>
            <a:ext cx="2519362" cy="369888"/>
          </a:xfrm>
          <a:prstGeom prst="rect">
            <a:avLst/>
          </a:prstGeom>
          <a:noFill/>
          <a:ln w="9525">
            <a:noFill/>
            <a:miter lim="800000"/>
            <a:headEnd/>
            <a:tailEnd/>
          </a:ln>
        </p:spPr>
        <p:txBody>
          <a:bodyPr wrap="none">
            <a:spAutoFit/>
          </a:bodyPr>
          <a:lstStyle/>
          <a:p>
            <a:r>
              <a:rPr lang="en-US" b="1"/>
              <a:t>Basement membrane</a:t>
            </a:r>
            <a:endParaRPr lang="en-US"/>
          </a:p>
        </p:txBody>
      </p:sp>
      <p:sp>
        <p:nvSpPr>
          <p:cNvPr id="18" name="Rectangle 18"/>
          <p:cNvSpPr>
            <a:spLocks noChangeArrowheads="1"/>
          </p:cNvSpPr>
          <p:nvPr/>
        </p:nvSpPr>
        <p:spPr bwMode="auto">
          <a:xfrm>
            <a:off x="6172200" y="5334000"/>
            <a:ext cx="2544763" cy="369888"/>
          </a:xfrm>
          <a:prstGeom prst="rect">
            <a:avLst/>
          </a:prstGeom>
          <a:noFill/>
          <a:ln w="9525">
            <a:noFill/>
            <a:miter lim="800000"/>
            <a:headEnd/>
            <a:tailEnd/>
          </a:ln>
        </p:spPr>
        <p:txBody>
          <a:bodyPr wrap="none">
            <a:spAutoFit/>
          </a:bodyPr>
          <a:lstStyle/>
          <a:p>
            <a:r>
              <a:rPr lang="en-US" b="1"/>
              <a:t>Parenchyma of organ</a:t>
            </a:r>
            <a:endParaRPr lang="en-US"/>
          </a:p>
        </p:txBody>
      </p:sp>
      <p:cxnSp>
        <p:nvCxnSpPr>
          <p:cNvPr id="19" name="Straight Arrow Connector 18"/>
          <p:cNvCxnSpPr>
            <a:stCxn id="16" idx="3"/>
          </p:cNvCxnSpPr>
          <p:nvPr/>
        </p:nvCxnSpPr>
        <p:spPr>
          <a:xfrm flipV="1">
            <a:off x="3309938" y="4114800"/>
            <a:ext cx="85725"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7" idx="1"/>
          </p:cNvCxnSpPr>
          <p:nvPr/>
        </p:nvCxnSpPr>
        <p:spPr>
          <a:xfrm flipH="1" flipV="1">
            <a:off x="6096000" y="3962400"/>
            <a:ext cx="528638" cy="3365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a:stCxn id="18" idx="1"/>
          </p:cNvCxnSpPr>
          <p:nvPr/>
        </p:nvCxnSpPr>
        <p:spPr>
          <a:xfrm flipH="1" flipV="1">
            <a:off x="5486400" y="4648200"/>
            <a:ext cx="685800" cy="869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a:stCxn id="15" idx="0"/>
          </p:cNvCxnSpPr>
          <p:nvPr/>
        </p:nvCxnSpPr>
        <p:spPr>
          <a:xfrm flipV="1">
            <a:off x="4565650" y="3733800"/>
            <a:ext cx="15875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a:spLocks noChangeArrowheads="1"/>
          </p:cNvSpPr>
          <p:nvPr/>
        </p:nvSpPr>
        <p:spPr bwMode="auto">
          <a:xfrm>
            <a:off x="1676400" y="6037385"/>
            <a:ext cx="5715000" cy="457200"/>
          </a:xfrm>
          <a:prstGeom prst="rect">
            <a:avLst/>
          </a:prstGeom>
          <a:noFill/>
          <a:ln w="9525">
            <a:noFill/>
            <a:miter lim="800000"/>
            <a:headEnd/>
            <a:tailEnd/>
          </a:ln>
        </p:spPr>
        <p:txBody>
          <a:bodyPr>
            <a:spAutoFit/>
          </a:bodyPr>
          <a:lstStyle/>
          <a:p>
            <a:r>
              <a:rPr lang="en-US" sz="1200" dirty="0"/>
              <a:t>Source: SEER - Adapted from an illustration by Brian </a:t>
            </a:r>
            <a:r>
              <a:rPr lang="en-US" sz="1200" dirty="0" err="1"/>
              <a:t>Shellito</a:t>
            </a:r>
            <a:r>
              <a:rPr lang="en-US" sz="1200" dirty="0"/>
              <a:t> of </a:t>
            </a:r>
            <a:r>
              <a:rPr lang="en-US" sz="1200" i="1" dirty="0"/>
              <a:t>Scientific American,</a:t>
            </a:r>
            <a:r>
              <a:rPr lang="en-US" sz="1200" dirty="0"/>
              <a:t> as printed in </a:t>
            </a:r>
            <a:r>
              <a:rPr lang="en-US" sz="1200" i="1" dirty="0"/>
              <a:t>Cancer in Michigan, The Detroit News, </a:t>
            </a:r>
            <a:r>
              <a:rPr lang="en-US" sz="1200" dirty="0"/>
              <a:t>Nov. 1-2, 1998.</a:t>
            </a:r>
          </a:p>
        </p:txBody>
      </p:sp>
    </p:spTree>
    <p:extLst>
      <p:ext uri="{BB962C8B-B14F-4D97-AF65-F5344CB8AC3E}">
        <p14:creationId xmlns:p14="http://schemas.microsoft.com/office/powerpoint/2010/main" val="295449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97376"/>
            <a:ext cx="8229600" cy="1143000"/>
          </a:xfrm>
        </p:spPr>
        <p:txBody>
          <a:bodyPr/>
          <a:lstStyle/>
          <a:p>
            <a:r>
              <a:rPr lang="en-US" dirty="0"/>
              <a:t>Localized Stage</a:t>
            </a:r>
          </a:p>
        </p:txBody>
      </p:sp>
      <p:sp>
        <p:nvSpPr>
          <p:cNvPr id="3" name="Content Placeholder 2"/>
          <p:cNvSpPr>
            <a:spLocks noGrp="1"/>
          </p:cNvSpPr>
          <p:nvPr>
            <p:ph idx="1"/>
          </p:nvPr>
        </p:nvSpPr>
        <p:spPr/>
        <p:txBody>
          <a:bodyPr/>
          <a:lstStyle/>
          <a:p>
            <a:pPr marL="0" indent="0">
              <a:buNone/>
            </a:pPr>
            <a:r>
              <a:rPr lang="en-US" dirty="0"/>
              <a:t>                           </a:t>
            </a:r>
          </a:p>
        </p:txBody>
      </p:sp>
      <p:pic>
        <p:nvPicPr>
          <p:cNvPr id="5" name="Picture 2"/>
          <p:cNvPicPr>
            <a:picLocks noChangeAspect="1" noChangeArrowheads="1"/>
          </p:cNvPicPr>
          <p:nvPr/>
        </p:nvPicPr>
        <p:blipFill>
          <a:blip r:embed="rId4" cstate="print"/>
          <a:srcRect/>
          <a:stretch>
            <a:fillRect/>
          </a:stretch>
        </p:blipFill>
        <p:spPr>
          <a:xfrm>
            <a:off x="2657475" y="1939925"/>
            <a:ext cx="3829050" cy="3181350"/>
          </a:xfrm>
          <a:prstGeom prst="rect">
            <a:avLst/>
          </a:prstGeom>
        </p:spPr>
      </p:pic>
      <p:sp>
        <p:nvSpPr>
          <p:cNvPr id="6" name="Rectangle 4"/>
          <p:cNvSpPr>
            <a:spLocks noChangeArrowheads="1"/>
          </p:cNvSpPr>
          <p:nvPr/>
        </p:nvSpPr>
        <p:spPr bwMode="auto">
          <a:xfrm>
            <a:off x="541337" y="3271837"/>
            <a:ext cx="1787525" cy="369887"/>
          </a:xfrm>
          <a:prstGeom prst="rect">
            <a:avLst/>
          </a:prstGeom>
          <a:noFill/>
          <a:ln w="9525">
            <a:noFill/>
            <a:miter lim="800000"/>
            <a:headEnd/>
            <a:tailEnd/>
          </a:ln>
        </p:spPr>
        <p:txBody>
          <a:bodyPr wrap="none">
            <a:spAutoFit/>
          </a:bodyPr>
          <a:lstStyle/>
          <a:p>
            <a:r>
              <a:rPr lang="en-US" b="1" dirty="0"/>
              <a:t>Epithelial cells</a:t>
            </a:r>
            <a:endParaRPr lang="en-US" dirty="0"/>
          </a:p>
        </p:txBody>
      </p:sp>
      <p:sp>
        <p:nvSpPr>
          <p:cNvPr id="7" name="Rectangle 5"/>
          <p:cNvSpPr>
            <a:spLocks noChangeArrowheads="1"/>
          </p:cNvSpPr>
          <p:nvPr/>
        </p:nvSpPr>
        <p:spPr bwMode="auto">
          <a:xfrm>
            <a:off x="828553" y="4303955"/>
            <a:ext cx="2519362" cy="369888"/>
          </a:xfrm>
          <a:prstGeom prst="rect">
            <a:avLst/>
          </a:prstGeom>
          <a:noFill/>
          <a:ln w="9525">
            <a:noFill/>
            <a:miter lim="800000"/>
            <a:headEnd/>
            <a:tailEnd/>
          </a:ln>
        </p:spPr>
        <p:txBody>
          <a:bodyPr wrap="none">
            <a:spAutoFit/>
          </a:bodyPr>
          <a:lstStyle/>
          <a:p>
            <a:r>
              <a:rPr lang="en-US" b="1" dirty="0"/>
              <a:t>Basement membrane</a:t>
            </a:r>
            <a:endParaRPr lang="en-US" dirty="0"/>
          </a:p>
        </p:txBody>
      </p:sp>
      <p:sp>
        <p:nvSpPr>
          <p:cNvPr id="8" name="Rectangle 6"/>
          <p:cNvSpPr>
            <a:spLocks noChangeArrowheads="1"/>
          </p:cNvSpPr>
          <p:nvPr/>
        </p:nvSpPr>
        <p:spPr bwMode="auto">
          <a:xfrm>
            <a:off x="748140" y="4941093"/>
            <a:ext cx="1981200" cy="646113"/>
          </a:xfrm>
          <a:prstGeom prst="rect">
            <a:avLst/>
          </a:prstGeom>
          <a:noFill/>
          <a:ln w="9525">
            <a:noFill/>
            <a:miter lim="800000"/>
            <a:headEnd/>
            <a:tailEnd/>
          </a:ln>
        </p:spPr>
        <p:txBody>
          <a:bodyPr>
            <a:spAutoFit/>
          </a:bodyPr>
          <a:lstStyle/>
          <a:p>
            <a:pPr algn="ctr"/>
            <a:r>
              <a:rPr lang="en-US" b="1" dirty="0" err="1"/>
              <a:t>Stroma</a:t>
            </a:r>
            <a:endParaRPr lang="en-US" b="1" dirty="0"/>
          </a:p>
          <a:p>
            <a:r>
              <a:rPr lang="en-US" b="1" dirty="0"/>
              <a:t>(or parenchyma)</a:t>
            </a:r>
            <a:endParaRPr lang="en-US" dirty="0"/>
          </a:p>
        </p:txBody>
      </p:sp>
      <p:sp>
        <p:nvSpPr>
          <p:cNvPr id="9" name="Rectangle 7"/>
          <p:cNvSpPr>
            <a:spLocks noChangeArrowheads="1"/>
          </p:cNvSpPr>
          <p:nvPr/>
        </p:nvSpPr>
        <p:spPr bwMode="auto">
          <a:xfrm>
            <a:off x="4572000" y="4787900"/>
            <a:ext cx="4572000" cy="923925"/>
          </a:xfrm>
          <a:prstGeom prst="rect">
            <a:avLst/>
          </a:prstGeom>
          <a:noFill/>
          <a:ln w="9525">
            <a:noFill/>
            <a:miter lim="800000"/>
            <a:headEnd/>
            <a:tailEnd/>
          </a:ln>
        </p:spPr>
        <p:txBody>
          <a:bodyPr>
            <a:spAutoFit/>
          </a:bodyPr>
          <a:lstStyle/>
          <a:p>
            <a:pPr algn="ctr"/>
            <a:r>
              <a:rPr lang="en-US" b="1" dirty="0"/>
              <a:t>Invasive tumor</a:t>
            </a:r>
          </a:p>
          <a:p>
            <a:pPr algn="ctr"/>
            <a:r>
              <a:rPr lang="en-US" b="1" dirty="0"/>
              <a:t>(invading the basement membrane and</a:t>
            </a:r>
          </a:p>
          <a:p>
            <a:pPr algn="ctr"/>
            <a:r>
              <a:rPr lang="en-US" b="1" dirty="0"/>
              <a:t>extending into the </a:t>
            </a:r>
            <a:r>
              <a:rPr lang="en-US" b="1" dirty="0" err="1"/>
              <a:t>stroma</a:t>
            </a:r>
            <a:r>
              <a:rPr lang="en-US" b="1" dirty="0"/>
              <a:t>)</a:t>
            </a:r>
            <a:endParaRPr lang="en-US" dirty="0"/>
          </a:p>
        </p:txBody>
      </p:sp>
      <p:cxnSp>
        <p:nvCxnSpPr>
          <p:cNvPr id="10" name="Straight Arrow Connector 9"/>
          <p:cNvCxnSpPr/>
          <p:nvPr/>
        </p:nvCxnSpPr>
        <p:spPr>
          <a:xfrm>
            <a:off x="2217738" y="3484791"/>
            <a:ext cx="814937" cy="924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V="1">
            <a:off x="3090375" y="4056185"/>
            <a:ext cx="757238" cy="4116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2537375" y="4787900"/>
            <a:ext cx="990600" cy="4762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4800600" y="3883267"/>
            <a:ext cx="1219200" cy="8413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2"/>
          <p:cNvSpPr txBox="1">
            <a:spLocks noChangeArrowheads="1"/>
          </p:cNvSpPr>
          <p:nvPr/>
        </p:nvSpPr>
        <p:spPr bwMode="auto">
          <a:xfrm>
            <a:off x="381000" y="5949950"/>
            <a:ext cx="5486400" cy="457200"/>
          </a:xfrm>
          <a:prstGeom prst="rect">
            <a:avLst/>
          </a:prstGeom>
          <a:noFill/>
          <a:ln w="9525">
            <a:noFill/>
            <a:miter lim="800000"/>
            <a:headEnd/>
            <a:tailEnd/>
          </a:ln>
        </p:spPr>
        <p:txBody>
          <a:bodyPr>
            <a:spAutoFit/>
          </a:bodyPr>
          <a:lstStyle/>
          <a:p>
            <a:r>
              <a:rPr lang="en-US" sz="1200" dirty="0"/>
              <a:t>Source: SEER - Adapted from an illustration by Brian </a:t>
            </a:r>
            <a:r>
              <a:rPr lang="en-US" sz="1200" dirty="0" err="1"/>
              <a:t>Shellito</a:t>
            </a:r>
            <a:r>
              <a:rPr lang="en-US" sz="1200" dirty="0"/>
              <a:t> of </a:t>
            </a:r>
            <a:r>
              <a:rPr lang="en-US" sz="1200" i="1" dirty="0"/>
              <a:t>Scientific American,</a:t>
            </a:r>
            <a:r>
              <a:rPr lang="en-US" sz="1200" dirty="0"/>
              <a:t> as printed in </a:t>
            </a:r>
            <a:r>
              <a:rPr lang="en-US" sz="1200" i="1" dirty="0"/>
              <a:t>Cancer in Michigan, The Detroit News, </a:t>
            </a:r>
            <a:r>
              <a:rPr lang="en-US" sz="1200" dirty="0"/>
              <a:t>Nov. 1-2, 1998.</a:t>
            </a:r>
          </a:p>
        </p:txBody>
      </p:sp>
    </p:spTree>
    <p:extLst>
      <p:ext uri="{BB962C8B-B14F-4D97-AF65-F5344CB8AC3E}">
        <p14:creationId xmlns:p14="http://schemas.microsoft.com/office/powerpoint/2010/main" val="157633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767" y="614607"/>
            <a:ext cx="8229600" cy="1143000"/>
          </a:xfrm>
        </p:spPr>
        <p:txBody>
          <a:bodyPr>
            <a:normAutofit fontScale="90000"/>
          </a:bodyPr>
          <a:lstStyle/>
          <a:p>
            <a:r>
              <a:rPr lang="en-US" dirty="0"/>
              <a:t/>
            </a:r>
            <a:br>
              <a:rPr lang="en-US" dirty="0"/>
            </a:br>
            <a:r>
              <a:rPr lang="en-US" dirty="0"/>
              <a:t>Regional Stage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Rectangle 4"/>
          <p:cNvSpPr txBox="1">
            <a:spLocks noChangeArrowheads="1"/>
          </p:cNvSpPr>
          <p:nvPr/>
        </p:nvSpPr>
        <p:spPr>
          <a:xfrm>
            <a:off x="1435100" y="274638"/>
            <a:ext cx="74993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schemeClr val="tx2">
                  <a:satMod val="130000"/>
                </a:schemeClr>
              </a:solidFill>
            </a:endParaRPr>
          </a:p>
        </p:txBody>
      </p:sp>
      <p:pic>
        <p:nvPicPr>
          <p:cNvPr id="5" name="Picture 2"/>
          <p:cNvPicPr>
            <a:picLocks noChangeAspect="1" noChangeArrowheads="1"/>
          </p:cNvPicPr>
          <p:nvPr/>
        </p:nvPicPr>
        <p:blipFill>
          <a:blip r:embed="rId4" cstate="print"/>
          <a:srcRect/>
          <a:stretch>
            <a:fillRect/>
          </a:stretch>
        </p:blipFill>
        <p:spPr>
          <a:xfrm>
            <a:off x="2733675" y="1979613"/>
            <a:ext cx="3743325" cy="3028950"/>
          </a:xfrm>
          <a:prstGeom prst="rect">
            <a:avLst/>
          </a:prstGeom>
        </p:spPr>
      </p:pic>
      <p:sp>
        <p:nvSpPr>
          <p:cNvPr id="6" name="Rectangle 4"/>
          <p:cNvSpPr>
            <a:spLocks noChangeArrowheads="1"/>
          </p:cNvSpPr>
          <p:nvPr/>
        </p:nvSpPr>
        <p:spPr bwMode="auto">
          <a:xfrm>
            <a:off x="714863" y="2450735"/>
            <a:ext cx="1365250" cy="369887"/>
          </a:xfrm>
          <a:prstGeom prst="rect">
            <a:avLst/>
          </a:prstGeom>
          <a:noFill/>
          <a:ln w="9525">
            <a:noFill/>
            <a:miter lim="800000"/>
            <a:headEnd/>
            <a:tailEnd/>
          </a:ln>
        </p:spPr>
        <p:txBody>
          <a:bodyPr wrap="none">
            <a:spAutoFit/>
          </a:bodyPr>
          <a:lstStyle/>
          <a:p>
            <a:r>
              <a:rPr lang="en-US" b="1" dirty="0"/>
              <a:t>Epithelium</a:t>
            </a:r>
            <a:endParaRPr lang="en-US" dirty="0"/>
          </a:p>
        </p:txBody>
      </p:sp>
      <p:sp>
        <p:nvSpPr>
          <p:cNvPr id="7" name="Rectangle 5"/>
          <p:cNvSpPr>
            <a:spLocks noChangeArrowheads="1"/>
          </p:cNvSpPr>
          <p:nvPr/>
        </p:nvSpPr>
        <p:spPr bwMode="auto">
          <a:xfrm>
            <a:off x="835025" y="3299618"/>
            <a:ext cx="1447800" cy="646113"/>
          </a:xfrm>
          <a:prstGeom prst="rect">
            <a:avLst/>
          </a:prstGeom>
          <a:noFill/>
          <a:ln w="9525">
            <a:noFill/>
            <a:miter lim="800000"/>
            <a:headEnd/>
            <a:tailEnd/>
          </a:ln>
        </p:spPr>
        <p:txBody>
          <a:bodyPr>
            <a:spAutoFit/>
          </a:bodyPr>
          <a:lstStyle/>
          <a:p>
            <a:pPr algn="ctr"/>
            <a:r>
              <a:rPr lang="en-US" b="1" dirty="0"/>
              <a:t>Basement</a:t>
            </a:r>
          </a:p>
          <a:p>
            <a:pPr algn="ctr"/>
            <a:r>
              <a:rPr lang="en-US" b="1" dirty="0"/>
              <a:t>membrane</a:t>
            </a:r>
            <a:endParaRPr lang="en-US" dirty="0"/>
          </a:p>
        </p:txBody>
      </p:sp>
      <p:sp>
        <p:nvSpPr>
          <p:cNvPr id="8" name="Rectangle 6"/>
          <p:cNvSpPr>
            <a:spLocks noChangeArrowheads="1"/>
          </p:cNvSpPr>
          <p:nvPr/>
        </p:nvSpPr>
        <p:spPr bwMode="auto">
          <a:xfrm>
            <a:off x="835025" y="4150518"/>
            <a:ext cx="1600200" cy="646113"/>
          </a:xfrm>
          <a:prstGeom prst="rect">
            <a:avLst/>
          </a:prstGeom>
          <a:noFill/>
          <a:ln w="9525">
            <a:noFill/>
            <a:miter lim="800000"/>
            <a:headEnd/>
            <a:tailEnd/>
          </a:ln>
        </p:spPr>
        <p:txBody>
          <a:bodyPr>
            <a:spAutoFit/>
          </a:bodyPr>
          <a:lstStyle/>
          <a:p>
            <a:pPr algn="ctr"/>
            <a:r>
              <a:rPr lang="en-US" b="1" dirty="0"/>
              <a:t>Parenchyma</a:t>
            </a:r>
          </a:p>
          <a:p>
            <a:pPr algn="ctr"/>
            <a:r>
              <a:rPr lang="en-US" b="1" dirty="0"/>
              <a:t>of organ</a:t>
            </a:r>
            <a:endParaRPr lang="en-US" dirty="0"/>
          </a:p>
        </p:txBody>
      </p:sp>
      <p:sp>
        <p:nvSpPr>
          <p:cNvPr id="9" name="Rectangle 7"/>
          <p:cNvSpPr>
            <a:spLocks noChangeArrowheads="1"/>
          </p:cNvSpPr>
          <p:nvPr/>
        </p:nvSpPr>
        <p:spPr bwMode="auto">
          <a:xfrm>
            <a:off x="3508375" y="5141913"/>
            <a:ext cx="1676400" cy="646112"/>
          </a:xfrm>
          <a:prstGeom prst="rect">
            <a:avLst/>
          </a:prstGeom>
          <a:noFill/>
          <a:ln w="9525">
            <a:noFill/>
            <a:miter lim="800000"/>
            <a:headEnd/>
            <a:tailEnd/>
          </a:ln>
        </p:spPr>
        <p:txBody>
          <a:bodyPr>
            <a:spAutoFit/>
          </a:bodyPr>
          <a:lstStyle/>
          <a:p>
            <a:pPr algn="ctr"/>
            <a:r>
              <a:rPr lang="en-US" b="1" dirty="0"/>
              <a:t>Blood or</a:t>
            </a:r>
          </a:p>
          <a:p>
            <a:pPr algn="ctr"/>
            <a:r>
              <a:rPr lang="en-US" b="1" dirty="0"/>
              <a:t>lymph vessel</a:t>
            </a:r>
            <a:endParaRPr lang="en-US" dirty="0"/>
          </a:p>
        </p:txBody>
      </p:sp>
      <p:sp>
        <p:nvSpPr>
          <p:cNvPr id="10" name="Rectangle 8"/>
          <p:cNvSpPr>
            <a:spLocks noChangeArrowheads="1"/>
          </p:cNvSpPr>
          <p:nvPr/>
        </p:nvSpPr>
        <p:spPr bwMode="auto">
          <a:xfrm>
            <a:off x="6792912" y="4074318"/>
            <a:ext cx="1158875" cy="369888"/>
          </a:xfrm>
          <a:prstGeom prst="rect">
            <a:avLst/>
          </a:prstGeom>
          <a:noFill/>
          <a:ln w="9525">
            <a:noFill/>
            <a:miter lim="800000"/>
            <a:headEnd/>
            <a:tailEnd/>
          </a:ln>
        </p:spPr>
        <p:txBody>
          <a:bodyPr wrap="none">
            <a:spAutoFit/>
          </a:bodyPr>
          <a:lstStyle/>
          <a:p>
            <a:r>
              <a:rPr lang="en-US" b="1" dirty="0"/>
              <a:t>Capillary</a:t>
            </a:r>
            <a:endParaRPr lang="en-US" dirty="0"/>
          </a:p>
        </p:txBody>
      </p:sp>
      <p:sp>
        <p:nvSpPr>
          <p:cNvPr id="11" name="Rectangle 9"/>
          <p:cNvSpPr>
            <a:spLocks noChangeArrowheads="1"/>
          </p:cNvSpPr>
          <p:nvPr/>
        </p:nvSpPr>
        <p:spPr bwMode="auto">
          <a:xfrm>
            <a:off x="5625367" y="5137394"/>
            <a:ext cx="1371600" cy="646113"/>
          </a:xfrm>
          <a:prstGeom prst="rect">
            <a:avLst/>
          </a:prstGeom>
          <a:noFill/>
          <a:ln w="9525">
            <a:noFill/>
            <a:miter lim="800000"/>
            <a:headEnd/>
            <a:tailEnd/>
          </a:ln>
        </p:spPr>
        <p:txBody>
          <a:bodyPr>
            <a:spAutoFit/>
          </a:bodyPr>
          <a:lstStyle/>
          <a:p>
            <a:pPr algn="ctr"/>
            <a:r>
              <a:rPr lang="en-US" b="1" dirty="0"/>
              <a:t>Invasive</a:t>
            </a:r>
          </a:p>
          <a:p>
            <a:pPr algn="ctr"/>
            <a:r>
              <a:rPr lang="en-US" b="1" dirty="0"/>
              <a:t>tumor cell</a:t>
            </a:r>
            <a:endParaRPr lang="en-US" dirty="0"/>
          </a:p>
        </p:txBody>
      </p:sp>
      <p:cxnSp>
        <p:nvCxnSpPr>
          <p:cNvPr id="12" name="Straight Arrow Connector 11"/>
          <p:cNvCxnSpPr>
            <a:stCxn id="6" idx="3"/>
          </p:cNvCxnSpPr>
          <p:nvPr/>
        </p:nvCxnSpPr>
        <p:spPr>
          <a:xfrm>
            <a:off x="2080113" y="2634885"/>
            <a:ext cx="768350" cy="3492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7" idx="3"/>
          </p:cNvCxnSpPr>
          <p:nvPr/>
        </p:nvCxnSpPr>
        <p:spPr>
          <a:xfrm flipV="1">
            <a:off x="2282825" y="3375818"/>
            <a:ext cx="685800" cy="2476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8" idx="3"/>
          </p:cNvCxnSpPr>
          <p:nvPr/>
        </p:nvCxnSpPr>
        <p:spPr>
          <a:xfrm flipV="1">
            <a:off x="2435225" y="4074318"/>
            <a:ext cx="533400" cy="4000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9" idx="0"/>
          </p:cNvCxnSpPr>
          <p:nvPr/>
        </p:nvCxnSpPr>
        <p:spPr>
          <a:xfrm flipV="1">
            <a:off x="4346575" y="4637088"/>
            <a:ext cx="0"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10" idx="1"/>
          </p:cNvCxnSpPr>
          <p:nvPr/>
        </p:nvCxnSpPr>
        <p:spPr>
          <a:xfrm flipH="1" flipV="1">
            <a:off x="5802312" y="4150518"/>
            <a:ext cx="990600" cy="1079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5021141" y="4549775"/>
            <a:ext cx="809625" cy="663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6"/>
          <p:cNvSpPr txBox="1">
            <a:spLocks noChangeArrowheads="1"/>
          </p:cNvSpPr>
          <p:nvPr/>
        </p:nvSpPr>
        <p:spPr bwMode="auto">
          <a:xfrm>
            <a:off x="443767" y="6027860"/>
            <a:ext cx="5867400" cy="457200"/>
          </a:xfrm>
          <a:prstGeom prst="rect">
            <a:avLst/>
          </a:prstGeom>
          <a:noFill/>
          <a:ln w="9525">
            <a:noFill/>
            <a:miter lim="800000"/>
            <a:headEnd/>
            <a:tailEnd/>
          </a:ln>
        </p:spPr>
        <p:txBody>
          <a:bodyPr>
            <a:spAutoFit/>
          </a:bodyPr>
          <a:lstStyle/>
          <a:p>
            <a:r>
              <a:rPr lang="en-US" sz="1200" dirty="0"/>
              <a:t>Source: SEER - Adapted from an illustration by Brian </a:t>
            </a:r>
            <a:r>
              <a:rPr lang="en-US" sz="1200" dirty="0" err="1"/>
              <a:t>Shellito</a:t>
            </a:r>
            <a:r>
              <a:rPr lang="en-US" sz="1200" dirty="0"/>
              <a:t> of </a:t>
            </a:r>
            <a:r>
              <a:rPr lang="en-US" sz="1200" i="1" dirty="0"/>
              <a:t>Scientific American,</a:t>
            </a:r>
            <a:r>
              <a:rPr lang="en-US" sz="1200" dirty="0"/>
              <a:t> as printed in </a:t>
            </a:r>
            <a:r>
              <a:rPr lang="en-US" sz="1200" i="1" dirty="0"/>
              <a:t>Cancer in Michigan, The Detroit News, </a:t>
            </a:r>
            <a:r>
              <a:rPr lang="en-US" sz="1200" dirty="0"/>
              <a:t>Nov. 1-2, 1998.</a:t>
            </a:r>
          </a:p>
        </p:txBody>
      </p:sp>
    </p:spTree>
    <p:extLst>
      <p:ext uri="{BB962C8B-B14F-4D97-AF65-F5344CB8AC3E}">
        <p14:creationId xmlns:p14="http://schemas.microsoft.com/office/powerpoint/2010/main" val="181888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206" y="409453"/>
            <a:ext cx="8229600" cy="1143000"/>
          </a:xfrm>
        </p:spPr>
        <p:txBody>
          <a:bodyPr>
            <a:normAutofit fontScale="90000"/>
          </a:bodyPr>
          <a:lstStyle/>
          <a:p>
            <a:r>
              <a:rPr lang="en-US" dirty="0"/>
              <a:t>				</a:t>
            </a:r>
            <a:br>
              <a:rPr lang="en-US" dirty="0"/>
            </a:br>
            <a:r>
              <a:rPr lang="en-US" dirty="0"/>
              <a:t>Distant Stage</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p:txBody>
      </p:sp>
      <p:sp>
        <p:nvSpPr>
          <p:cNvPr id="4" name="Title 1"/>
          <p:cNvSpPr txBox="1">
            <a:spLocks/>
          </p:cNvSpPr>
          <p:nvPr/>
        </p:nvSpPr>
        <p:spPr>
          <a:xfrm>
            <a:off x="1435100" y="274638"/>
            <a:ext cx="749935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p>
        </p:txBody>
      </p:sp>
      <p:pic>
        <p:nvPicPr>
          <p:cNvPr id="5" name="Picture 2"/>
          <p:cNvPicPr>
            <a:picLocks noChangeAspect="1" noChangeArrowheads="1"/>
          </p:cNvPicPr>
          <p:nvPr/>
        </p:nvPicPr>
        <p:blipFill>
          <a:blip r:embed="rId4" cstate="print"/>
          <a:srcRect/>
          <a:stretch>
            <a:fillRect/>
          </a:stretch>
        </p:blipFill>
        <p:spPr>
          <a:xfrm>
            <a:off x="2008981" y="2026627"/>
            <a:ext cx="4848225" cy="2819400"/>
          </a:xfrm>
          <a:prstGeom prst="rect">
            <a:avLst/>
          </a:prstGeom>
        </p:spPr>
      </p:pic>
      <p:sp>
        <p:nvSpPr>
          <p:cNvPr id="6" name="TextBox 5"/>
          <p:cNvSpPr txBox="1"/>
          <p:nvPr/>
        </p:nvSpPr>
        <p:spPr>
          <a:xfrm>
            <a:off x="2687638" y="1463676"/>
            <a:ext cx="3962400" cy="461963"/>
          </a:xfrm>
          <a:prstGeom prst="rect">
            <a:avLst/>
          </a:prstGeom>
          <a:noFill/>
        </p:spPr>
        <p:txBody>
          <a:bodyPr>
            <a:spAutoFit/>
          </a:bodyPr>
          <a:lstStyle/>
          <a:p>
            <a:pPr>
              <a:defRPr/>
            </a:pPr>
            <a:r>
              <a:rPr lang="en-US" sz="2400" u="sng" dirty="0">
                <a:solidFill>
                  <a:schemeClr val="tx2"/>
                </a:solidFill>
                <a:latin typeface="+mn-lt"/>
              </a:rPr>
              <a:t>Development of Metastasis</a:t>
            </a:r>
          </a:p>
        </p:txBody>
      </p:sp>
      <p:sp>
        <p:nvSpPr>
          <p:cNvPr id="7" name="Rectangle 4"/>
          <p:cNvSpPr>
            <a:spLocks noChangeArrowheads="1"/>
          </p:cNvSpPr>
          <p:nvPr/>
        </p:nvSpPr>
        <p:spPr bwMode="auto">
          <a:xfrm>
            <a:off x="1975463" y="2124687"/>
            <a:ext cx="1365250" cy="369887"/>
          </a:xfrm>
          <a:prstGeom prst="rect">
            <a:avLst/>
          </a:prstGeom>
          <a:noFill/>
          <a:ln w="9525">
            <a:noFill/>
            <a:miter lim="800000"/>
            <a:headEnd/>
            <a:tailEnd/>
          </a:ln>
        </p:spPr>
        <p:txBody>
          <a:bodyPr wrap="none">
            <a:spAutoFit/>
          </a:bodyPr>
          <a:lstStyle/>
          <a:p>
            <a:r>
              <a:rPr lang="en-US" b="1" dirty="0"/>
              <a:t>Epithelium</a:t>
            </a:r>
            <a:endParaRPr lang="en-US" dirty="0"/>
          </a:p>
        </p:txBody>
      </p:sp>
      <p:sp>
        <p:nvSpPr>
          <p:cNvPr id="8" name="Rectangle 5"/>
          <p:cNvSpPr>
            <a:spLocks noChangeArrowheads="1"/>
          </p:cNvSpPr>
          <p:nvPr/>
        </p:nvSpPr>
        <p:spPr bwMode="auto">
          <a:xfrm>
            <a:off x="1255654" y="2741644"/>
            <a:ext cx="1371600" cy="646112"/>
          </a:xfrm>
          <a:prstGeom prst="rect">
            <a:avLst/>
          </a:prstGeom>
          <a:noFill/>
          <a:ln w="9525">
            <a:noFill/>
            <a:miter lim="800000"/>
            <a:headEnd/>
            <a:tailEnd/>
          </a:ln>
        </p:spPr>
        <p:txBody>
          <a:bodyPr>
            <a:spAutoFit/>
          </a:bodyPr>
          <a:lstStyle/>
          <a:p>
            <a:pPr algn="ctr"/>
            <a:r>
              <a:rPr lang="en-US" b="1" dirty="0"/>
              <a:t>Basement</a:t>
            </a:r>
          </a:p>
          <a:p>
            <a:pPr algn="ctr"/>
            <a:r>
              <a:rPr lang="en-US" b="1" dirty="0"/>
              <a:t>membrane</a:t>
            </a:r>
            <a:endParaRPr lang="en-US" dirty="0"/>
          </a:p>
        </p:txBody>
      </p:sp>
      <p:sp>
        <p:nvSpPr>
          <p:cNvPr id="9" name="Rectangle 6"/>
          <p:cNvSpPr>
            <a:spLocks noChangeArrowheads="1"/>
          </p:cNvSpPr>
          <p:nvPr/>
        </p:nvSpPr>
        <p:spPr bwMode="auto">
          <a:xfrm>
            <a:off x="296435" y="4355123"/>
            <a:ext cx="1752600" cy="646113"/>
          </a:xfrm>
          <a:prstGeom prst="rect">
            <a:avLst/>
          </a:prstGeom>
          <a:noFill/>
          <a:ln w="9525">
            <a:noFill/>
            <a:miter lim="800000"/>
            <a:headEnd/>
            <a:tailEnd/>
          </a:ln>
        </p:spPr>
        <p:txBody>
          <a:bodyPr>
            <a:spAutoFit/>
          </a:bodyPr>
          <a:lstStyle/>
          <a:p>
            <a:pPr algn="ctr"/>
            <a:r>
              <a:rPr lang="en-US" b="1" dirty="0"/>
              <a:t>Blood or</a:t>
            </a:r>
          </a:p>
          <a:p>
            <a:pPr algn="ctr"/>
            <a:r>
              <a:rPr lang="en-US" b="1" dirty="0"/>
              <a:t>lymph vessel</a:t>
            </a:r>
            <a:endParaRPr lang="en-US" dirty="0"/>
          </a:p>
        </p:txBody>
      </p:sp>
      <p:sp>
        <p:nvSpPr>
          <p:cNvPr id="10" name="TextBox 19"/>
          <p:cNvSpPr txBox="1">
            <a:spLocks noChangeArrowheads="1"/>
          </p:cNvSpPr>
          <p:nvPr/>
        </p:nvSpPr>
        <p:spPr bwMode="auto">
          <a:xfrm>
            <a:off x="141288" y="5986341"/>
            <a:ext cx="5638800" cy="457200"/>
          </a:xfrm>
          <a:prstGeom prst="rect">
            <a:avLst/>
          </a:prstGeom>
          <a:noFill/>
          <a:ln w="9525">
            <a:noFill/>
            <a:miter lim="800000"/>
            <a:headEnd/>
            <a:tailEnd/>
          </a:ln>
        </p:spPr>
        <p:txBody>
          <a:bodyPr>
            <a:spAutoFit/>
          </a:bodyPr>
          <a:lstStyle/>
          <a:p>
            <a:r>
              <a:rPr lang="en-US" sz="1200" dirty="0"/>
              <a:t>Source: SEER Adapted from an illustration by Brian </a:t>
            </a:r>
            <a:r>
              <a:rPr lang="en-US" sz="1200" dirty="0" err="1"/>
              <a:t>Shellito</a:t>
            </a:r>
            <a:r>
              <a:rPr lang="en-US" sz="1200" dirty="0"/>
              <a:t> of </a:t>
            </a:r>
            <a:r>
              <a:rPr lang="en-US" sz="1200" i="1" dirty="0"/>
              <a:t>Scientific American,</a:t>
            </a:r>
            <a:r>
              <a:rPr lang="en-US" sz="1200" dirty="0"/>
              <a:t> as printed in </a:t>
            </a:r>
            <a:r>
              <a:rPr lang="en-US" sz="1200" i="1" dirty="0"/>
              <a:t>Cancer in Michigan, The Detroit News, </a:t>
            </a:r>
            <a:r>
              <a:rPr lang="en-US" sz="1200" dirty="0"/>
              <a:t>Nov. 1-2, 1998.</a:t>
            </a:r>
          </a:p>
        </p:txBody>
      </p:sp>
      <p:sp>
        <p:nvSpPr>
          <p:cNvPr id="11" name="Rectangle 7"/>
          <p:cNvSpPr>
            <a:spLocks noChangeArrowheads="1"/>
          </p:cNvSpPr>
          <p:nvPr/>
        </p:nvSpPr>
        <p:spPr bwMode="auto">
          <a:xfrm>
            <a:off x="1283433" y="5154549"/>
            <a:ext cx="1828800" cy="646112"/>
          </a:xfrm>
          <a:prstGeom prst="rect">
            <a:avLst/>
          </a:prstGeom>
          <a:noFill/>
          <a:ln w="9525">
            <a:noFill/>
            <a:miter lim="800000"/>
            <a:headEnd/>
            <a:tailEnd/>
          </a:ln>
        </p:spPr>
        <p:txBody>
          <a:bodyPr>
            <a:spAutoFit/>
          </a:bodyPr>
          <a:lstStyle/>
          <a:p>
            <a:pPr algn="ctr"/>
            <a:r>
              <a:rPr lang="en-US" b="1" dirty="0"/>
              <a:t>Metastatic cell</a:t>
            </a:r>
          </a:p>
          <a:p>
            <a:pPr algn="ctr"/>
            <a:r>
              <a:rPr lang="en-US" b="1" dirty="0"/>
              <a:t>in circulation</a:t>
            </a:r>
            <a:endParaRPr lang="en-US" dirty="0"/>
          </a:p>
        </p:txBody>
      </p:sp>
      <p:sp>
        <p:nvSpPr>
          <p:cNvPr id="12" name="Rectangle 8"/>
          <p:cNvSpPr>
            <a:spLocks noChangeArrowheads="1"/>
          </p:cNvSpPr>
          <p:nvPr/>
        </p:nvSpPr>
        <p:spPr bwMode="auto">
          <a:xfrm>
            <a:off x="3937793" y="5142826"/>
            <a:ext cx="1981200" cy="646113"/>
          </a:xfrm>
          <a:prstGeom prst="rect">
            <a:avLst/>
          </a:prstGeom>
          <a:noFill/>
          <a:ln w="9525">
            <a:noFill/>
            <a:miter lim="800000"/>
            <a:headEnd/>
            <a:tailEnd/>
          </a:ln>
        </p:spPr>
        <p:txBody>
          <a:bodyPr>
            <a:spAutoFit/>
          </a:bodyPr>
          <a:lstStyle/>
          <a:p>
            <a:pPr algn="ctr"/>
            <a:r>
              <a:rPr lang="en-US" b="1" dirty="0"/>
              <a:t>Epithelial lining</a:t>
            </a:r>
          </a:p>
          <a:p>
            <a:pPr algn="ctr"/>
            <a:r>
              <a:rPr lang="en-US" b="1" dirty="0"/>
              <a:t>of vessel</a:t>
            </a:r>
            <a:endParaRPr lang="en-US" dirty="0"/>
          </a:p>
        </p:txBody>
      </p:sp>
      <p:sp>
        <p:nvSpPr>
          <p:cNvPr id="13" name="Rectangle 12"/>
          <p:cNvSpPr>
            <a:spLocks noChangeArrowheads="1"/>
          </p:cNvSpPr>
          <p:nvPr/>
        </p:nvSpPr>
        <p:spPr bwMode="auto">
          <a:xfrm>
            <a:off x="6095206" y="5156251"/>
            <a:ext cx="1524000" cy="923925"/>
          </a:xfrm>
          <a:prstGeom prst="rect">
            <a:avLst/>
          </a:prstGeom>
          <a:noFill/>
          <a:ln w="9525">
            <a:noFill/>
            <a:miter lim="800000"/>
            <a:headEnd/>
            <a:tailEnd/>
          </a:ln>
        </p:spPr>
        <p:txBody>
          <a:bodyPr>
            <a:spAutoFit/>
          </a:bodyPr>
          <a:lstStyle/>
          <a:p>
            <a:pPr algn="ctr"/>
            <a:r>
              <a:rPr lang="en-US" b="1" dirty="0"/>
              <a:t>Tumor cell</a:t>
            </a:r>
          </a:p>
          <a:p>
            <a:pPr algn="ctr"/>
            <a:r>
              <a:rPr lang="en-US" b="1" dirty="0"/>
              <a:t>adhering to</a:t>
            </a:r>
          </a:p>
          <a:p>
            <a:pPr algn="ctr"/>
            <a:r>
              <a:rPr lang="en-US" b="1" dirty="0"/>
              <a:t>capillary</a:t>
            </a:r>
            <a:endParaRPr lang="en-US" dirty="0"/>
          </a:p>
        </p:txBody>
      </p:sp>
      <p:sp>
        <p:nvSpPr>
          <p:cNvPr id="14" name="Rectangle 11"/>
          <p:cNvSpPr>
            <a:spLocks noChangeArrowheads="1"/>
          </p:cNvSpPr>
          <p:nvPr/>
        </p:nvSpPr>
        <p:spPr bwMode="auto">
          <a:xfrm>
            <a:off x="7010400" y="3922102"/>
            <a:ext cx="1752600" cy="923925"/>
          </a:xfrm>
          <a:prstGeom prst="rect">
            <a:avLst/>
          </a:prstGeom>
          <a:noFill/>
          <a:ln w="9525">
            <a:noFill/>
            <a:miter lim="800000"/>
            <a:headEnd/>
            <a:tailEnd/>
          </a:ln>
        </p:spPr>
        <p:txBody>
          <a:bodyPr>
            <a:spAutoFit/>
          </a:bodyPr>
          <a:lstStyle/>
          <a:p>
            <a:pPr algn="ctr"/>
            <a:r>
              <a:rPr lang="en-US" b="1" dirty="0"/>
              <a:t>Tumor cell</a:t>
            </a:r>
          </a:p>
          <a:p>
            <a:pPr algn="ctr"/>
            <a:r>
              <a:rPr lang="en-US" b="1" dirty="0"/>
              <a:t>penetrates</a:t>
            </a:r>
          </a:p>
          <a:p>
            <a:pPr algn="ctr"/>
            <a:r>
              <a:rPr lang="en-US" b="1" dirty="0"/>
              <a:t>capillary wall</a:t>
            </a:r>
            <a:endParaRPr lang="en-US" dirty="0"/>
          </a:p>
        </p:txBody>
      </p:sp>
      <p:sp>
        <p:nvSpPr>
          <p:cNvPr id="15" name="Rectangle 10"/>
          <p:cNvSpPr>
            <a:spLocks noChangeArrowheads="1"/>
          </p:cNvSpPr>
          <p:nvPr/>
        </p:nvSpPr>
        <p:spPr bwMode="auto">
          <a:xfrm>
            <a:off x="6743700" y="2633481"/>
            <a:ext cx="1524000" cy="646112"/>
          </a:xfrm>
          <a:prstGeom prst="rect">
            <a:avLst/>
          </a:prstGeom>
          <a:noFill/>
          <a:ln w="9525">
            <a:noFill/>
            <a:miter lim="800000"/>
            <a:headEnd/>
            <a:tailEnd/>
          </a:ln>
        </p:spPr>
        <p:txBody>
          <a:bodyPr>
            <a:spAutoFit/>
          </a:bodyPr>
          <a:lstStyle/>
          <a:p>
            <a:pPr algn="ctr"/>
            <a:r>
              <a:rPr lang="en-US" b="1" dirty="0"/>
              <a:t>Secondary</a:t>
            </a:r>
          </a:p>
          <a:p>
            <a:pPr algn="ctr"/>
            <a:r>
              <a:rPr lang="en-US" b="1" dirty="0"/>
              <a:t>tumor site</a:t>
            </a:r>
            <a:endParaRPr lang="en-US" dirty="0"/>
          </a:p>
        </p:txBody>
      </p:sp>
      <p:cxnSp>
        <p:nvCxnSpPr>
          <p:cNvPr id="16" name="Straight Arrow Connector 15"/>
          <p:cNvCxnSpPr/>
          <p:nvPr/>
        </p:nvCxnSpPr>
        <p:spPr>
          <a:xfrm>
            <a:off x="3302060" y="2359637"/>
            <a:ext cx="484188" cy="5476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27254" y="3064700"/>
            <a:ext cx="713459" cy="866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35763" y="4413856"/>
            <a:ext cx="1003300" cy="1698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39063" y="4530293"/>
            <a:ext cx="817562" cy="579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031577" y="4530289"/>
            <a:ext cx="9906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753100" y="3984558"/>
            <a:ext cx="896938" cy="11699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6650038" y="4103077"/>
            <a:ext cx="629994" cy="2520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515100" y="3222443"/>
            <a:ext cx="990600" cy="538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11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99"/>
            <a:ext cx="8229600" cy="1143000"/>
          </a:xfrm>
        </p:spPr>
        <p:txBody>
          <a:bodyPr/>
          <a:lstStyle/>
          <a:p>
            <a:r>
              <a:rPr lang="en-US" dirty="0"/>
              <a:t>AJCC Cancer Staging</a:t>
            </a:r>
          </a:p>
        </p:txBody>
      </p:sp>
      <p:sp>
        <p:nvSpPr>
          <p:cNvPr id="3" name="Content Placeholder 2"/>
          <p:cNvSpPr>
            <a:spLocks noGrp="1"/>
          </p:cNvSpPr>
          <p:nvPr>
            <p:ph idx="1"/>
          </p:nvPr>
        </p:nvSpPr>
        <p:spPr>
          <a:xfrm>
            <a:off x="457200" y="2051538"/>
            <a:ext cx="8229600" cy="4074625"/>
          </a:xfrm>
        </p:spPr>
        <p:txBody>
          <a:bodyPr vert="horz" lIns="91440" tIns="45720" rIns="91440" bIns="45720" rtlCol="0" anchor="t">
            <a:normAutofit/>
          </a:bodyPr>
          <a:lstStyle/>
          <a:p>
            <a:r>
              <a:rPr lang="en-US" dirty="0"/>
              <a:t>Classification Components</a:t>
            </a:r>
          </a:p>
          <a:p>
            <a:pPr lvl="1">
              <a:buFont typeface="Wingdings"/>
              <a:buChar char="§"/>
            </a:pPr>
            <a:r>
              <a:rPr lang="en-US" dirty="0"/>
              <a:t>T = Primary </a:t>
            </a:r>
            <a:r>
              <a:rPr lang="en-US" b="1" dirty="0"/>
              <a:t>T</a:t>
            </a:r>
            <a:r>
              <a:rPr lang="en-US" dirty="0"/>
              <a:t>umor</a:t>
            </a:r>
            <a:endParaRPr lang="en-US" dirty="0">
              <a:cs typeface="Calibri"/>
            </a:endParaRPr>
          </a:p>
          <a:p>
            <a:pPr lvl="2"/>
            <a:r>
              <a:rPr lang="en-US" dirty="0"/>
              <a:t>Size and invasion</a:t>
            </a:r>
          </a:p>
          <a:p>
            <a:pPr lvl="1">
              <a:buFont typeface="Wingdings"/>
              <a:buChar char="§"/>
            </a:pPr>
            <a:r>
              <a:rPr lang="en-US" dirty="0"/>
              <a:t>N = Regional Lymph </a:t>
            </a:r>
            <a:r>
              <a:rPr lang="en-US" b="1" dirty="0"/>
              <a:t>N</a:t>
            </a:r>
            <a:r>
              <a:rPr lang="en-US" dirty="0"/>
              <a:t>odes</a:t>
            </a:r>
            <a:endParaRPr lang="en-US" dirty="0">
              <a:cs typeface="Calibri"/>
            </a:endParaRPr>
          </a:p>
          <a:p>
            <a:pPr lvl="2"/>
            <a:r>
              <a:rPr lang="en-US" dirty="0"/>
              <a:t>Presence or absence of tumor in lymph nodes</a:t>
            </a:r>
          </a:p>
          <a:p>
            <a:pPr lvl="1">
              <a:buFont typeface="Wingdings"/>
              <a:buChar char="§"/>
            </a:pPr>
            <a:r>
              <a:rPr lang="en-US" dirty="0"/>
              <a:t>M = Distant </a:t>
            </a:r>
            <a:r>
              <a:rPr lang="en-US" b="1" dirty="0"/>
              <a:t>M</a:t>
            </a:r>
            <a:r>
              <a:rPr lang="en-US" dirty="0"/>
              <a:t>etastasis</a:t>
            </a:r>
            <a:endParaRPr lang="en-US" dirty="0">
              <a:cs typeface="Calibri"/>
            </a:endParaRPr>
          </a:p>
          <a:p>
            <a:pPr lvl="2"/>
            <a:r>
              <a:rPr lang="en-US" dirty="0"/>
              <a:t>Presence or absence of distant metastases</a:t>
            </a:r>
          </a:p>
          <a:p>
            <a:pPr lvl="1">
              <a:buFont typeface="Wingdings"/>
              <a:buChar char="§"/>
            </a:pPr>
            <a:r>
              <a:rPr lang="en-US" dirty="0"/>
              <a:t>Stage Group – assigned using table</a:t>
            </a:r>
            <a:endParaRPr lang="en-US" dirty="0">
              <a:cs typeface="Calibri"/>
            </a:endParaRPr>
          </a:p>
          <a:p>
            <a:pPr marL="0" indent="0">
              <a:buNone/>
            </a:pPr>
            <a:endParaRPr lang="en-US" dirty="0"/>
          </a:p>
        </p:txBody>
      </p:sp>
    </p:spTree>
    <p:extLst>
      <p:ext uri="{BB962C8B-B14F-4D97-AF65-F5344CB8AC3E}">
        <p14:creationId xmlns:p14="http://schemas.microsoft.com/office/powerpoint/2010/main" val="150063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a:bodyPr>
          <a:lstStyle/>
          <a:p>
            <a:r>
              <a:rPr lang="en-US" dirty="0"/>
              <a:t>Staging Summary</a:t>
            </a:r>
          </a:p>
        </p:txBody>
      </p:sp>
      <p:sp>
        <p:nvSpPr>
          <p:cNvPr id="3" name="Content Placeholder 2"/>
          <p:cNvSpPr>
            <a:spLocks noGrp="1"/>
          </p:cNvSpPr>
          <p:nvPr>
            <p:ph idx="1"/>
          </p:nvPr>
        </p:nvSpPr>
        <p:spPr>
          <a:xfrm>
            <a:off x="457200" y="2098431"/>
            <a:ext cx="8229600" cy="3734655"/>
          </a:xfrm>
        </p:spPr>
        <p:txBody>
          <a:bodyPr/>
          <a:lstStyle/>
          <a:p>
            <a:r>
              <a:rPr lang="en-US" dirty="0"/>
              <a:t>Sources are available to stage cancer</a:t>
            </a:r>
          </a:p>
          <a:p>
            <a:r>
              <a:rPr lang="en-US" dirty="0"/>
              <a:t>Treatment is based on extent of cancer</a:t>
            </a:r>
          </a:p>
          <a:p>
            <a:r>
              <a:rPr lang="en-US" dirty="0"/>
              <a:t>Several major staging systems used</a:t>
            </a:r>
          </a:p>
          <a:p>
            <a:r>
              <a:rPr lang="en-US" dirty="0"/>
              <a:t>Prognosis of cancer can be established</a:t>
            </a:r>
          </a:p>
          <a:p>
            <a:r>
              <a:rPr lang="en-US" dirty="0"/>
              <a:t>End result analysis of cancers</a:t>
            </a:r>
          </a:p>
          <a:p>
            <a:pPr marL="0" indent="0">
              <a:buNone/>
            </a:pPr>
            <a:endParaRPr lang="en-US" dirty="0"/>
          </a:p>
        </p:txBody>
      </p:sp>
    </p:spTree>
    <p:extLst>
      <p:ext uri="{BB962C8B-B14F-4D97-AF65-F5344CB8AC3E}">
        <p14:creationId xmlns:p14="http://schemas.microsoft.com/office/powerpoint/2010/main" val="129417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6668"/>
            <a:ext cx="8229600" cy="1143000"/>
          </a:xfrm>
        </p:spPr>
        <p:txBody>
          <a:bodyPr/>
          <a:lstStyle/>
          <a:p>
            <a:r>
              <a:rPr lang="en-US" dirty="0"/>
              <a:t>Thank You!</a:t>
            </a:r>
          </a:p>
        </p:txBody>
      </p:sp>
      <p:sp>
        <p:nvSpPr>
          <p:cNvPr id="3" name="Content Placeholder 2"/>
          <p:cNvSpPr>
            <a:spLocks noGrp="1"/>
          </p:cNvSpPr>
          <p:nvPr>
            <p:ph idx="1"/>
          </p:nvPr>
        </p:nvSpPr>
        <p:spPr>
          <a:xfrm>
            <a:off x="457200" y="2074985"/>
            <a:ext cx="8229600" cy="4051178"/>
          </a:xfrm>
        </p:spPr>
        <p:txBody>
          <a:bodyPr vert="horz" lIns="91440" tIns="45720" rIns="91440" bIns="45720" rtlCol="0" anchor="t">
            <a:normAutofit/>
          </a:bodyPr>
          <a:lstStyle/>
          <a:p>
            <a:pPr marL="365760" indent="-283210">
              <a:buFont typeface="Wingdings 2"/>
              <a:buChar char=""/>
              <a:defRPr/>
            </a:pPr>
            <a:r>
              <a:rPr lang="en-US" dirty="0"/>
              <a:t>NCRA Education Foundation</a:t>
            </a:r>
            <a:endParaRPr lang="en-US"/>
          </a:p>
          <a:p>
            <a:pPr marL="640080" lvl="1" indent="-237490">
              <a:buFont typeface="Verdana"/>
              <a:buChar char="◦"/>
              <a:defRPr/>
            </a:pPr>
            <a:r>
              <a:rPr lang="en-US" dirty="0">
                <a:hlinkClick r:id="rId4"/>
              </a:rPr>
              <a:t>www.ncraeducationfoundation.org</a:t>
            </a:r>
            <a:endParaRPr lang="en-US" dirty="0">
              <a:cs typeface="Calibri"/>
              <a:hlinkClick r:id="rId4"/>
            </a:endParaRPr>
          </a:p>
          <a:p>
            <a:pPr marL="365760" indent="-283210">
              <a:buFont typeface="Wingdings 2"/>
              <a:buChar char=""/>
              <a:defRPr/>
            </a:pPr>
            <a:r>
              <a:rPr lang="en-US" dirty="0"/>
              <a:t>NCRA</a:t>
            </a:r>
            <a:endParaRPr lang="en-US" dirty="0">
              <a:cs typeface="Calibri"/>
            </a:endParaRPr>
          </a:p>
          <a:p>
            <a:pPr marL="640080" lvl="1" indent="-237490">
              <a:buFont typeface="Verdana"/>
              <a:buChar char="◦"/>
              <a:defRPr/>
            </a:pPr>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278252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468"/>
            <a:ext cx="8229600" cy="1143000"/>
          </a:xfrm>
        </p:spPr>
        <p:txBody>
          <a:bodyPr/>
          <a:lstStyle/>
          <a:p>
            <a:r>
              <a:rPr lang="en-US" dirty="0"/>
              <a:t>Objectives</a:t>
            </a:r>
          </a:p>
        </p:txBody>
      </p:sp>
      <p:sp>
        <p:nvSpPr>
          <p:cNvPr id="3" name="Content Placeholder 2"/>
          <p:cNvSpPr>
            <a:spLocks noGrp="1"/>
          </p:cNvSpPr>
          <p:nvPr>
            <p:ph idx="1"/>
          </p:nvPr>
        </p:nvSpPr>
        <p:spPr>
          <a:xfrm>
            <a:off x="457200" y="2672862"/>
            <a:ext cx="8229600" cy="3453301"/>
          </a:xfrm>
        </p:spPr>
        <p:txBody>
          <a:bodyPr vert="horz" lIns="91440" tIns="45720" rIns="91440" bIns="45720" rtlCol="0" anchor="t">
            <a:normAutofit/>
          </a:bodyPr>
          <a:lstStyle/>
          <a:p>
            <a:r>
              <a:rPr lang="en-US" dirty="0"/>
              <a:t>Define cancer staging</a:t>
            </a:r>
            <a:endParaRPr lang="en-US" dirty="0">
              <a:cs typeface="Calibri"/>
            </a:endParaRPr>
          </a:p>
          <a:p>
            <a:r>
              <a:rPr lang="en-US" dirty="0"/>
              <a:t>Discuss the purpose of staging</a:t>
            </a:r>
            <a:endParaRPr lang="en-US" dirty="0">
              <a:cs typeface="Calibri"/>
            </a:endParaRPr>
          </a:p>
          <a:p>
            <a:r>
              <a:rPr lang="en-US" dirty="0"/>
              <a:t>Identify staging sources</a:t>
            </a:r>
            <a:endParaRPr lang="en-US" dirty="0">
              <a:cs typeface="Calibri"/>
            </a:endParaRPr>
          </a:p>
          <a:p>
            <a:r>
              <a:rPr lang="en-US" dirty="0"/>
              <a:t>Review major staging systems </a:t>
            </a:r>
            <a:endParaRPr lang="en-US" dirty="0">
              <a:cs typeface="Calibri"/>
            </a:endParaRP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6299"/>
            <a:ext cx="8229600" cy="1143000"/>
          </a:xfrm>
        </p:spPr>
        <p:txBody>
          <a:bodyPr/>
          <a:lstStyle/>
          <a:p>
            <a:r>
              <a:rPr lang="en-US" dirty="0"/>
              <a:t>Methods of Cancer Spread</a:t>
            </a:r>
          </a:p>
        </p:txBody>
      </p:sp>
      <p:sp>
        <p:nvSpPr>
          <p:cNvPr id="3" name="Content Placeholder 2"/>
          <p:cNvSpPr>
            <a:spLocks noGrp="1"/>
          </p:cNvSpPr>
          <p:nvPr>
            <p:ph idx="1"/>
          </p:nvPr>
        </p:nvSpPr>
        <p:spPr>
          <a:xfrm>
            <a:off x="457200" y="2579077"/>
            <a:ext cx="8229600" cy="3547086"/>
          </a:xfrm>
        </p:spPr>
        <p:txBody>
          <a:bodyPr>
            <a:normAutofit/>
          </a:bodyPr>
          <a:lstStyle/>
          <a:p>
            <a:r>
              <a:rPr lang="en-US" dirty="0"/>
              <a:t>Invasion beyond adjacent tissue into other organs</a:t>
            </a:r>
          </a:p>
          <a:p>
            <a:r>
              <a:rPr lang="en-US" dirty="0"/>
              <a:t>Lymphatic wall – cancer cells travel through lymphatic vessels</a:t>
            </a:r>
          </a:p>
          <a:p>
            <a:r>
              <a:rPr lang="en-US" dirty="0"/>
              <a:t>Blood-borne metastases – invasion of blood vessels</a:t>
            </a:r>
          </a:p>
          <a:p>
            <a:pPr marL="0" indent="0">
              <a:buNone/>
            </a:pPr>
            <a:endParaRPr lang="en-US" dirty="0"/>
          </a:p>
        </p:txBody>
      </p:sp>
    </p:spTree>
    <p:extLst>
      <p:ext uri="{BB962C8B-B14F-4D97-AF65-F5344CB8AC3E}">
        <p14:creationId xmlns:p14="http://schemas.microsoft.com/office/powerpoint/2010/main" val="21403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200"/>
            <a:ext cx="8229600" cy="1143000"/>
          </a:xfrm>
        </p:spPr>
        <p:txBody>
          <a:bodyPr/>
          <a:lstStyle/>
          <a:p>
            <a:r>
              <a:rPr lang="en-US" dirty="0"/>
              <a:t>Staging</a:t>
            </a:r>
          </a:p>
        </p:txBody>
      </p:sp>
      <p:sp>
        <p:nvSpPr>
          <p:cNvPr id="3" name="Content Placeholder 2"/>
          <p:cNvSpPr>
            <a:spLocks noGrp="1"/>
          </p:cNvSpPr>
          <p:nvPr>
            <p:ph idx="1"/>
          </p:nvPr>
        </p:nvSpPr>
        <p:spPr>
          <a:xfrm>
            <a:off x="457200" y="2614246"/>
            <a:ext cx="8229600" cy="3511917"/>
          </a:xfrm>
        </p:spPr>
        <p:txBody>
          <a:bodyPr/>
          <a:lstStyle/>
          <a:p>
            <a:r>
              <a:rPr lang="en-US" dirty="0"/>
              <a:t>Common language</a:t>
            </a:r>
          </a:p>
          <a:p>
            <a:r>
              <a:rPr lang="en-US" dirty="0"/>
              <a:t>Developed by medical professionals</a:t>
            </a:r>
          </a:p>
          <a:p>
            <a:r>
              <a:rPr lang="en-US" dirty="0"/>
              <a:t>Communicates cancer information</a:t>
            </a:r>
          </a:p>
          <a:p>
            <a:r>
              <a:rPr lang="en-US" dirty="0"/>
              <a:t>Evolved over many years</a:t>
            </a:r>
          </a:p>
          <a:p>
            <a:r>
              <a:rPr lang="en-US" dirty="0"/>
              <a:t>Different staging systems</a:t>
            </a:r>
          </a:p>
          <a:p>
            <a:r>
              <a:rPr lang="en-US" dirty="0"/>
              <a:t>Extent of cancer</a:t>
            </a:r>
          </a:p>
          <a:p>
            <a:pPr marL="0" indent="0">
              <a:buNone/>
            </a:pPr>
            <a:endParaRPr lang="en-US" dirty="0"/>
          </a:p>
        </p:txBody>
      </p:sp>
    </p:spTree>
    <p:extLst>
      <p:ext uri="{BB962C8B-B14F-4D97-AF65-F5344CB8AC3E}">
        <p14:creationId xmlns:p14="http://schemas.microsoft.com/office/powerpoint/2010/main" val="317301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561"/>
            <a:ext cx="8229600" cy="1143000"/>
          </a:xfrm>
        </p:spPr>
        <p:txBody>
          <a:bodyPr/>
          <a:lstStyle/>
          <a:p>
            <a:r>
              <a:rPr lang="en-US" dirty="0"/>
              <a:t>Purpose of Staging</a:t>
            </a:r>
          </a:p>
        </p:txBody>
      </p:sp>
      <p:sp>
        <p:nvSpPr>
          <p:cNvPr id="3" name="Content Placeholder 2"/>
          <p:cNvSpPr>
            <a:spLocks noGrp="1"/>
          </p:cNvSpPr>
          <p:nvPr>
            <p:ph idx="1"/>
          </p:nvPr>
        </p:nvSpPr>
        <p:spPr>
          <a:xfrm>
            <a:off x="457200" y="1992923"/>
            <a:ext cx="8229600" cy="4133240"/>
          </a:xfrm>
        </p:spPr>
        <p:txBody>
          <a:bodyPr vert="horz" lIns="91440" tIns="45720" rIns="91440" bIns="45720" rtlCol="0" anchor="t">
            <a:normAutofit lnSpcReduction="10000"/>
          </a:bodyPr>
          <a:lstStyle/>
          <a:p>
            <a:r>
              <a:rPr lang="en-US" sz="3000" dirty="0"/>
              <a:t>Assess extent of cancer</a:t>
            </a:r>
          </a:p>
          <a:p>
            <a:r>
              <a:rPr lang="en-US" sz="3000" dirty="0"/>
              <a:t>Determine most appropriate treatment</a:t>
            </a:r>
          </a:p>
          <a:p>
            <a:pPr lvl="1">
              <a:buFont typeface="Wingdings"/>
              <a:buChar char="§"/>
            </a:pPr>
            <a:r>
              <a:rPr lang="en-US" dirty="0"/>
              <a:t>Cure disease</a:t>
            </a:r>
            <a:endParaRPr lang="en-US" dirty="0">
              <a:cs typeface="Calibri"/>
            </a:endParaRPr>
          </a:p>
          <a:p>
            <a:pPr lvl="1">
              <a:buFont typeface="Wingdings"/>
              <a:buChar char="§"/>
            </a:pPr>
            <a:r>
              <a:rPr lang="en-US" dirty="0"/>
              <a:t>Decrease tumor burden</a:t>
            </a:r>
            <a:endParaRPr lang="en-US" dirty="0">
              <a:cs typeface="Calibri"/>
            </a:endParaRPr>
          </a:p>
          <a:p>
            <a:pPr lvl="1">
              <a:buFont typeface="Wingdings"/>
              <a:buChar char="§"/>
            </a:pPr>
            <a:r>
              <a:rPr lang="en-US" dirty="0"/>
              <a:t>Relieve symptoms</a:t>
            </a:r>
            <a:endParaRPr lang="en-US" dirty="0">
              <a:cs typeface="Calibri"/>
            </a:endParaRPr>
          </a:p>
          <a:p>
            <a:r>
              <a:rPr lang="en-US" sz="3000" dirty="0"/>
              <a:t>Prognosis of individual patient</a:t>
            </a:r>
          </a:p>
          <a:p>
            <a:r>
              <a:rPr lang="en-US" sz="3000" dirty="0"/>
              <a:t>Compare local treatment results with national data</a:t>
            </a:r>
          </a:p>
          <a:p>
            <a:pPr marL="0" indent="0">
              <a:buNone/>
            </a:pPr>
            <a:endParaRPr lang="en-US" dirty="0"/>
          </a:p>
        </p:txBody>
      </p:sp>
    </p:spTree>
    <p:extLst>
      <p:ext uri="{BB962C8B-B14F-4D97-AF65-F5344CB8AC3E}">
        <p14:creationId xmlns:p14="http://schemas.microsoft.com/office/powerpoint/2010/main" val="236335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38"/>
            <a:ext cx="8229600" cy="1143000"/>
          </a:xfrm>
        </p:spPr>
        <p:txBody>
          <a:bodyPr/>
          <a:lstStyle/>
          <a:p>
            <a:r>
              <a:rPr lang="en-US" dirty="0"/>
              <a:t>Staging Sources</a:t>
            </a:r>
          </a:p>
        </p:txBody>
      </p:sp>
      <p:sp>
        <p:nvSpPr>
          <p:cNvPr id="3" name="Content Placeholder 2"/>
          <p:cNvSpPr>
            <a:spLocks noGrp="1"/>
          </p:cNvSpPr>
          <p:nvPr>
            <p:ph idx="1"/>
          </p:nvPr>
        </p:nvSpPr>
        <p:spPr>
          <a:xfrm>
            <a:off x="457200" y="2625969"/>
            <a:ext cx="8229600" cy="3500194"/>
          </a:xfrm>
        </p:spPr>
        <p:txBody>
          <a:bodyPr/>
          <a:lstStyle/>
          <a:p>
            <a:r>
              <a:rPr lang="en-US" dirty="0"/>
              <a:t>Physical examination</a:t>
            </a:r>
          </a:p>
          <a:p>
            <a:r>
              <a:rPr lang="en-US" dirty="0"/>
              <a:t>Radiology scans</a:t>
            </a:r>
          </a:p>
          <a:p>
            <a:r>
              <a:rPr lang="en-US" dirty="0"/>
              <a:t>Endoscopic procedures</a:t>
            </a:r>
          </a:p>
          <a:p>
            <a:r>
              <a:rPr lang="en-US" dirty="0"/>
              <a:t>Pathologic examination of tissue</a:t>
            </a:r>
          </a:p>
          <a:p>
            <a:pPr marL="0" indent="0">
              <a:buNone/>
            </a:pPr>
            <a:endParaRPr lang="en-US" dirty="0"/>
          </a:p>
        </p:txBody>
      </p:sp>
    </p:spTree>
    <p:extLst>
      <p:ext uri="{BB962C8B-B14F-4D97-AF65-F5344CB8AC3E}">
        <p14:creationId xmlns:p14="http://schemas.microsoft.com/office/powerpoint/2010/main" val="3084878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66299"/>
            <a:ext cx="8229600" cy="1143000"/>
          </a:xfrm>
        </p:spPr>
        <p:txBody>
          <a:bodyPr/>
          <a:lstStyle/>
          <a:p>
            <a:r>
              <a:rPr lang="en-US" dirty="0"/>
              <a:t>Pathologic Examination</a:t>
            </a:r>
          </a:p>
        </p:txBody>
      </p:sp>
      <p:sp>
        <p:nvSpPr>
          <p:cNvPr id="3" name="Content Placeholder 2"/>
          <p:cNvSpPr>
            <a:spLocks noGrp="1"/>
          </p:cNvSpPr>
          <p:nvPr>
            <p:ph idx="1"/>
          </p:nvPr>
        </p:nvSpPr>
        <p:spPr>
          <a:xfrm>
            <a:off x="457200" y="2356338"/>
            <a:ext cx="8229600" cy="3769825"/>
          </a:xfrm>
        </p:spPr>
        <p:txBody>
          <a:bodyPr vert="horz" lIns="91440" tIns="45720" rIns="91440" bIns="45720" rtlCol="0" anchor="t">
            <a:normAutofit lnSpcReduction="10000"/>
          </a:bodyPr>
          <a:lstStyle/>
          <a:p>
            <a:r>
              <a:rPr lang="en-US" dirty="0"/>
              <a:t>Needle biopsy</a:t>
            </a:r>
          </a:p>
          <a:p>
            <a:r>
              <a:rPr lang="en-US" dirty="0"/>
              <a:t>Fine needle aspirate (FNA)</a:t>
            </a:r>
          </a:p>
          <a:p>
            <a:r>
              <a:rPr lang="en-US" dirty="0"/>
              <a:t>Incisional and excisional biopsy</a:t>
            </a:r>
          </a:p>
          <a:p>
            <a:r>
              <a:rPr lang="en-US" dirty="0"/>
              <a:t>Bone marrow biopsy</a:t>
            </a:r>
          </a:p>
          <a:p>
            <a:r>
              <a:rPr lang="en-US" dirty="0"/>
              <a:t>Surgical resection</a:t>
            </a:r>
          </a:p>
          <a:p>
            <a:pPr lvl="1">
              <a:buFont typeface="Wingdings"/>
              <a:buChar char="§"/>
            </a:pPr>
            <a:r>
              <a:rPr lang="en-US" dirty="0"/>
              <a:t>Primary site of cancer</a:t>
            </a:r>
            <a:endParaRPr lang="en-US" dirty="0">
              <a:cs typeface="Calibri"/>
            </a:endParaRPr>
          </a:p>
          <a:p>
            <a:pPr lvl="1">
              <a:buFont typeface="Wingdings"/>
              <a:buChar char="§"/>
            </a:pPr>
            <a:r>
              <a:rPr lang="en-US" dirty="0"/>
              <a:t>Regional lymph nodes</a:t>
            </a:r>
            <a:endParaRPr lang="en-US" dirty="0">
              <a:cs typeface="Calibri"/>
            </a:endParaRPr>
          </a:p>
          <a:p>
            <a:pPr marL="0" indent="0">
              <a:buNone/>
            </a:pPr>
            <a:endParaRPr lang="en-US" dirty="0"/>
          </a:p>
        </p:txBody>
      </p:sp>
    </p:spTree>
    <p:extLst>
      <p:ext uri="{BB962C8B-B14F-4D97-AF65-F5344CB8AC3E}">
        <p14:creationId xmlns:p14="http://schemas.microsoft.com/office/powerpoint/2010/main" val="234588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561"/>
            <a:ext cx="8229600" cy="1143000"/>
          </a:xfrm>
        </p:spPr>
        <p:txBody>
          <a:bodyPr/>
          <a:lstStyle/>
          <a:p>
            <a:r>
              <a:rPr lang="en-US" dirty="0"/>
              <a:t>Pathology Report</a:t>
            </a:r>
          </a:p>
        </p:txBody>
      </p:sp>
      <p:sp>
        <p:nvSpPr>
          <p:cNvPr id="3" name="Content Placeholder 2"/>
          <p:cNvSpPr>
            <a:spLocks noGrp="1"/>
          </p:cNvSpPr>
          <p:nvPr>
            <p:ph idx="1"/>
          </p:nvPr>
        </p:nvSpPr>
        <p:spPr>
          <a:xfrm>
            <a:off x="457200" y="2004646"/>
            <a:ext cx="8229600" cy="4121517"/>
          </a:xfrm>
        </p:spPr>
        <p:txBody>
          <a:bodyPr/>
          <a:lstStyle/>
          <a:p>
            <a:r>
              <a:rPr lang="en-US" dirty="0"/>
              <a:t>Primary site</a:t>
            </a:r>
          </a:p>
          <a:p>
            <a:r>
              <a:rPr lang="en-US" dirty="0"/>
              <a:t>Tumor size</a:t>
            </a:r>
          </a:p>
          <a:p>
            <a:r>
              <a:rPr lang="en-US" dirty="0"/>
              <a:t>Histologic type</a:t>
            </a:r>
          </a:p>
          <a:p>
            <a:r>
              <a:rPr lang="en-US" dirty="0"/>
              <a:t>Grade of tumor</a:t>
            </a:r>
          </a:p>
          <a:p>
            <a:r>
              <a:rPr lang="en-US" dirty="0"/>
              <a:t>Extent of cancer within organ and beyond</a:t>
            </a:r>
          </a:p>
          <a:p>
            <a:r>
              <a:rPr lang="en-US" dirty="0"/>
              <a:t>Lymph nodes removed and positive</a:t>
            </a:r>
          </a:p>
          <a:p>
            <a:r>
              <a:rPr lang="en-US" dirty="0"/>
              <a:t>Biopsy or resection of distant site(s)</a:t>
            </a:r>
          </a:p>
          <a:p>
            <a:pPr marL="0" indent="0">
              <a:buNone/>
            </a:pPr>
            <a:endParaRPr lang="en-US" dirty="0"/>
          </a:p>
        </p:txBody>
      </p:sp>
    </p:spTree>
    <p:extLst>
      <p:ext uri="{BB962C8B-B14F-4D97-AF65-F5344CB8AC3E}">
        <p14:creationId xmlns:p14="http://schemas.microsoft.com/office/powerpoint/2010/main" val="231917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54576"/>
            <a:ext cx="8229600" cy="1143000"/>
          </a:xfrm>
        </p:spPr>
        <p:txBody>
          <a:bodyPr/>
          <a:lstStyle/>
          <a:p>
            <a:r>
              <a:rPr lang="en-US" dirty="0"/>
              <a:t>Staging Systems</a:t>
            </a:r>
          </a:p>
        </p:txBody>
      </p:sp>
      <p:sp>
        <p:nvSpPr>
          <p:cNvPr id="3" name="Content Placeholder 2"/>
          <p:cNvSpPr>
            <a:spLocks noGrp="1"/>
          </p:cNvSpPr>
          <p:nvPr>
            <p:ph idx="1"/>
          </p:nvPr>
        </p:nvSpPr>
        <p:spPr>
          <a:xfrm>
            <a:off x="457200" y="2450123"/>
            <a:ext cx="8229600" cy="3676040"/>
          </a:xfrm>
        </p:spPr>
        <p:txBody>
          <a:bodyPr vert="horz" lIns="91440" tIns="45720" rIns="91440" bIns="45720" rtlCol="0" anchor="t">
            <a:normAutofit/>
          </a:bodyPr>
          <a:lstStyle/>
          <a:p>
            <a:r>
              <a:rPr lang="en-US" dirty="0"/>
              <a:t>SEER (Surveillance, Epidemiology and End Results</a:t>
            </a:r>
            <a:r>
              <a:rPr lang="en-US" dirty="0">
                <a:cs typeface="Calibri"/>
              </a:rPr>
              <a:t>) Summary Stage</a:t>
            </a:r>
            <a:endParaRPr lang="en-US" dirty="0"/>
          </a:p>
          <a:p>
            <a:r>
              <a:rPr lang="en-US" dirty="0"/>
              <a:t>AJCC (American Joint Committee on Cancer) Cancer Staging</a:t>
            </a:r>
            <a:endParaRPr lang="en-US" dirty="0">
              <a:cs typeface="Calibri"/>
            </a:endParaRPr>
          </a:p>
          <a:p>
            <a:pPr marL="0" indent="0">
              <a:buNone/>
            </a:pPr>
            <a:endParaRPr lang="en-US" dirty="0"/>
          </a:p>
        </p:txBody>
      </p:sp>
    </p:spTree>
    <p:extLst>
      <p:ext uri="{BB962C8B-B14F-4D97-AF65-F5344CB8AC3E}">
        <p14:creationId xmlns:p14="http://schemas.microsoft.com/office/powerpoint/2010/main" val="1290571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25466</TotalTime>
  <Words>1365</Words>
  <Application>Microsoft Office PowerPoint</Application>
  <PresentationFormat>On-screen Show (4:3)</PresentationFormat>
  <Paragraphs>226</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PowerPoint Presentation</vt:lpstr>
      <vt:lpstr>Objectives</vt:lpstr>
      <vt:lpstr>Methods of Cancer Spread</vt:lpstr>
      <vt:lpstr>Staging</vt:lpstr>
      <vt:lpstr>Purpose of Staging</vt:lpstr>
      <vt:lpstr>Staging Sources</vt:lpstr>
      <vt:lpstr>Pathologic Examination</vt:lpstr>
      <vt:lpstr>Pathology Report</vt:lpstr>
      <vt:lpstr>Staging Systems</vt:lpstr>
      <vt:lpstr>SEER Summary Stage</vt:lpstr>
      <vt:lpstr>In Situ Stage</vt:lpstr>
      <vt:lpstr>Localized Stage</vt:lpstr>
      <vt:lpstr> Regional Stage </vt:lpstr>
      <vt:lpstr>     Distant Stage </vt:lpstr>
      <vt:lpstr>AJCC Cancer Staging</vt:lpstr>
      <vt:lpstr>Staging 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266</cp:revision>
  <dcterms:created xsi:type="dcterms:W3CDTF">2013-07-02T15:13:30Z</dcterms:created>
  <dcterms:modified xsi:type="dcterms:W3CDTF">2018-11-20T19:40:57Z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