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67" r:id="rId3"/>
    <p:sldId id="256" r:id="rId4"/>
    <p:sldId id="257" r:id="rId5"/>
    <p:sldId id="258" r:id="rId6"/>
    <p:sldId id="260" r:id="rId7"/>
    <p:sldId id="261" r:id="rId8"/>
    <p:sldId id="262" r:id="rId9"/>
    <p:sldId id="263" r:id="rId10"/>
    <p:sldId id="259"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83" autoAdjust="0"/>
  </p:normalViewPr>
  <p:slideViewPr>
    <p:cSldViewPr snapToGrid="0" snapToObjects="1">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33E1923-C7C5-4367-9803-717CD7A8BCAA}"/>
    <pc:docChg chg="modSld">
      <pc:chgData name="" userId="" providerId="" clId="Web-{933E1923-C7C5-4367-9803-717CD7A8BCAA}" dt="2018-05-06T16:18:42.351" v="105"/>
      <pc:docMkLst>
        <pc:docMk/>
      </pc:docMkLst>
      <pc:sldChg chg="modNotes">
        <pc:chgData name="" userId="" providerId="" clId="Web-{933E1923-C7C5-4367-9803-717CD7A8BCAA}" dt="2018-05-06T16:18:42.351" v="105"/>
        <pc:sldMkLst>
          <pc:docMk/>
          <pc:sldMk cId="1808009804" sldId="261"/>
        </pc:sldMkLst>
      </pc:sldChg>
    </pc:docChg>
  </pc:docChgLst>
  <pc:docChgLst>
    <pc:chgData clId="Web-{3E181D7B-5BE9-45ED-9AEE-0F5512BC1906}"/>
    <pc:docChg chg="modSld sldOrd">
      <pc:chgData name="" userId="" providerId="" clId="Web-{3E181D7B-5BE9-45ED-9AEE-0F5512BC1906}" dt="2018-06-03T15:36:40.002" v="202" actId="20577"/>
      <pc:docMkLst>
        <pc:docMk/>
      </pc:docMkLst>
      <pc:sldChg chg="modSp modNotes">
        <pc:chgData name="" userId="" providerId="" clId="Web-{3E181D7B-5BE9-45ED-9AEE-0F5512BC1906}" dt="2018-06-03T15:25:59.915" v="90" actId="20577"/>
        <pc:sldMkLst>
          <pc:docMk/>
          <pc:sldMk cId="0" sldId="256"/>
        </pc:sldMkLst>
        <pc:spChg chg="mod">
          <ac:chgData name="" userId="" providerId="" clId="Web-{3E181D7B-5BE9-45ED-9AEE-0F5512BC1906}" dt="2018-06-03T15:25:59.915" v="90" actId="20577"/>
          <ac:spMkLst>
            <pc:docMk/>
            <pc:sldMk cId="0" sldId="256"/>
            <ac:spMk id="3" creationId="{00000000-0000-0000-0000-000000000000}"/>
          </ac:spMkLst>
        </pc:spChg>
      </pc:sldChg>
      <pc:sldChg chg="modNotes">
        <pc:chgData name="" userId="" providerId="" clId="Web-{3E181D7B-5BE9-45ED-9AEE-0F5512BC1906}" dt="2018-06-03T15:35:44.456" v="188"/>
        <pc:sldMkLst>
          <pc:docMk/>
          <pc:sldMk cId="2885268155" sldId="259"/>
        </pc:sldMkLst>
      </pc:sldChg>
      <pc:sldChg chg="modSp ord modNotes">
        <pc:chgData name="" userId="" providerId="" clId="Web-{3E181D7B-5BE9-45ED-9AEE-0F5512BC1906}" dt="2018-06-03T15:29:40.881" v="115"/>
        <pc:sldMkLst>
          <pc:docMk/>
          <pc:sldMk cId="793571497" sldId="260"/>
        </pc:sldMkLst>
        <pc:spChg chg="mod">
          <ac:chgData name="" userId="" providerId="" clId="Web-{3E181D7B-5BE9-45ED-9AEE-0F5512BC1906}" dt="2018-06-03T15:29:16.990" v="109" actId="20577"/>
          <ac:spMkLst>
            <pc:docMk/>
            <pc:sldMk cId="793571497" sldId="260"/>
            <ac:spMk id="3" creationId="{00000000-0000-0000-0000-000000000000}"/>
          </ac:spMkLst>
        </pc:spChg>
      </pc:sldChg>
      <pc:sldChg chg="modSp ord modNotes">
        <pc:chgData name="" userId="" providerId="" clId="Web-{3E181D7B-5BE9-45ED-9AEE-0F5512BC1906}" dt="2018-06-03T15:33:13.487" v="183"/>
        <pc:sldMkLst>
          <pc:docMk/>
          <pc:sldMk cId="1808009804" sldId="261"/>
        </pc:sldMkLst>
        <pc:spChg chg="mod">
          <ac:chgData name="" userId="" providerId="" clId="Web-{3E181D7B-5BE9-45ED-9AEE-0F5512BC1906}" dt="2018-06-03T15:31:07.989" v="129" actId="20577"/>
          <ac:spMkLst>
            <pc:docMk/>
            <pc:sldMk cId="1808009804" sldId="261"/>
            <ac:spMk id="3" creationId="{00000000-0000-0000-0000-000000000000}"/>
          </ac:spMkLst>
        </pc:spChg>
      </pc:sldChg>
      <pc:sldChg chg="ord">
        <pc:chgData name="" userId="" providerId="" clId="Web-{3E181D7B-5BE9-45ED-9AEE-0F5512BC1906}" dt="2018-06-03T15:27:14.273" v="94"/>
        <pc:sldMkLst>
          <pc:docMk/>
          <pc:sldMk cId="2575397320" sldId="262"/>
        </pc:sldMkLst>
      </pc:sldChg>
      <pc:sldChg chg="ord">
        <pc:chgData name="" userId="" providerId="" clId="Web-{3E181D7B-5BE9-45ED-9AEE-0F5512BC1906}" dt="2018-06-03T15:27:20.383" v="95"/>
        <pc:sldMkLst>
          <pc:docMk/>
          <pc:sldMk cId="654631188" sldId="263"/>
        </pc:sldMkLst>
      </pc:sldChg>
      <pc:sldChg chg="modSp">
        <pc:chgData name="" userId="" providerId="" clId="Web-{3E181D7B-5BE9-45ED-9AEE-0F5512BC1906}" dt="2018-06-03T15:36:40.002" v="201" actId="20577"/>
        <pc:sldMkLst>
          <pc:docMk/>
          <pc:sldMk cId="601374856" sldId="266"/>
        </pc:sldMkLst>
        <pc:spChg chg="mod">
          <ac:chgData name="" userId="" providerId="" clId="Web-{3E181D7B-5BE9-45ED-9AEE-0F5512BC1906}" dt="2018-06-03T15:36:40.002" v="201" actId="20577"/>
          <ac:spMkLst>
            <pc:docMk/>
            <pc:sldMk cId="601374856" sldId="266"/>
            <ac:spMk id="3" creationId="{00000000-0000-0000-0000-000000000000}"/>
          </ac:spMkLst>
        </pc:spChg>
      </pc:sldChg>
    </pc:docChg>
  </pc:docChgLst>
  <pc:docChgLst>
    <pc:chgData clId="Web-{C65A6A2A-D20D-4CBC-AEAF-15EFE8621A52}"/>
    <pc:docChg chg="modSld">
      <pc:chgData name="" userId="" providerId="" clId="Web-{C65A6A2A-D20D-4CBC-AEAF-15EFE8621A52}" dt="2018-05-04T14:31:07.034" v="126"/>
      <pc:docMkLst>
        <pc:docMk/>
      </pc:docMkLst>
      <pc:sldChg chg="modNotes">
        <pc:chgData name="" userId="" providerId="" clId="Web-{C65A6A2A-D20D-4CBC-AEAF-15EFE8621A52}" dt="2018-05-04T14:19:58.592" v="5"/>
        <pc:sldMkLst>
          <pc:docMk/>
          <pc:sldMk cId="0" sldId="256"/>
        </pc:sldMkLst>
      </pc:sldChg>
      <pc:sldChg chg="modNotes">
        <pc:chgData name="" userId="" providerId="" clId="Web-{C65A6A2A-D20D-4CBC-AEAF-15EFE8621A52}" dt="2018-05-04T14:20:39.796" v="8"/>
        <pc:sldMkLst>
          <pc:docMk/>
          <pc:sldMk cId="313688989" sldId="258"/>
        </pc:sldMkLst>
      </pc:sldChg>
      <pc:sldChg chg="modSp modNotes">
        <pc:chgData name="" userId="" providerId="" clId="Web-{C65A6A2A-D20D-4CBC-AEAF-15EFE8621A52}" dt="2018-05-04T14:23:20.922" v="47"/>
        <pc:sldMkLst>
          <pc:docMk/>
          <pc:sldMk cId="2885268155" sldId="259"/>
        </pc:sldMkLst>
        <pc:spChg chg="mod">
          <ac:chgData name="" userId="" providerId="" clId="Web-{C65A6A2A-D20D-4CBC-AEAF-15EFE8621A52}" dt="2018-05-04T14:23:04.718" v="43"/>
          <ac:spMkLst>
            <pc:docMk/>
            <pc:sldMk cId="2885268155" sldId="259"/>
            <ac:spMk id="3" creationId="{00000000-0000-0000-0000-000000000000}"/>
          </ac:spMkLst>
        </pc:spChg>
      </pc:sldChg>
      <pc:sldChg chg="modNotes">
        <pc:chgData name="" userId="" providerId="" clId="Web-{C65A6A2A-D20D-4CBC-AEAF-15EFE8621A52}" dt="2018-05-04T14:24:23.610" v="52"/>
        <pc:sldMkLst>
          <pc:docMk/>
          <pc:sldMk cId="793571497" sldId="260"/>
        </pc:sldMkLst>
      </pc:sldChg>
      <pc:sldChg chg="modNotes">
        <pc:chgData name="" userId="" providerId="" clId="Web-{C65A6A2A-D20D-4CBC-AEAF-15EFE8621A52}" dt="2018-05-04T14:28:24.486" v="101"/>
        <pc:sldMkLst>
          <pc:docMk/>
          <pc:sldMk cId="1808009804" sldId="261"/>
        </pc:sldMkLst>
      </pc:sldChg>
      <pc:sldChg chg="modNotes">
        <pc:chgData name="" userId="" providerId="" clId="Web-{C65A6A2A-D20D-4CBC-AEAF-15EFE8621A52}" dt="2018-05-04T14:28:45.580" v="103"/>
        <pc:sldMkLst>
          <pc:docMk/>
          <pc:sldMk cId="2575397320" sldId="262"/>
        </pc:sldMkLst>
      </pc:sldChg>
      <pc:sldChg chg="modSp">
        <pc:chgData name="" userId="" providerId="" clId="Web-{C65A6A2A-D20D-4CBC-AEAF-15EFE8621A52}" dt="2018-05-04T14:31:07.034" v="125"/>
        <pc:sldMkLst>
          <pc:docMk/>
          <pc:sldMk cId="1856928463" sldId="265"/>
        </pc:sldMkLst>
        <pc:spChg chg="mod">
          <ac:chgData name="" userId="" providerId="" clId="Web-{C65A6A2A-D20D-4CBC-AEAF-15EFE8621A52}" dt="2018-05-04T14:31:07.034" v="125"/>
          <ac:spMkLst>
            <pc:docMk/>
            <pc:sldMk cId="1856928463" sldId="265"/>
            <ac:spMk id="3" creationId="{00000000-0000-0000-0000-000000000000}"/>
          </ac:spMkLst>
        </pc:spChg>
      </pc:sldChg>
    </pc:docChg>
  </pc:docChgLst>
  <pc:docChgLst>
    <pc:chgData clId="Web-{97F49721-1E3C-42F6-A6CB-EE3047A90689}"/>
    <pc:docChg chg="modSld">
      <pc:chgData name="" userId="" providerId="" clId="Web-{97F49721-1E3C-42F6-A6CB-EE3047A90689}" dt="2018-03-12T21:44:01.171" v="294"/>
      <pc:docMkLst>
        <pc:docMk/>
      </pc:docMkLst>
      <pc:sldChg chg="modSp">
        <pc:chgData name="" userId="" providerId="" clId="Web-{97F49721-1E3C-42F6-A6CB-EE3047A90689}" dt="2018-03-12T21:36:09.490" v="22"/>
        <pc:sldMkLst>
          <pc:docMk/>
          <pc:sldMk cId="313688989" sldId="258"/>
        </pc:sldMkLst>
        <pc:spChg chg="mod">
          <ac:chgData name="" userId="" providerId="" clId="Web-{97F49721-1E3C-42F6-A6CB-EE3047A90689}" dt="2018-03-12T21:36:09.490" v="22"/>
          <ac:spMkLst>
            <pc:docMk/>
            <pc:sldMk cId="313688989" sldId="258"/>
            <ac:spMk id="3" creationId="{00000000-0000-0000-0000-000000000000}"/>
          </ac:spMkLst>
        </pc:spChg>
      </pc:sldChg>
      <pc:sldChg chg="modSp modNotes">
        <pc:chgData name="" userId="" providerId="" clId="Web-{97F49721-1E3C-42F6-A6CB-EE3047A90689}" dt="2018-03-12T21:43:43.858" v="286"/>
        <pc:sldMkLst>
          <pc:docMk/>
          <pc:sldMk cId="2885268155" sldId="259"/>
        </pc:sldMkLst>
        <pc:spChg chg="mod">
          <ac:chgData name="" userId="" providerId="" clId="Web-{97F49721-1E3C-42F6-A6CB-EE3047A90689}" dt="2018-03-12T21:39:18.977" v="150"/>
          <ac:spMkLst>
            <pc:docMk/>
            <pc:sldMk cId="2885268155" sldId="259"/>
            <ac:spMk id="3" creationId="{00000000-0000-0000-0000-000000000000}"/>
          </ac:spMkLst>
        </pc:spChg>
      </pc:sldChg>
      <pc:sldChg chg="modSp">
        <pc:chgData name="" userId="" providerId="" clId="Web-{97F49721-1E3C-42F6-A6CB-EE3047A90689}" dt="2018-03-12T21:39:53.509" v="162"/>
        <pc:sldMkLst>
          <pc:docMk/>
          <pc:sldMk cId="1808009804" sldId="261"/>
        </pc:sldMkLst>
        <pc:spChg chg="mod">
          <ac:chgData name="" userId="" providerId="" clId="Web-{97F49721-1E3C-42F6-A6CB-EE3047A90689}" dt="2018-03-12T21:39:53.509" v="162"/>
          <ac:spMkLst>
            <pc:docMk/>
            <pc:sldMk cId="1808009804" sldId="261"/>
            <ac:spMk id="3" creationId="{00000000-0000-0000-0000-000000000000}"/>
          </ac:spMkLst>
        </pc:spChg>
      </pc:sldChg>
      <pc:sldChg chg="modSp">
        <pc:chgData name="" userId="" providerId="" clId="Web-{97F49721-1E3C-42F6-A6CB-EE3047A90689}" dt="2018-03-12T21:44:01.171" v="293"/>
        <pc:sldMkLst>
          <pc:docMk/>
          <pc:sldMk cId="1856928463" sldId="265"/>
        </pc:sldMkLst>
        <pc:spChg chg="mod">
          <ac:chgData name="" userId="" providerId="" clId="Web-{97F49721-1E3C-42F6-A6CB-EE3047A90689}" dt="2018-03-12T21:44:01.171" v="293"/>
          <ac:spMkLst>
            <pc:docMk/>
            <pc:sldMk cId="1856928463" sldId="265"/>
            <ac:spMk id="3" creationId="{00000000-0000-0000-0000-000000000000}"/>
          </ac:spMkLst>
        </pc:spChg>
      </pc:sldChg>
    </pc:docChg>
  </pc:docChgLst>
  <pc:docChgLst>
    <pc:chgData clId="Web-{19B29295-F854-4D58-B740-08C05DB9A6A8}"/>
    <pc:docChg chg="modSld">
      <pc:chgData name="" userId="" providerId="" clId="Web-{19B29295-F854-4D58-B740-08C05DB9A6A8}" dt="2018-06-02T19:26:30.900" v="482" actId="14100"/>
      <pc:docMkLst>
        <pc:docMk/>
      </pc:docMkLst>
      <pc:sldChg chg="modSp modNotes">
        <pc:chgData name="" userId="" providerId="" clId="Web-{19B29295-F854-4D58-B740-08C05DB9A6A8}" dt="2018-06-02T19:05:44.971" v="79"/>
        <pc:sldMkLst>
          <pc:docMk/>
          <pc:sldMk cId="0" sldId="256"/>
        </pc:sldMkLst>
        <pc:spChg chg="mod">
          <ac:chgData name="" userId="" providerId="" clId="Web-{19B29295-F854-4D58-B740-08C05DB9A6A8}" dt="2018-06-02T19:05:21.733" v="70" actId="20577"/>
          <ac:spMkLst>
            <pc:docMk/>
            <pc:sldMk cId="0" sldId="256"/>
            <ac:spMk id="3" creationId="{00000000-0000-0000-0000-000000000000}"/>
          </ac:spMkLst>
        </pc:spChg>
      </pc:sldChg>
      <pc:sldChg chg="modNotes">
        <pc:chgData name="" userId="" providerId="" clId="Web-{19B29295-F854-4D58-B740-08C05DB9A6A8}" dt="2018-06-02T19:07:48.985" v="138"/>
        <pc:sldMkLst>
          <pc:docMk/>
          <pc:sldMk cId="313688989" sldId="258"/>
        </pc:sldMkLst>
      </pc:sldChg>
      <pc:sldChg chg="modNotes">
        <pc:chgData name="" userId="" providerId="" clId="Web-{19B29295-F854-4D58-B740-08C05DB9A6A8}" dt="2018-06-02T19:12:47.270" v="281"/>
        <pc:sldMkLst>
          <pc:docMk/>
          <pc:sldMk cId="2885268155" sldId="259"/>
        </pc:sldMkLst>
      </pc:sldChg>
      <pc:sldChg chg="modNotes">
        <pc:chgData name="" userId="" providerId="" clId="Web-{19B29295-F854-4D58-B740-08C05DB9A6A8}" dt="2018-06-02T19:14:59.084" v="303"/>
        <pc:sldMkLst>
          <pc:docMk/>
          <pc:sldMk cId="793571497" sldId="260"/>
        </pc:sldMkLst>
      </pc:sldChg>
      <pc:sldChg chg="modSp modNotes">
        <pc:chgData name="" userId="" providerId="" clId="Web-{19B29295-F854-4D58-B740-08C05DB9A6A8}" dt="2018-06-02T19:22:08.286" v="431"/>
        <pc:sldMkLst>
          <pc:docMk/>
          <pc:sldMk cId="1808009804" sldId="261"/>
        </pc:sldMkLst>
        <pc:spChg chg="mod">
          <ac:chgData name="" userId="" providerId="" clId="Web-{19B29295-F854-4D58-B740-08C05DB9A6A8}" dt="2018-06-02T19:20:35.675" v="398" actId="20577"/>
          <ac:spMkLst>
            <pc:docMk/>
            <pc:sldMk cId="1808009804" sldId="261"/>
            <ac:spMk id="3" creationId="{00000000-0000-0000-0000-000000000000}"/>
          </ac:spMkLst>
        </pc:spChg>
      </pc:sldChg>
      <pc:sldChg chg="modNotes">
        <pc:chgData name="" userId="" providerId="" clId="Web-{19B29295-F854-4D58-B740-08C05DB9A6A8}" dt="2018-06-02T19:23:01.271" v="433"/>
        <pc:sldMkLst>
          <pc:docMk/>
          <pc:sldMk cId="654631188" sldId="263"/>
        </pc:sldMkLst>
      </pc:sldChg>
      <pc:sldChg chg="modSp modNotes">
        <pc:chgData name="" userId="" providerId="" clId="Web-{19B29295-F854-4D58-B740-08C05DB9A6A8}" dt="2018-06-02T19:24:11.460" v="460"/>
        <pc:sldMkLst>
          <pc:docMk/>
          <pc:sldMk cId="2237124925" sldId="264"/>
        </pc:sldMkLst>
        <pc:spChg chg="mod">
          <ac:chgData name="" userId="" providerId="" clId="Web-{19B29295-F854-4D58-B740-08C05DB9A6A8}" dt="2018-06-02T19:23:43.038" v="448" actId="20577"/>
          <ac:spMkLst>
            <pc:docMk/>
            <pc:sldMk cId="2237124925" sldId="264"/>
            <ac:spMk id="3" creationId="{00000000-0000-0000-0000-000000000000}"/>
          </ac:spMkLst>
        </pc:spChg>
      </pc:sldChg>
      <pc:sldChg chg="modSp modNotes">
        <pc:chgData name="" userId="" providerId="" clId="Web-{19B29295-F854-4D58-B740-08C05DB9A6A8}" dt="2018-06-02T19:26:30.900" v="482" actId="14100"/>
        <pc:sldMkLst>
          <pc:docMk/>
          <pc:sldMk cId="1856928463" sldId="265"/>
        </pc:sldMkLst>
        <pc:spChg chg="mod">
          <ac:chgData name="" userId="" providerId="" clId="Web-{19B29295-F854-4D58-B740-08C05DB9A6A8}" dt="2018-06-02T19:26:30.900" v="482" actId="14100"/>
          <ac:spMkLst>
            <pc:docMk/>
            <pc:sldMk cId="1856928463"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B828A-24AB-4F99-A649-66A52E0AA0C3}"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E7117-D2EA-415B-B430-7D33124C6A68}" type="slidenum">
              <a:rPr lang="en-US" smtClean="0"/>
              <a:t>‹#›</a:t>
            </a:fld>
            <a:endParaRPr lang="en-US"/>
          </a:p>
        </p:txBody>
      </p:sp>
    </p:spTree>
    <p:extLst>
      <p:ext uri="{BB962C8B-B14F-4D97-AF65-F5344CB8AC3E}">
        <p14:creationId xmlns:p14="http://schemas.microsoft.com/office/powerpoint/2010/main" val="367928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presentation, “Patient Follow</a:t>
            </a:r>
            <a:r>
              <a:rPr lang="en-US" baseline="0"/>
              <a:t> </a:t>
            </a:r>
            <a:r>
              <a:rPr lang="en-US"/>
              <a:t>Up,” is sponsored by the National Cancer Registrars Association Education Foundation.</a:t>
            </a:r>
          </a:p>
          <a:p>
            <a:endParaRPr lang="en-US"/>
          </a:p>
        </p:txBody>
      </p:sp>
      <p:sp>
        <p:nvSpPr>
          <p:cNvPr id="4" name="Slide Number Placeholder 3"/>
          <p:cNvSpPr>
            <a:spLocks noGrp="1"/>
          </p:cNvSpPr>
          <p:nvPr>
            <p:ph type="sldNum" sz="quarter" idx="10"/>
          </p:nvPr>
        </p:nvSpPr>
        <p:spPr/>
        <p:txBody>
          <a:bodyPr/>
          <a:lstStyle/>
          <a:p>
            <a:fld id="{7A0E7117-D2EA-415B-B430-7D33124C6A68}" type="slidenum">
              <a:rPr lang="en-US" smtClean="0"/>
              <a:t>1</a:t>
            </a:fld>
            <a:endParaRPr lang="en-US"/>
          </a:p>
        </p:txBody>
      </p:sp>
    </p:spTree>
    <p:extLst>
      <p:ext uri="{BB962C8B-B14F-4D97-AF65-F5344CB8AC3E}">
        <p14:creationId xmlns:p14="http://schemas.microsoft.com/office/powerpoint/2010/main" val="1185644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It is important</a:t>
            </a:r>
            <a:r>
              <a:rPr lang="en-US" baseline="0" dirty="0"/>
              <a:t> to perform an annual update of i</a:t>
            </a:r>
            <a:r>
              <a:rPr lang="en-US" dirty="0"/>
              <a:t>nformation concerning treatment, recurrence, and patient status in order to maintain accurate surveillance and</a:t>
            </a:r>
            <a:r>
              <a:rPr lang="en-US" baseline="0" dirty="0"/>
              <a:t> outcome measures</a:t>
            </a:r>
            <a:r>
              <a:rPr lang="en-US" dirty="0"/>
              <a:t>, such as survival rates</a:t>
            </a:r>
            <a:r>
              <a:rPr lang="en-US" baseline="0" dirty="0"/>
              <a:t>.</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Follow up also</a:t>
            </a:r>
            <a:r>
              <a:rPr lang="en-US" baseline="0" dirty="0"/>
              <a:t> helps ensure an accurate assessment of the regional cancer burden, which can influence the allocation of medical resources and help to identify changes in the regional cancer rates.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10</a:t>
            </a:fld>
            <a:endParaRPr lang="en-US"/>
          </a:p>
        </p:txBody>
      </p:sp>
    </p:spTree>
    <p:extLst>
      <p:ext uri="{BB962C8B-B14F-4D97-AF65-F5344CB8AC3E}">
        <p14:creationId xmlns:p14="http://schemas.microsoft.com/office/powerpoint/2010/main" val="265113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a:t>
            </a:r>
            <a:r>
              <a:rPr lang="en-US" baseline="0" dirty="0"/>
              <a:t>-up is an organized, sequential method of obtaining information on the current health status of patients to see if their treatment worked. </a:t>
            </a:r>
          </a:p>
          <a:p>
            <a:endParaRPr lang="en-US" baseline="0" dirty="0"/>
          </a:p>
          <a:p>
            <a:r>
              <a:rPr lang="en-US" baseline="0" dirty="0"/>
              <a:t>It serves as a reminder to patients and practitioners about the importance of continued surveillance.  </a:t>
            </a:r>
          </a:p>
          <a:p>
            <a:endParaRPr lang="en-US" baseline="0" dirty="0"/>
          </a:p>
          <a:p>
            <a:r>
              <a:rPr lang="en-US" baseline="0" dirty="0"/>
              <a:t>The cancer registry uses many sources, like hospital</a:t>
            </a:r>
            <a:r>
              <a:rPr lang="en-US" dirty="0"/>
              <a:t> and clinic</a:t>
            </a:r>
            <a:r>
              <a:rPr lang="en-US" baseline="0" dirty="0"/>
              <a:t> </a:t>
            </a:r>
            <a:r>
              <a:rPr lang="en-US" dirty="0"/>
              <a:t>encounters</a:t>
            </a:r>
            <a:r>
              <a:rPr lang="en-US" baseline="0" dirty="0"/>
              <a:t>, to obtain follow-up information before sending letters to physicians and patients.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11</a:t>
            </a:fld>
            <a:endParaRPr lang="en-US"/>
          </a:p>
        </p:txBody>
      </p:sp>
    </p:spTree>
    <p:extLst>
      <p:ext uri="{BB962C8B-B14F-4D97-AF65-F5344CB8AC3E}">
        <p14:creationId xmlns:p14="http://schemas.microsoft.com/office/powerpoint/2010/main" val="364612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presentation is brought to you by the National Cancer Registrars Association Education Foundation.  For more information on the Education Foundation, go to www.ncraeducationfoundation.org.  For more information on the cancer registry profession, go to the NCRA website at www.NCRA-usa.org.</a:t>
            </a:r>
          </a:p>
          <a:p>
            <a:endParaRPr lang="en-US"/>
          </a:p>
          <a:p>
            <a:endParaRPr lang="en-US"/>
          </a:p>
        </p:txBody>
      </p:sp>
      <p:sp>
        <p:nvSpPr>
          <p:cNvPr id="4" name="Slide Number Placeholder 3"/>
          <p:cNvSpPr>
            <a:spLocks noGrp="1"/>
          </p:cNvSpPr>
          <p:nvPr>
            <p:ph type="sldNum" sz="quarter" idx="10"/>
          </p:nvPr>
        </p:nvSpPr>
        <p:spPr/>
        <p:txBody>
          <a:bodyPr/>
          <a:lstStyle/>
          <a:p>
            <a:fld id="{7A0E7117-D2EA-415B-B430-7D33124C6A68}" type="slidenum">
              <a:rPr lang="en-US" smtClean="0"/>
              <a:t>12</a:t>
            </a:fld>
            <a:endParaRPr lang="en-US"/>
          </a:p>
        </p:txBody>
      </p:sp>
    </p:spTree>
    <p:extLst>
      <p:ext uri="{BB962C8B-B14F-4D97-AF65-F5344CB8AC3E}">
        <p14:creationId xmlns:p14="http://schemas.microsoft.com/office/powerpoint/2010/main" val="167364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 we will define what patient follow-up is, identify the goals of follow-up, review the methods used to perform and obtain follow-up,  and discuss why lifetime follow</a:t>
            </a:r>
            <a:r>
              <a:rPr lang="en-US" baseline="0" dirty="0"/>
              <a:t>-</a:t>
            </a:r>
            <a:r>
              <a:rPr lang="en-US" dirty="0"/>
              <a:t>up is an important aspect of the cancer registry. </a:t>
            </a:r>
          </a:p>
        </p:txBody>
      </p:sp>
      <p:sp>
        <p:nvSpPr>
          <p:cNvPr id="4" name="Slide Number Placeholder 3"/>
          <p:cNvSpPr>
            <a:spLocks noGrp="1"/>
          </p:cNvSpPr>
          <p:nvPr>
            <p:ph type="sldNum" sz="quarter" idx="10"/>
          </p:nvPr>
        </p:nvSpPr>
        <p:spPr/>
        <p:txBody>
          <a:bodyPr/>
          <a:lstStyle/>
          <a:p>
            <a:fld id="{7A0E7117-D2EA-415B-B430-7D33124C6A68}" type="slidenum">
              <a:rPr lang="en-US" smtClean="0"/>
              <a:t>2</a:t>
            </a:fld>
            <a:endParaRPr lang="en-US"/>
          </a:p>
        </p:txBody>
      </p:sp>
    </p:spTree>
    <p:extLst>
      <p:ext uri="{BB962C8B-B14F-4D97-AF65-F5344CB8AC3E}">
        <p14:creationId xmlns:p14="http://schemas.microsoft.com/office/powerpoint/2010/main" val="307867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Dr. E.A.</a:t>
            </a:r>
            <a:r>
              <a:rPr lang="en-US" baseline="0" dirty="0"/>
              <a:t> </a:t>
            </a:r>
            <a:r>
              <a:rPr lang="en-US" dirty="0"/>
              <a:t>Codman,</a:t>
            </a:r>
            <a:r>
              <a:rPr lang="en-US" baseline="0" dirty="0"/>
              <a:t> one of the founders of the American College of Surgeons stated, ”The main purpose of patient follow-up is to determine if the treatment worked.”</a:t>
            </a:r>
            <a:endParaRPr lang="en-US" dirty="0"/>
          </a:p>
          <a:p>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3</a:t>
            </a:fld>
            <a:endParaRPr lang="en-US"/>
          </a:p>
        </p:txBody>
      </p:sp>
    </p:spTree>
    <p:extLst>
      <p:ext uri="{BB962C8B-B14F-4D97-AF65-F5344CB8AC3E}">
        <p14:creationId xmlns:p14="http://schemas.microsoft.com/office/powerpoint/2010/main" val="70682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Patient follow</a:t>
            </a:r>
            <a:r>
              <a:rPr lang="en-US" baseline="0" dirty="0"/>
              <a:t>-</a:t>
            </a:r>
            <a:r>
              <a:rPr lang="en-US" dirty="0"/>
              <a:t>up provides ongoing surveillance</a:t>
            </a:r>
            <a:r>
              <a:rPr lang="en-US" baseline="0" dirty="0"/>
              <a:t> and</a:t>
            </a:r>
            <a:r>
              <a:rPr lang="en-US" dirty="0"/>
              <a:t> a means of evaluating outcomes.  Which includes collecting first course of treatment as</a:t>
            </a:r>
            <a:r>
              <a:rPr lang="en-US" dirty="0">
                <a:cs typeface="Calibri"/>
              </a:rPr>
              <a:t> well as any subsequent treatment due to progression or recurrence of the patient's cancer.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also serves as a reminder to the patient and practitioner to</a:t>
            </a:r>
            <a:r>
              <a:rPr lang="en-US" baseline="0" dirty="0"/>
              <a:t> schedule regular clinical examinations.</a:t>
            </a:r>
            <a:endParaRPr lang="en-US" dirty="0">
              <a:cs typeface="Calibri"/>
            </a:endParaRPr>
          </a:p>
        </p:txBody>
      </p:sp>
      <p:sp>
        <p:nvSpPr>
          <p:cNvPr id="4" name="Slide Number Placeholder 3"/>
          <p:cNvSpPr>
            <a:spLocks noGrp="1"/>
          </p:cNvSpPr>
          <p:nvPr>
            <p:ph type="sldNum" sz="quarter" idx="10"/>
          </p:nvPr>
        </p:nvSpPr>
        <p:spPr/>
        <p:txBody>
          <a:bodyPr/>
          <a:lstStyle/>
          <a:p>
            <a:fld id="{7A0E7117-D2EA-415B-B430-7D33124C6A68}" type="slidenum">
              <a:rPr lang="en-US" smtClean="0"/>
              <a:t>4</a:t>
            </a:fld>
            <a:endParaRPr lang="en-US"/>
          </a:p>
        </p:txBody>
      </p:sp>
    </p:spTree>
    <p:extLst>
      <p:ext uri="{BB962C8B-B14F-4D97-AF65-F5344CB8AC3E}">
        <p14:creationId xmlns:p14="http://schemas.microsoft.com/office/powerpoint/2010/main" val="326647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Cancer</a:t>
            </a:r>
            <a:r>
              <a:rPr lang="en-US" baseline="0" dirty="0"/>
              <a:t> registrars perform f</a:t>
            </a:r>
            <a:r>
              <a:rPr lang="en-US" dirty="0"/>
              <a:t>ollow-up</a:t>
            </a:r>
            <a:r>
              <a:rPr lang="en-US" baseline="0" dirty="0"/>
              <a:t> for each patient on an annual basis.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The cancer registry runs a monthly report listing patients whose </a:t>
            </a:r>
            <a:r>
              <a:rPr lang="en-US" dirty="0"/>
              <a:t>abstracts </a:t>
            </a:r>
            <a:r>
              <a:rPr lang="en-US" baseline="0" dirty="0"/>
              <a:t>have not been updated in the past 13 months.</a:t>
            </a:r>
            <a:r>
              <a:rPr lang="en-US" dirty="0"/>
              <a:t> </a:t>
            </a:r>
            <a:r>
              <a:rPr lang="en-US" baseline="0" dirty="0"/>
              <a:t> The registrar then uses multiple sources to find </a:t>
            </a:r>
            <a:r>
              <a:rPr lang="en-US" dirty="0"/>
              <a:t>updated </a:t>
            </a:r>
            <a:r>
              <a:rPr lang="en-US" baseline="0" dirty="0"/>
              <a:t>information on the patient:</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a:buChar char="•"/>
              <a:defRPr/>
            </a:pPr>
            <a:r>
              <a:rPr lang="en-US" baseline="0" dirty="0"/>
              <a:t>The cancer registrar reviews the patient’s hospital and</a:t>
            </a:r>
            <a:r>
              <a:rPr lang="en-US" dirty="0"/>
              <a:t>, if they have access, the </a:t>
            </a:r>
            <a:r>
              <a:rPr lang="en-US" baseline="0" dirty="0"/>
              <a:t>clinic medical </a:t>
            </a:r>
            <a:r>
              <a:rPr lang="en-US" dirty="0"/>
              <a:t>records</a:t>
            </a:r>
            <a:r>
              <a:rPr lang="en-US" baseline="0" dirty="0"/>
              <a:t> to see whether the patient has been seen within the past year.</a:t>
            </a:r>
            <a:r>
              <a:rPr lang="en-US" dirty="0"/>
              <a:t>  </a:t>
            </a:r>
            <a:endParaRPr lang="en-US">
              <a:cs typeface="Calibri"/>
            </a:endParaRPr>
          </a:p>
          <a:p>
            <a:pPr>
              <a:defRPr/>
            </a:pPr>
            <a:endParaRPr lang="en-US" dirty="0">
              <a:cs typeface="Calibri"/>
            </a:endParaRPr>
          </a:p>
          <a:p>
            <a:pPr marL="171450" indent="-171450">
              <a:buFont typeface="Arial"/>
              <a:buChar char="•"/>
              <a:defRPr/>
            </a:pPr>
            <a:r>
              <a:rPr lang="en-US" baseline="0" dirty="0"/>
              <a:t>If there are no new encounters, other sources are reviewed, including obituaries, state death indices, and other facility </a:t>
            </a:r>
            <a:r>
              <a:rPr lang="en-US" dirty="0"/>
              <a:t>or registrar</a:t>
            </a:r>
            <a:r>
              <a:rPr lang="en-US" baseline="0" dirty="0"/>
              <a:t> contacts.</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5</a:t>
            </a:fld>
            <a:endParaRPr lang="en-US"/>
          </a:p>
        </p:txBody>
      </p:sp>
    </p:spTree>
    <p:extLst>
      <p:ext uri="{BB962C8B-B14F-4D97-AF65-F5344CB8AC3E}">
        <p14:creationId xmlns:p14="http://schemas.microsoft.com/office/powerpoint/2010/main" val="25504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If no new contact date is found </a:t>
            </a:r>
            <a:r>
              <a:rPr lang="en-US" dirty="0"/>
              <a:t>after </a:t>
            </a:r>
            <a:r>
              <a:rPr lang="en-US" baseline="0" dirty="0"/>
              <a:t>reviewing these sources, the registrar sends a letter to the managing physician to obtain the most recent contact date </a:t>
            </a:r>
            <a:r>
              <a:rPr lang="en-US" dirty="0"/>
              <a:t>the</a:t>
            </a:r>
            <a:r>
              <a:rPr lang="en-US" baseline="0" dirty="0"/>
              <a:t> </a:t>
            </a:r>
            <a:r>
              <a:rPr lang="en-US" dirty="0"/>
              <a:t>physician or clinic </a:t>
            </a:r>
            <a:r>
              <a:rPr lang="en-US" baseline="0" dirty="0"/>
              <a:t>had with the patient.</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If the physician letter </a:t>
            </a:r>
            <a:r>
              <a:rPr lang="en-US" dirty="0"/>
              <a:t>is returned without a</a:t>
            </a:r>
            <a:r>
              <a:rPr lang="en-US" baseline="0" dirty="0"/>
              <a:t> more-recent</a:t>
            </a:r>
            <a:r>
              <a:rPr lang="en-US" dirty="0"/>
              <a:t> contact</a:t>
            </a:r>
            <a:r>
              <a:rPr lang="en-US" baseline="0" dirty="0"/>
              <a:t> </a:t>
            </a:r>
            <a:r>
              <a:rPr lang="en-US" dirty="0"/>
              <a:t>date</a:t>
            </a:r>
            <a:r>
              <a:rPr lang="en-US" baseline="0" dirty="0"/>
              <a:t>, a patient letter may be sent.</a:t>
            </a:r>
            <a:r>
              <a:rPr lang="en-US" dirty="0"/>
              <a:t> </a:t>
            </a:r>
            <a:r>
              <a:rPr lang="en-US" baseline="0" dirty="0"/>
              <a:t> The case should be reviewed carefully before a patient letter is sent.</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A secondary contact letter may be sent if the patient is a minor or has a legal guardian.</a:t>
            </a:r>
            <a:r>
              <a:rPr lang="en-US" dirty="0">
                <a:cs typeface="Calibri"/>
              </a:rPr>
              <a:t>  Sometimes, a cancer registrar may send a letter to another cancer registry to obtain follow-up information.</a:t>
            </a:r>
          </a:p>
          <a:p>
            <a:pPr>
              <a:defRPr/>
            </a:pPr>
            <a:endParaRPr lang="en-US" dirty="0">
              <a:cs typeface="Calibri"/>
            </a:endParaRPr>
          </a:p>
          <a:p>
            <a:pPr>
              <a:defRPr/>
            </a:pPr>
            <a:r>
              <a:rPr lang="en-US" dirty="0">
                <a:cs typeface="Calibri"/>
              </a:rPr>
              <a:t>Some registries have the capability to import or interface data to update a patient's date of last contact.  This is called auto batching.  Two application examples would be Accurint People Search or </a:t>
            </a:r>
            <a:r>
              <a:rPr lang="en-US" dirty="0" err="1">
                <a:cs typeface="Calibri"/>
              </a:rPr>
              <a:t>Redsson</a:t>
            </a:r>
            <a:r>
              <a:rPr lang="en-US" dirty="0">
                <a:cs typeface="Calibri"/>
              </a:rPr>
              <a:t>. </a:t>
            </a:r>
          </a:p>
          <a:p>
            <a:pPr>
              <a:defRPr/>
            </a:pPr>
            <a:r>
              <a:rPr lang="en-US" dirty="0">
                <a:cs typeface="Calibri"/>
              </a:rPr>
              <a:t>Some cancer registry software have the ability to allow cancer registrars to import data from the Disease Index to update the date of last contact.  This saves the cancer registrar time by not having to complete it manually.</a:t>
            </a:r>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6</a:t>
            </a:fld>
            <a:endParaRPr lang="en-US"/>
          </a:p>
        </p:txBody>
      </p:sp>
    </p:spTree>
    <p:extLst>
      <p:ext uri="{BB962C8B-B14F-4D97-AF65-F5344CB8AC3E}">
        <p14:creationId xmlns:p14="http://schemas.microsoft.com/office/powerpoint/2010/main" val="410595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sending</a:t>
            </a:r>
            <a:r>
              <a:rPr lang="en-US" baseline="0" dirty="0"/>
              <a:t> a</a:t>
            </a:r>
            <a:r>
              <a:rPr lang="en-US" dirty="0"/>
              <a:t> patient</a:t>
            </a:r>
            <a:r>
              <a:rPr lang="en-US" baseline="0" dirty="0"/>
              <a:t> letter, most cancer registries include a brochure that explains the function of a cancer registry, why the patient is receiving the letter, and how their information is used by the registry.</a:t>
            </a:r>
          </a:p>
          <a:p>
            <a:endParaRPr lang="en-US" baseline="0" dirty="0"/>
          </a:p>
          <a:p>
            <a:r>
              <a:rPr lang="en-US" baseline="0" dirty="0"/>
              <a:t>The brochure also assures the patient that their information is kept confidential.</a:t>
            </a:r>
            <a:r>
              <a:rPr lang="en-US" dirty="0"/>
              <a:t> </a:t>
            </a:r>
            <a:r>
              <a:rPr lang="en-US" dirty="0">
                <a:cs typeface="Calibri"/>
              </a:rPr>
              <a:t> </a:t>
            </a:r>
          </a:p>
        </p:txBody>
      </p:sp>
      <p:sp>
        <p:nvSpPr>
          <p:cNvPr id="4" name="Slide Number Placeholder 3"/>
          <p:cNvSpPr>
            <a:spLocks noGrp="1"/>
          </p:cNvSpPr>
          <p:nvPr>
            <p:ph type="sldNum" sz="quarter" idx="10"/>
          </p:nvPr>
        </p:nvSpPr>
        <p:spPr/>
        <p:txBody>
          <a:bodyPr/>
          <a:lstStyle/>
          <a:p>
            <a:fld id="{7A0E7117-D2EA-415B-B430-7D33124C6A68}" type="slidenum">
              <a:rPr lang="en-US" smtClean="0"/>
              <a:t>7</a:t>
            </a:fld>
            <a:endParaRPr lang="en-US"/>
          </a:p>
        </p:txBody>
      </p:sp>
    </p:spTree>
    <p:extLst>
      <p:ext uri="{BB962C8B-B14F-4D97-AF65-F5344CB8AC3E}">
        <p14:creationId xmlns:p14="http://schemas.microsoft.com/office/powerpoint/2010/main" val="87207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Ongoing patient follow-up provides invaluable surveillance information at the local, regional, and national levels.  It is important for outcome statistics to know the patient’s cancer status: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Are they cancer free?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the cancer has recurred, where did it recur?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Did they have additional </a:t>
            </a:r>
            <a:r>
              <a:rPr lang="en-US" dirty="0"/>
              <a:t>treatment</a:t>
            </a:r>
            <a:r>
              <a:rPr lang="en-US" baseline="0" dirty="0"/>
              <a:t>?</a:t>
            </a:r>
            <a:endParaRPr lang="en-US" baseline="0" dirty="0">
              <a:cs typeface="Calibri"/>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Have they been diagnosed with a new and different primary?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8</a:t>
            </a:fld>
            <a:endParaRPr lang="en-US"/>
          </a:p>
        </p:txBody>
      </p:sp>
    </p:spTree>
    <p:extLst>
      <p:ext uri="{BB962C8B-B14F-4D97-AF65-F5344CB8AC3E}">
        <p14:creationId xmlns:p14="http://schemas.microsoft.com/office/powerpoint/2010/main" val="109179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Required follow-up rates are set by various agencies and governing bodies.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SEER Cancer Programs are required to maintain a 95% follow-up rate.  </a:t>
            </a:r>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aseline="0" dirty="0"/>
              <a:t>Commission on Cancer-accredited programs must maintain</a:t>
            </a:r>
            <a:r>
              <a:rPr lang="en-US" dirty="0"/>
              <a:t> certain follow</a:t>
            </a:r>
            <a:r>
              <a:rPr lang="en-US" dirty="0">
                <a:cs typeface="Calibri"/>
              </a:rPr>
              <a:t> up rates for two standards:</a:t>
            </a:r>
          </a:p>
          <a:p>
            <a:pPr marL="742950" lvl="1" indent="-285750">
              <a:spcBef>
                <a:spcPct val="20000"/>
              </a:spcBef>
              <a:buChar char="•"/>
              <a:defRPr/>
            </a:pPr>
            <a:r>
              <a:rPr lang="en-US" dirty="0"/>
              <a:t>Standard 5.3 Follow-up </a:t>
            </a:r>
            <a:r>
              <a:rPr lang="en-US" dirty="0" smtClean="0"/>
              <a:t>on </a:t>
            </a:r>
            <a:r>
              <a:rPr lang="en-US" dirty="0"/>
              <a:t>ALL Patients from the facility's reference date must be at least 80%</a:t>
            </a:r>
            <a:endParaRPr lang="en-US" dirty="0">
              <a:cs typeface="Calibri"/>
            </a:endParaRPr>
          </a:p>
          <a:p>
            <a:pPr marL="742950" lvl="1" indent="-285750">
              <a:spcBef>
                <a:spcPct val="20000"/>
              </a:spcBef>
              <a:buChar char="•"/>
              <a:defRPr/>
            </a:pPr>
            <a:r>
              <a:rPr lang="en-US" dirty="0"/>
              <a:t>Standard 5.4 Follow-up on Recent Patients within the past 5 years or the facility's reference date, whichever is shorter, must be at least 90%</a:t>
            </a:r>
            <a:endParaRPr lang="en-US" dirty="0">
              <a:cs typeface="Calibri"/>
            </a:endParaRPr>
          </a:p>
          <a:p>
            <a:pPr>
              <a:defRPr/>
            </a:pPr>
            <a:endParaRPr lang="en-US" dirty="0"/>
          </a:p>
          <a:p>
            <a:pPr>
              <a:defRPr/>
            </a:pPr>
            <a:r>
              <a:rPr lang="en-US" baseline="0" dirty="0"/>
              <a:t>When </a:t>
            </a:r>
            <a:r>
              <a:rPr lang="en-US" dirty="0"/>
              <a:t>there has</a:t>
            </a:r>
            <a:r>
              <a:rPr lang="en-US" baseline="0" dirty="0"/>
              <a:t> been no contact with the patient for more </a:t>
            </a:r>
            <a:r>
              <a:rPr lang="en-US" baseline="0" dirty="0" smtClean="0"/>
              <a:t>than 15 </a:t>
            </a:r>
            <a:r>
              <a:rPr lang="en-US" baseline="0" dirty="0"/>
              <a:t>months, </a:t>
            </a:r>
            <a:r>
              <a:rPr lang="en-US" dirty="0"/>
              <a:t>the patient is considered to be </a:t>
            </a:r>
            <a:r>
              <a:rPr lang="en-US" baseline="0" dirty="0"/>
              <a:t>“lost to follow-up.”</a:t>
            </a:r>
            <a:r>
              <a:rPr lang="en-US" dirty="0">
                <a:cs typeface="Calibri"/>
              </a:rPr>
              <a:t>  However, this does not mean that the cancer registry never follows up on this patient again.  Each year, the patient's medical record should be reviewed to determine if the patient had an encounter at the facility within the last 12 months.</a:t>
            </a:r>
          </a:p>
          <a:p>
            <a:endParaRPr lang="en-US" dirty="0"/>
          </a:p>
          <a:p>
            <a:endParaRPr lang="en-US" dirty="0"/>
          </a:p>
        </p:txBody>
      </p:sp>
      <p:sp>
        <p:nvSpPr>
          <p:cNvPr id="4" name="Slide Number Placeholder 3"/>
          <p:cNvSpPr>
            <a:spLocks noGrp="1"/>
          </p:cNvSpPr>
          <p:nvPr>
            <p:ph type="sldNum" sz="quarter" idx="10"/>
          </p:nvPr>
        </p:nvSpPr>
        <p:spPr/>
        <p:txBody>
          <a:bodyPr/>
          <a:lstStyle/>
          <a:p>
            <a:fld id="{7A0E7117-D2EA-415B-B430-7D33124C6A68}" type="slidenum">
              <a:rPr lang="en-US" smtClean="0"/>
              <a:t>9</a:t>
            </a:fld>
            <a:endParaRPr lang="en-US"/>
          </a:p>
        </p:txBody>
      </p:sp>
    </p:spTree>
    <p:extLst>
      <p:ext uri="{BB962C8B-B14F-4D97-AF65-F5344CB8AC3E}">
        <p14:creationId xmlns:p14="http://schemas.microsoft.com/office/powerpoint/2010/main" val="120117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42"/>
            <a:ext cx="8229600" cy="1143000"/>
          </a:xfrm>
        </p:spPr>
        <p:txBody>
          <a:bodyPr/>
          <a:lstStyle/>
          <a:p>
            <a:r>
              <a:rPr lang="en-US" dirty="0"/>
              <a:t>Follow-Up Uses</a:t>
            </a:r>
          </a:p>
        </p:txBody>
      </p:sp>
      <p:sp>
        <p:nvSpPr>
          <p:cNvPr id="3" name="Content Placeholder 2"/>
          <p:cNvSpPr>
            <a:spLocks noGrp="1"/>
          </p:cNvSpPr>
          <p:nvPr>
            <p:ph idx="1"/>
          </p:nvPr>
        </p:nvSpPr>
        <p:spPr>
          <a:xfrm>
            <a:off x="457200" y="2036064"/>
            <a:ext cx="8229600" cy="4090099"/>
          </a:xfrm>
        </p:spPr>
        <p:txBody>
          <a:bodyPr vert="horz" lIns="91440" tIns="45720" rIns="91440" bIns="45720" rtlCol="0" anchor="t">
            <a:normAutofit/>
          </a:bodyPr>
          <a:lstStyle/>
          <a:p>
            <a:r>
              <a:rPr lang="en-US" dirty="0"/>
              <a:t>Surveillance and outcome measures</a:t>
            </a:r>
          </a:p>
          <a:p>
            <a:pPr lvl="1"/>
            <a:r>
              <a:rPr lang="en-US" dirty="0">
                <a:cs typeface="Calibri"/>
              </a:rPr>
              <a:t>Survival rates</a:t>
            </a:r>
          </a:p>
          <a:p>
            <a:r>
              <a:rPr lang="en-US" dirty="0"/>
              <a:t>Means of assessing regional cancer burden</a:t>
            </a:r>
          </a:p>
          <a:p>
            <a:r>
              <a:rPr lang="en-US" dirty="0"/>
              <a:t>Assist in allocation of medical resources</a:t>
            </a:r>
          </a:p>
          <a:p>
            <a:r>
              <a:rPr lang="en-US" dirty="0"/>
              <a:t>Identify changes in regional cancer rates</a:t>
            </a:r>
          </a:p>
          <a:p>
            <a:pPr marL="0" indent="0">
              <a:buNone/>
            </a:pPr>
            <a:endParaRPr lang="en-US" dirty="0"/>
          </a:p>
        </p:txBody>
      </p:sp>
    </p:spTree>
    <p:extLst>
      <p:ext uri="{BB962C8B-B14F-4D97-AF65-F5344CB8AC3E}">
        <p14:creationId xmlns:p14="http://schemas.microsoft.com/office/powerpoint/2010/main" val="223712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0126"/>
            <a:ext cx="8229600" cy="1143000"/>
          </a:xfrm>
        </p:spPr>
        <p:txBody>
          <a:bodyPr>
            <a:normAutofit/>
          </a:bodyPr>
          <a:lstStyle/>
          <a:p>
            <a:r>
              <a:rPr lang="en-US" dirty="0"/>
              <a:t>Summary</a:t>
            </a:r>
          </a:p>
        </p:txBody>
      </p:sp>
      <p:sp>
        <p:nvSpPr>
          <p:cNvPr id="3" name="Content Placeholder 2"/>
          <p:cNvSpPr>
            <a:spLocks noGrp="1"/>
          </p:cNvSpPr>
          <p:nvPr>
            <p:ph idx="1"/>
          </p:nvPr>
        </p:nvSpPr>
        <p:spPr>
          <a:xfrm>
            <a:off x="457200" y="2023872"/>
            <a:ext cx="8229600" cy="4266357"/>
          </a:xfrm>
        </p:spPr>
        <p:txBody>
          <a:bodyPr vert="horz" lIns="91440" tIns="45720" rIns="91440" bIns="45720" rtlCol="0" anchor="t">
            <a:normAutofit fontScale="85000" lnSpcReduction="20000"/>
          </a:bodyPr>
          <a:lstStyle/>
          <a:p>
            <a:r>
              <a:rPr lang="en-US" dirty="0"/>
              <a:t>Follow-up determines if treatment worked</a:t>
            </a:r>
          </a:p>
          <a:p>
            <a:r>
              <a:rPr lang="en-US" dirty="0"/>
              <a:t>Ongoing patient surveillance and reminder of continued care</a:t>
            </a:r>
          </a:p>
          <a:p>
            <a:r>
              <a:rPr lang="en-US" dirty="0"/>
              <a:t>Many methods used for follow-up</a:t>
            </a:r>
          </a:p>
          <a:p>
            <a:pPr lvl="1"/>
            <a:r>
              <a:rPr lang="en-US" dirty="0"/>
              <a:t>Hospital and clinic encounters</a:t>
            </a:r>
          </a:p>
          <a:p>
            <a:pPr lvl="1"/>
            <a:r>
              <a:rPr lang="en-US" dirty="0"/>
              <a:t>Physician letters</a:t>
            </a:r>
          </a:p>
          <a:p>
            <a:pPr lvl="1"/>
            <a:r>
              <a:rPr lang="en-US" dirty="0"/>
              <a:t>Patient letters</a:t>
            </a:r>
            <a:endParaRPr lang="en-US" dirty="0">
              <a:cs typeface="Calibri"/>
            </a:endParaRPr>
          </a:p>
          <a:p>
            <a:pPr lvl="1"/>
            <a:r>
              <a:rPr lang="en-US" dirty="0"/>
              <a:t>Contract services (</a:t>
            </a:r>
            <a:r>
              <a:rPr lang="en-US" dirty="0" err="1"/>
              <a:t>Redsson</a:t>
            </a:r>
            <a:r>
              <a:rPr lang="en-US" dirty="0"/>
              <a:t>, Lexis Nexus, Accurint)</a:t>
            </a:r>
            <a:endParaRPr lang="en-US" dirty="0">
              <a:cs typeface="Calibri"/>
            </a:endParaRPr>
          </a:p>
          <a:p>
            <a:pPr lvl="1"/>
            <a:r>
              <a:rPr lang="en-US" dirty="0"/>
              <a:t>Internet searches (White Pages)</a:t>
            </a:r>
            <a:endParaRPr lang="en-US" dirty="0">
              <a:cs typeface="Calibri"/>
            </a:endParaRPr>
          </a:p>
          <a:p>
            <a:pPr lvl="1"/>
            <a:r>
              <a:rPr lang="en-US" dirty="0"/>
              <a:t>Obituaries</a:t>
            </a:r>
          </a:p>
          <a:p>
            <a:pPr lvl="1"/>
            <a:r>
              <a:rPr lang="en-US" dirty="0"/>
              <a:t>State Reports</a:t>
            </a:r>
          </a:p>
          <a:p>
            <a:pPr marL="0" indent="0">
              <a:buNone/>
            </a:pPr>
            <a:endParaRPr lang="en-US" dirty="0"/>
          </a:p>
        </p:txBody>
      </p:sp>
    </p:spTree>
    <p:extLst>
      <p:ext uri="{BB962C8B-B14F-4D97-AF65-F5344CB8AC3E}">
        <p14:creationId xmlns:p14="http://schemas.microsoft.com/office/powerpoint/2010/main" val="185692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42"/>
            <a:ext cx="8229600" cy="1143000"/>
          </a:xfrm>
        </p:spPr>
        <p:txBody>
          <a:bodyPr/>
          <a:lstStyle/>
          <a:p>
            <a:r>
              <a:rPr lang="en-US" dirty="0"/>
              <a:t>Thank You!</a:t>
            </a:r>
          </a:p>
        </p:txBody>
      </p:sp>
      <p:sp>
        <p:nvSpPr>
          <p:cNvPr id="3" name="Content Placeholder 2"/>
          <p:cNvSpPr>
            <a:spLocks noGrp="1"/>
          </p:cNvSpPr>
          <p:nvPr>
            <p:ph idx="1"/>
          </p:nvPr>
        </p:nvSpPr>
        <p:spPr>
          <a:xfrm>
            <a:off x="457200" y="2036064"/>
            <a:ext cx="8229600" cy="4090099"/>
          </a:xfrm>
        </p:spPr>
        <p:txBody>
          <a:bodyPr vert="horz" lIns="91440" tIns="45720" rIns="91440" bIns="45720" rtlCol="0" anchor="t">
            <a:normAutofit/>
          </a:bodyPr>
          <a:lstStyle/>
          <a:p>
            <a:r>
              <a:rPr lang="en-US" dirty="0"/>
              <a:t>NCRA Education Foundation</a:t>
            </a:r>
          </a:p>
          <a:p>
            <a:pPr lvl="1"/>
            <a:r>
              <a:rPr lang="en-US" dirty="0">
                <a:hlinkClick r:id="rId4"/>
              </a:rPr>
              <a:t>www.ncraeducationfoundation.org</a:t>
            </a:r>
            <a:endParaRPr lang="en-US" dirty="0">
              <a:cs typeface="Calibri"/>
              <a:hlinkClick r:id="rId4"/>
            </a:endParaRPr>
          </a:p>
          <a:p>
            <a:r>
              <a:rPr lang="en-US" dirty="0"/>
              <a:t>NCRA</a:t>
            </a:r>
          </a:p>
          <a:p>
            <a:pPr lvl="1"/>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60137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Objectives</a:t>
            </a:r>
          </a:p>
        </p:txBody>
      </p:sp>
      <p:sp>
        <p:nvSpPr>
          <p:cNvPr id="3" name="Content Placeholder 2"/>
          <p:cNvSpPr>
            <a:spLocks noGrp="1"/>
          </p:cNvSpPr>
          <p:nvPr>
            <p:ph idx="1"/>
          </p:nvPr>
        </p:nvSpPr>
        <p:spPr>
          <a:xfrm>
            <a:off x="457200" y="2223911"/>
            <a:ext cx="8229600" cy="3902252"/>
          </a:xfrm>
        </p:spPr>
        <p:txBody>
          <a:bodyPr vert="horz" lIns="91440" tIns="45720" rIns="91440" bIns="45720" rtlCol="0" anchor="t">
            <a:normAutofit/>
          </a:bodyPr>
          <a:lstStyle/>
          <a:p>
            <a:r>
              <a:rPr lang="en-US" dirty="0"/>
              <a:t>Define patient follow-up</a:t>
            </a:r>
          </a:p>
          <a:p>
            <a:r>
              <a:rPr lang="en-US" dirty="0"/>
              <a:t>Identify the goals of follow-up</a:t>
            </a:r>
            <a:endParaRPr lang="en-US" dirty="0">
              <a:cs typeface="Calibri"/>
            </a:endParaRPr>
          </a:p>
          <a:p>
            <a:r>
              <a:rPr lang="en-US" dirty="0"/>
              <a:t>Review methods used to obtain patient follow-up information</a:t>
            </a:r>
            <a:endParaRPr lang="en-US" dirty="0">
              <a:cs typeface="Calibri"/>
            </a:endParaRPr>
          </a:p>
          <a:p>
            <a:r>
              <a:rPr lang="en-US" dirty="0">
                <a:cs typeface="Calibri"/>
              </a:rPr>
              <a:t>Discuss why lifetime follow-up is important</a:t>
            </a:r>
          </a:p>
          <a:p>
            <a:pPr marL="0" indent="0">
              <a:buNone/>
            </a:pPr>
            <a:endParaRPr lang="en-US" dirty="0">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8602"/>
            <a:ext cx="8229600" cy="1143000"/>
          </a:xfrm>
        </p:spPr>
        <p:txBody>
          <a:bodyPr/>
          <a:lstStyle/>
          <a:p>
            <a:r>
              <a:rPr lang="en-US" dirty="0"/>
              <a:t>Follow-Up</a:t>
            </a:r>
          </a:p>
        </p:txBody>
      </p:sp>
      <p:sp>
        <p:nvSpPr>
          <p:cNvPr id="3" name="Content Placeholder 2"/>
          <p:cNvSpPr>
            <a:spLocks noGrp="1"/>
          </p:cNvSpPr>
          <p:nvPr>
            <p:ph idx="1"/>
          </p:nvPr>
        </p:nvSpPr>
        <p:spPr>
          <a:xfrm>
            <a:off x="457200" y="2023872"/>
            <a:ext cx="7699248" cy="4102291"/>
          </a:xfrm>
        </p:spPr>
        <p:txBody>
          <a:bodyPr/>
          <a:lstStyle/>
          <a:p>
            <a:pPr marL="82296" indent="0">
              <a:buNone/>
            </a:pPr>
            <a:endParaRPr lang="en-US" dirty="0"/>
          </a:p>
          <a:p>
            <a:pPr marL="82296" indent="0">
              <a:buNone/>
            </a:pPr>
            <a:r>
              <a:rPr lang="en-US" dirty="0"/>
              <a:t>“The main purpose of patient follow-up is       to determine if the treatment worked.”</a:t>
            </a:r>
          </a:p>
          <a:p>
            <a:pPr marL="82296" indent="0">
              <a:buNone/>
            </a:pPr>
            <a:endParaRPr lang="en-US" dirty="0"/>
          </a:p>
          <a:p>
            <a:pPr marL="82296" indent="0">
              <a:buNone/>
            </a:pPr>
            <a:r>
              <a:rPr lang="en-US" dirty="0"/>
              <a:t>	</a:t>
            </a:r>
            <a:r>
              <a:rPr lang="en-US" sz="2000" dirty="0"/>
              <a:t>E.A. Codman, M.D.</a:t>
            </a:r>
          </a:p>
          <a:p>
            <a:pPr marL="82296" indent="0">
              <a:buNone/>
            </a:pPr>
            <a:r>
              <a:rPr lang="en-US" sz="2000" dirty="0"/>
              <a:t>	Founding member of the American College of Surgeons</a:t>
            </a:r>
          </a:p>
          <a:p>
            <a:pPr marL="0" indent="0">
              <a:buNone/>
            </a:pPr>
            <a:endParaRPr lang="en-US" dirty="0"/>
          </a:p>
        </p:txBody>
      </p:sp>
    </p:spTree>
    <p:extLst>
      <p:ext uri="{BB962C8B-B14F-4D97-AF65-F5344CB8AC3E}">
        <p14:creationId xmlns:p14="http://schemas.microsoft.com/office/powerpoint/2010/main" val="364036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42"/>
            <a:ext cx="8229600" cy="1143000"/>
          </a:xfrm>
        </p:spPr>
        <p:txBody>
          <a:bodyPr/>
          <a:lstStyle/>
          <a:p>
            <a:r>
              <a:rPr lang="en-US" dirty="0"/>
              <a:t>Goals of Patient Follow-Up</a:t>
            </a:r>
          </a:p>
        </p:txBody>
      </p:sp>
      <p:sp>
        <p:nvSpPr>
          <p:cNvPr id="3" name="Content Placeholder 2"/>
          <p:cNvSpPr>
            <a:spLocks noGrp="1"/>
          </p:cNvSpPr>
          <p:nvPr>
            <p:ph idx="1"/>
          </p:nvPr>
        </p:nvSpPr>
        <p:spPr>
          <a:xfrm>
            <a:off x="457200" y="1962912"/>
            <a:ext cx="8229600" cy="4163251"/>
          </a:xfrm>
        </p:spPr>
        <p:txBody>
          <a:bodyPr vert="horz" lIns="91440" tIns="45720" rIns="91440" bIns="45720" rtlCol="0" anchor="t">
            <a:normAutofit/>
          </a:bodyPr>
          <a:lstStyle/>
          <a:p>
            <a:r>
              <a:rPr lang="en-US" dirty="0"/>
              <a:t>Ongoing surveillance</a:t>
            </a:r>
          </a:p>
          <a:p>
            <a:r>
              <a:rPr lang="en-US" dirty="0"/>
              <a:t>Evaluation of outcomes </a:t>
            </a:r>
          </a:p>
          <a:p>
            <a:r>
              <a:rPr lang="en-US" dirty="0"/>
              <a:t>Collecting first and subsequent treatment</a:t>
            </a:r>
          </a:p>
          <a:p>
            <a:r>
              <a:rPr lang="en-US" dirty="0"/>
              <a:t>Reminder to patients and practitioners of continued care</a:t>
            </a:r>
          </a:p>
          <a:p>
            <a:pPr marL="0" indent="0">
              <a:buNone/>
            </a:pPr>
            <a:endParaRPr lang="en-US" dirty="0"/>
          </a:p>
        </p:txBody>
      </p:sp>
    </p:spTree>
    <p:extLst>
      <p:ext uri="{BB962C8B-B14F-4D97-AF65-F5344CB8AC3E}">
        <p14:creationId xmlns:p14="http://schemas.microsoft.com/office/powerpoint/2010/main" val="31368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934"/>
            <a:ext cx="8229600" cy="1143000"/>
          </a:xfrm>
        </p:spPr>
        <p:txBody>
          <a:bodyPr/>
          <a:lstStyle/>
          <a:p>
            <a:r>
              <a:rPr lang="en-US" dirty="0"/>
              <a:t>Follow-Up Performed Annually</a:t>
            </a:r>
          </a:p>
        </p:txBody>
      </p:sp>
      <p:sp>
        <p:nvSpPr>
          <p:cNvPr id="3" name="Content Placeholder 2"/>
          <p:cNvSpPr>
            <a:spLocks noGrp="1"/>
          </p:cNvSpPr>
          <p:nvPr>
            <p:ph idx="1"/>
          </p:nvPr>
        </p:nvSpPr>
        <p:spPr>
          <a:xfrm>
            <a:off x="457200" y="1999488"/>
            <a:ext cx="8229600" cy="4126675"/>
          </a:xfrm>
        </p:spPr>
        <p:txBody>
          <a:bodyPr vert="horz" lIns="91440" tIns="45720" rIns="91440" bIns="45720" rtlCol="0" anchor="t">
            <a:normAutofit/>
          </a:bodyPr>
          <a:lstStyle/>
          <a:p>
            <a:r>
              <a:rPr lang="en-US" dirty="0"/>
              <a:t>Monthly report generated</a:t>
            </a:r>
          </a:p>
          <a:p>
            <a:r>
              <a:rPr lang="en-US" dirty="0"/>
              <a:t>Follow-up list compared to various sources</a:t>
            </a:r>
          </a:p>
          <a:p>
            <a:pPr lvl="1"/>
            <a:r>
              <a:rPr lang="en-US" dirty="0"/>
              <a:t>Hospital admissions</a:t>
            </a:r>
          </a:p>
          <a:p>
            <a:pPr lvl="1"/>
            <a:r>
              <a:rPr lang="en-US" dirty="0"/>
              <a:t>Outpatient and clinic encounters</a:t>
            </a:r>
          </a:p>
          <a:p>
            <a:pPr lvl="1"/>
            <a:r>
              <a:rPr lang="en-US" dirty="0"/>
              <a:t>Obituaries</a:t>
            </a:r>
            <a:endParaRPr lang="en-US" dirty="0">
              <a:cs typeface="Calibri"/>
            </a:endParaRPr>
          </a:p>
          <a:p>
            <a:pPr lvl="1"/>
            <a:r>
              <a:rPr lang="en-US" dirty="0"/>
              <a:t>State death indices</a:t>
            </a:r>
            <a:endParaRPr lang="en-US" dirty="0">
              <a:cs typeface="Calibri"/>
            </a:endParaRPr>
          </a:p>
          <a:p>
            <a:pPr lvl="1"/>
            <a:r>
              <a:rPr lang="en-US" dirty="0"/>
              <a:t>Other hospital or facility contacts</a:t>
            </a:r>
          </a:p>
          <a:p>
            <a:pPr marL="0" indent="0">
              <a:buNone/>
            </a:pPr>
            <a:endParaRPr lang="en-US" dirty="0"/>
          </a:p>
        </p:txBody>
      </p:sp>
    </p:spTree>
    <p:extLst>
      <p:ext uri="{BB962C8B-B14F-4D97-AF65-F5344CB8AC3E}">
        <p14:creationId xmlns:p14="http://schemas.microsoft.com/office/powerpoint/2010/main" val="79357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0126"/>
            <a:ext cx="8229600" cy="1143000"/>
          </a:xfrm>
        </p:spPr>
        <p:txBody>
          <a:bodyPr/>
          <a:lstStyle/>
          <a:p>
            <a:r>
              <a:rPr lang="en-US" dirty="0"/>
              <a:t>Follow-Up Process</a:t>
            </a:r>
          </a:p>
        </p:txBody>
      </p:sp>
      <p:sp>
        <p:nvSpPr>
          <p:cNvPr id="3" name="Content Placeholder 2"/>
          <p:cNvSpPr>
            <a:spLocks noGrp="1"/>
          </p:cNvSpPr>
          <p:nvPr>
            <p:ph idx="1"/>
          </p:nvPr>
        </p:nvSpPr>
        <p:spPr>
          <a:xfrm>
            <a:off x="457200" y="2072640"/>
            <a:ext cx="8229600" cy="4053523"/>
          </a:xfrm>
        </p:spPr>
        <p:txBody>
          <a:bodyPr vert="horz" lIns="91440" tIns="45720" rIns="91440" bIns="45720" rtlCol="0" anchor="t">
            <a:normAutofit lnSpcReduction="10000"/>
          </a:bodyPr>
          <a:lstStyle/>
          <a:p>
            <a:r>
              <a:rPr lang="en-US" dirty="0">
                <a:cs typeface="Calibri"/>
              </a:rPr>
              <a:t>Review Disease Index for readmissions</a:t>
            </a:r>
            <a:endParaRPr lang="en-US" dirty="0"/>
          </a:p>
          <a:p>
            <a:r>
              <a:rPr lang="en-US" dirty="0"/>
              <a:t>Physician letter</a:t>
            </a:r>
            <a:endParaRPr lang="en-US" dirty="0">
              <a:cs typeface="Calibri"/>
            </a:endParaRPr>
          </a:p>
          <a:p>
            <a:r>
              <a:rPr lang="en-US" dirty="0"/>
              <a:t>Patient letter</a:t>
            </a:r>
          </a:p>
          <a:p>
            <a:r>
              <a:rPr lang="en-US" dirty="0"/>
              <a:t>Secondary contact letter </a:t>
            </a:r>
          </a:p>
          <a:p>
            <a:r>
              <a:rPr lang="en-US" dirty="0"/>
              <a:t>Other Cancer Registries</a:t>
            </a:r>
            <a:endParaRPr lang="en-US" dirty="0">
              <a:cs typeface="Calibri"/>
            </a:endParaRPr>
          </a:p>
          <a:p>
            <a:r>
              <a:rPr lang="en-US" dirty="0">
                <a:cs typeface="Calibri"/>
              </a:rPr>
              <a:t>Auto batching</a:t>
            </a:r>
          </a:p>
          <a:p>
            <a:r>
              <a:rPr lang="en-US" dirty="0">
                <a:cs typeface="Calibri"/>
              </a:rPr>
              <a:t>Import from the Disease Index</a:t>
            </a:r>
          </a:p>
          <a:p>
            <a:pPr marL="0" indent="0">
              <a:buNone/>
            </a:pPr>
            <a:endParaRPr lang="en-US" dirty="0">
              <a:cs typeface="Calibri"/>
            </a:endParaRPr>
          </a:p>
        </p:txBody>
      </p:sp>
    </p:spTree>
    <p:extLst>
      <p:ext uri="{BB962C8B-B14F-4D97-AF65-F5344CB8AC3E}">
        <p14:creationId xmlns:p14="http://schemas.microsoft.com/office/powerpoint/2010/main" val="180800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0126"/>
            <a:ext cx="8229600" cy="1143000"/>
          </a:xfrm>
        </p:spPr>
        <p:txBody>
          <a:bodyPr/>
          <a:lstStyle/>
          <a:p>
            <a:r>
              <a:rPr lang="en-US" dirty="0"/>
              <a:t>Cancer Registry Brochure</a:t>
            </a:r>
          </a:p>
        </p:txBody>
      </p:sp>
      <p:sp>
        <p:nvSpPr>
          <p:cNvPr id="3" name="Content Placeholder 2"/>
          <p:cNvSpPr>
            <a:spLocks noGrp="1"/>
          </p:cNvSpPr>
          <p:nvPr>
            <p:ph idx="1"/>
          </p:nvPr>
        </p:nvSpPr>
        <p:spPr>
          <a:xfrm>
            <a:off x="457200" y="2048256"/>
            <a:ext cx="8229600" cy="4077907"/>
          </a:xfrm>
        </p:spPr>
        <p:txBody>
          <a:bodyPr/>
          <a:lstStyle/>
          <a:p>
            <a:r>
              <a:rPr lang="en-US" dirty="0"/>
              <a:t>Function of a cancer registry</a:t>
            </a:r>
          </a:p>
          <a:p>
            <a:r>
              <a:rPr lang="en-US" dirty="0"/>
              <a:t>Purpose of request</a:t>
            </a:r>
          </a:p>
          <a:p>
            <a:r>
              <a:rPr lang="en-US" dirty="0"/>
              <a:t>Use of information</a:t>
            </a:r>
          </a:p>
          <a:p>
            <a:r>
              <a:rPr lang="en-US" dirty="0"/>
              <a:t>Safeguards to ensure confidentiality</a:t>
            </a:r>
          </a:p>
          <a:p>
            <a:pPr marL="0" indent="0">
              <a:buNone/>
            </a:pPr>
            <a:endParaRPr lang="en-US" dirty="0"/>
          </a:p>
        </p:txBody>
      </p:sp>
    </p:spTree>
    <p:extLst>
      <p:ext uri="{BB962C8B-B14F-4D97-AF65-F5344CB8AC3E}">
        <p14:creationId xmlns:p14="http://schemas.microsoft.com/office/powerpoint/2010/main" val="257539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8602"/>
            <a:ext cx="8229600" cy="1143000"/>
          </a:xfrm>
        </p:spPr>
        <p:txBody>
          <a:bodyPr/>
          <a:lstStyle/>
          <a:p>
            <a:r>
              <a:rPr lang="en-US" dirty="0"/>
              <a:t>Follow-Up Provides</a:t>
            </a:r>
          </a:p>
        </p:txBody>
      </p:sp>
      <p:sp>
        <p:nvSpPr>
          <p:cNvPr id="3" name="Content Placeholder 2"/>
          <p:cNvSpPr>
            <a:spLocks noGrp="1"/>
          </p:cNvSpPr>
          <p:nvPr>
            <p:ph idx="1"/>
          </p:nvPr>
        </p:nvSpPr>
        <p:spPr>
          <a:xfrm>
            <a:off x="457200" y="2011680"/>
            <a:ext cx="8229600" cy="4114483"/>
          </a:xfrm>
        </p:spPr>
        <p:txBody>
          <a:bodyPr/>
          <a:lstStyle/>
          <a:p>
            <a:r>
              <a:rPr lang="en-US" dirty="0"/>
              <a:t>Current cancer status</a:t>
            </a:r>
          </a:p>
          <a:p>
            <a:pPr lvl="1"/>
            <a:r>
              <a:rPr lang="en-US" dirty="0"/>
              <a:t>Free of cancer</a:t>
            </a:r>
          </a:p>
          <a:p>
            <a:pPr lvl="1"/>
            <a:r>
              <a:rPr lang="en-US" dirty="0"/>
              <a:t>Recurrent disease</a:t>
            </a:r>
          </a:p>
          <a:p>
            <a:pPr lvl="1"/>
            <a:r>
              <a:rPr lang="en-US" dirty="0"/>
              <a:t>Additional treatment(s)</a:t>
            </a:r>
          </a:p>
          <a:p>
            <a:pPr lvl="1"/>
            <a:r>
              <a:rPr lang="en-US" dirty="0"/>
              <a:t>New type of cancer</a:t>
            </a:r>
          </a:p>
          <a:p>
            <a:pPr marL="82296" indent="0">
              <a:buNone/>
            </a:pPr>
            <a:endParaRPr lang="en-US" dirty="0"/>
          </a:p>
          <a:p>
            <a:pPr marL="0" indent="0">
              <a:buNone/>
            </a:pPr>
            <a:endParaRPr lang="en-US" dirty="0"/>
          </a:p>
        </p:txBody>
      </p:sp>
    </p:spTree>
    <p:extLst>
      <p:ext uri="{BB962C8B-B14F-4D97-AF65-F5344CB8AC3E}">
        <p14:creationId xmlns:p14="http://schemas.microsoft.com/office/powerpoint/2010/main" val="65463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0794"/>
            <a:ext cx="8229600" cy="1143000"/>
          </a:xfrm>
        </p:spPr>
        <p:txBody>
          <a:bodyPr/>
          <a:lstStyle/>
          <a:p>
            <a:r>
              <a:rPr lang="en-US" dirty="0"/>
              <a:t>Follow-Up Rates</a:t>
            </a:r>
          </a:p>
        </p:txBody>
      </p:sp>
      <p:sp>
        <p:nvSpPr>
          <p:cNvPr id="3" name="Content Placeholder 2"/>
          <p:cNvSpPr>
            <a:spLocks noGrp="1"/>
          </p:cNvSpPr>
          <p:nvPr>
            <p:ph idx="1"/>
          </p:nvPr>
        </p:nvSpPr>
        <p:spPr>
          <a:xfrm>
            <a:off x="457200" y="2023872"/>
            <a:ext cx="8229600" cy="4102291"/>
          </a:xfrm>
        </p:spPr>
        <p:txBody>
          <a:bodyPr vert="horz" lIns="91440" tIns="45720" rIns="91440" bIns="45720" rtlCol="0" anchor="t">
            <a:normAutofit fontScale="85000" lnSpcReduction="10000"/>
          </a:bodyPr>
          <a:lstStyle/>
          <a:p>
            <a:r>
              <a:rPr lang="en-US" dirty="0"/>
              <a:t>Surveillance, Epidemiology and End Results (SEER) Programs</a:t>
            </a:r>
          </a:p>
          <a:p>
            <a:pPr lvl="1"/>
            <a:r>
              <a:rPr lang="en-US" dirty="0"/>
              <a:t>95% annual follow-up</a:t>
            </a:r>
          </a:p>
          <a:p>
            <a:r>
              <a:rPr lang="en-US" dirty="0"/>
              <a:t>Commission on Cancer (</a:t>
            </a:r>
            <a:r>
              <a:rPr lang="en-US" dirty="0" err="1"/>
              <a:t>CoC</a:t>
            </a:r>
            <a:r>
              <a:rPr lang="en-US" dirty="0"/>
              <a:t>)</a:t>
            </a:r>
          </a:p>
          <a:p>
            <a:pPr lvl="1"/>
            <a:r>
              <a:rPr lang="en-US" dirty="0"/>
              <a:t>Standard 5.3 Follow–up in ALL Patients from reference date: 80%</a:t>
            </a:r>
            <a:endParaRPr lang="en-US" dirty="0">
              <a:cs typeface="Calibri"/>
            </a:endParaRPr>
          </a:p>
          <a:p>
            <a:pPr lvl="1"/>
            <a:r>
              <a:rPr lang="en-US" dirty="0"/>
              <a:t>Standard 5.4 Follow–up on Recent Patients within the past 5 years or reference date whichever is shorter: 90%</a:t>
            </a:r>
            <a:endParaRPr lang="en-US" dirty="0">
              <a:cs typeface="Calibri"/>
            </a:endParaRPr>
          </a:p>
          <a:p>
            <a:pPr lvl="1"/>
            <a:r>
              <a:rPr lang="en-US" dirty="0"/>
              <a:t>Lost to follow-up</a:t>
            </a:r>
          </a:p>
          <a:p>
            <a:pPr lvl="2"/>
            <a:r>
              <a:rPr lang="en-US" dirty="0"/>
              <a:t>No contact for &gt;15 months</a:t>
            </a:r>
          </a:p>
          <a:p>
            <a:pPr marL="0" indent="0">
              <a:buNone/>
            </a:pPr>
            <a:endParaRPr lang="en-US" dirty="0"/>
          </a:p>
        </p:txBody>
      </p:sp>
    </p:spTree>
    <p:extLst>
      <p:ext uri="{BB962C8B-B14F-4D97-AF65-F5344CB8AC3E}">
        <p14:creationId xmlns:p14="http://schemas.microsoft.com/office/powerpoint/2010/main" val="2885268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666</Words>
  <Application>Microsoft Office PowerPoint</Application>
  <PresentationFormat>On-screen Show (4:3)</PresentationFormat>
  <Paragraphs>133</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Objectives</vt:lpstr>
      <vt:lpstr>Follow-Up</vt:lpstr>
      <vt:lpstr>Goals of Patient Follow-Up</vt:lpstr>
      <vt:lpstr>Follow-Up Performed Annually</vt:lpstr>
      <vt:lpstr>Follow-Up Process</vt:lpstr>
      <vt:lpstr>Cancer Registry Brochure</vt:lpstr>
      <vt:lpstr>Follow-Up Provides</vt:lpstr>
      <vt:lpstr>Follow-Up Rates</vt:lpstr>
      <vt:lpstr>Follow-Up Uses</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233</cp:revision>
  <dcterms:created xsi:type="dcterms:W3CDTF">2013-07-02T15:13:30Z</dcterms:created>
  <dcterms:modified xsi:type="dcterms:W3CDTF">2018-11-20T19:41:23Z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