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66" r:id="rId3"/>
    <p:sldId id="256" r:id="rId4"/>
    <p:sldId id="257" r:id="rId5"/>
    <p:sldId id="259" r:id="rId6"/>
    <p:sldId id="261" r:id="rId7"/>
    <p:sldId id="262" r:id="rId8"/>
    <p:sldId id="258" r:id="rId9"/>
    <p:sldId id="260"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81" autoAdjust="0"/>
  </p:normalViewPr>
  <p:slideViewPr>
    <p:cSldViewPr snapToGrid="0" snapToObjects="1">
      <p:cViewPr varScale="1">
        <p:scale>
          <a:sx n="80" d="100"/>
          <a:sy n="80" d="100"/>
        </p:scale>
        <p:origin x="-8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6AE8773-6117-4F5F-BFAE-4433387FD43C}"/>
    <pc:docChg chg="modSld">
      <pc:chgData name="" userId="" providerId="" clId="Web-{26AE8773-6117-4F5F-BFAE-4433387FD43C}" dt="2018-06-03T15:49:37.369" v="230" actId="20577"/>
      <pc:docMkLst>
        <pc:docMk/>
      </pc:docMkLst>
      <pc:sldChg chg="modSp modNotes">
        <pc:chgData name="" userId="" providerId="" clId="Web-{26AE8773-6117-4F5F-BFAE-4433387FD43C}" dt="2018-06-03T15:40:44.145" v="116" actId="20577"/>
        <pc:sldMkLst>
          <pc:docMk/>
          <pc:sldMk cId="0" sldId="256"/>
        </pc:sldMkLst>
        <pc:spChg chg="mod">
          <ac:chgData name="" userId="" providerId="" clId="Web-{26AE8773-6117-4F5F-BFAE-4433387FD43C}" dt="2018-06-03T15:40:44.145" v="116" actId="20577"/>
          <ac:spMkLst>
            <pc:docMk/>
            <pc:sldMk cId="0" sldId="256"/>
            <ac:spMk id="3" creationId="{00000000-0000-0000-0000-000000000000}"/>
          </ac:spMkLst>
        </pc:spChg>
      </pc:sldChg>
      <pc:sldChg chg="modNotes">
        <pc:chgData name="" userId="" providerId="" clId="Web-{26AE8773-6117-4F5F-BFAE-4433387FD43C}" dt="2018-06-03T15:46:33.795" v="189"/>
        <pc:sldMkLst>
          <pc:docMk/>
          <pc:sldMk cId="696885172" sldId="258"/>
        </pc:sldMkLst>
      </pc:sldChg>
      <pc:sldChg chg="modSp modNotes">
        <pc:chgData name="" userId="" providerId="" clId="Web-{26AE8773-6117-4F5F-BFAE-4433387FD43C}" dt="2018-06-03T15:42:25.596" v="141" actId="20577"/>
        <pc:sldMkLst>
          <pc:docMk/>
          <pc:sldMk cId="637568099" sldId="259"/>
        </pc:sldMkLst>
        <pc:spChg chg="mod">
          <ac:chgData name="" userId="" providerId="" clId="Web-{26AE8773-6117-4F5F-BFAE-4433387FD43C}" dt="2018-06-03T15:42:25.596" v="141" actId="20577"/>
          <ac:spMkLst>
            <pc:docMk/>
            <pc:sldMk cId="637568099" sldId="259"/>
            <ac:spMk id="3" creationId="{00000000-0000-0000-0000-000000000000}"/>
          </ac:spMkLst>
        </pc:spChg>
      </pc:sldChg>
      <pc:sldChg chg="modNotes">
        <pc:chgData name="" userId="" providerId="" clId="Web-{26AE8773-6117-4F5F-BFAE-4433387FD43C}" dt="2018-06-03T15:47:56.887" v="199"/>
        <pc:sldMkLst>
          <pc:docMk/>
          <pc:sldMk cId="296357324" sldId="260"/>
        </pc:sldMkLst>
      </pc:sldChg>
      <pc:sldChg chg="modNotes">
        <pc:chgData name="" userId="" providerId="" clId="Web-{26AE8773-6117-4F5F-BFAE-4433387FD43C}" dt="2018-06-03T15:44:50.687" v="187"/>
        <pc:sldMkLst>
          <pc:docMk/>
          <pc:sldMk cId="1281467335" sldId="261"/>
        </pc:sldMkLst>
      </pc:sldChg>
      <pc:sldChg chg="modNotes">
        <pc:chgData name="" userId="" providerId="" clId="Web-{26AE8773-6117-4F5F-BFAE-4433387FD43C}" dt="2018-06-03T15:48:56.808" v="212"/>
        <pc:sldMkLst>
          <pc:docMk/>
          <pc:sldMk cId="358800046" sldId="263"/>
        </pc:sldMkLst>
      </pc:sldChg>
      <pc:sldChg chg="modNotes">
        <pc:chgData name="" userId="" providerId="" clId="Web-{26AE8773-6117-4F5F-BFAE-4433387FD43C}" dt="2018-06-03T15:49:28.494" v="214"/>
        <pc:sldMkLst>
          <pc:docMk/>
          <pc:sldMk cId="823869363" sldId="264"/>
        </pc:sldMkLst>
      </pc:sldChg>
      <pc:sldChg chg="modSp">
        <pc:chgData name="" userId="" providerId="" clId="Web-{26AE8773-6117-4F5F-BFAE-4433387FD43C}" dt="2018-06-03T15:49:37.369" v="229" actId="20577"/>
        <pc:sldMkLst>
          <pc:docMk/>
          <pc:sldMk cId="2213043268" sldId="265"/>
        </pc:sldMkLst>
        <pc:spChg chg="mod">
          <ac:chgData name="" userId="" providerId="" clId="Web-{26AE8773-6117-4F5F-BFAE-4433387FD43C}" dt="2018-06-03T15:49:37.369" v="229" actId="20577"/>
          <ac:spMkLst>
            <pc:docMk/>
            <pc:sldMk cId="2213043268" sldId="265"/>
            <ac:spMk id="3" creationId="{00000000-0000-0000-0000-000000000000}"/>
          </ac:spMkLst>
        </pc:spChg>
      </pc:sldChg>
    </pc:docChg>
  </pc:docChgLst>
  <pc:docChgLst>
    <pc:chgData clId="Web-{A5D1E2BA-8901-48C3-8E0F-CFD39556DFCB}"/>
    <pc:docChg chg="modSld">
      <pc:chgData name="" userId="" providerId="" clId="Web-{A5D1E2BA-8901-48C3-8E0F-CFD39556DFCB}" dt="2018-04-21T14:40:44.724" v="31"/>
      <pc:docMkLst>
        <pc:docMk/>
      </pc:docMkLst>
      <pc:sldChg chg="addSp delSp modSp">
        <pc:chgData name="" userId="" providerId="" clId="Web-{A5D1E2BA-8901-48C3-8E0F-CFD39556DFCB}" dt="2018-04-21T14:40:44.724" v="31"/>
        <pc:sldMkLst>
          <pc:docMk/>
          <pc:sldMk cId="1795732828" sldId="262"/>
        </pc:sldMkLst>
        <pc:spChg chg="add del mod">
          <ac:chgData name="" userId="" providerId="" clId="Web-{A5D1E2BA-8901-48C3-8E0F-CFD39556DFCB}" dt="2018-04-21T14:35:10.225" v="1"/>
          <ac:spMkLst>
            <pc:docMk/>
            <pc:sldMk cId="1795732828" sldId="262"/>
            <ac:spMk id="5" creationId="{FDD12BF0-C9CD-4965-B6C6-6567D7DBB440}"/>
          </ac:spMkLst>
        </pc:spChg>
        <pc:spChg chg="add mod">
          <ac:chgData name="" userId="" providerId="" clId="Web-{A5D1E2BA-8901-48C3-8E0F-CFD39556DFCB}" dt="2018-04-21T14:40:44.724" v="31"/>
          <ac:spMkLst>
            <pc:docMk/>
            <pc:sldMk cId="1795732828" sldId="262"/>
            <ac:spMk id="10" creationId="{5FC4352F-D170-4AB1-9612-B36B108F5B6D}"/>
          </ac:spMkLst>
        </pc:spChg>
        <pc:picChg chg="del">
          <ac:chgData name="" userId="" providerId="" clId="Web-{A5D1E2BA-8901-48C3-8E0F-CFD39556DFCB}" dt="2018-04-21T14:35:01.100" v="0"/>
          <ac:picMkLst>
            <pc:docMk/>
            <pc:sldMk cId="1795732828" sldId="262"/>
            <ac:picMk id="4" creationId="{00000000-0000-0000-0000-000000000000}"/>
          </ac:picMkLst>
        </pc:picChg>
        <pc:picChg chg="add del mod">
          <ac:chgData name="" userId="" providerId="" clId="Web-{A5D1E2BA-8901-48C3-8E0F-CFD39556DFCB}" dt="2018-04-21T14:35:28.397" v="6"/>
          <ac:picMkLst>
            <pc:docMk/>
            <pc:sldMk cId="1795732828" sldId="262"/>
            <ac:picMk id="6" creationId="{92EE3398-C418-48D5-B386-9C3659DB66A2}"/>
          </ac:picMkLst>
        </pc:picChg>
        <pc:picChg chg="add mod">
          <ac:chgData name="" userId="" providerId="" clId="Web-{A5D1E2BA-8901-48C3-8E0F-CFD39556DFCB}" dt="2018-04-21T14:36:40.194" v="12"/>
          <ac:picMkLst>
            <pc:docMk/>
            <pc:sldMk cId="1795732828" sldId="262"/>
            <ac:picMk id="8" creationId="{96E48634-FC4F-46AC-A6FD-751EFB274BEC}"/>
          </ac:picMkLst>
        </pc:picChg>
      </pc:sldChg>
    </pc:docChg>
  </pc:docChgLst>
  <pc:docChgLst>
    <pc:chgData clId="Web-{9CBA89D1-5AC4-4F7D-9EA0-8B28EB260898}"/>
    <pc:docChg chg="modSld">
      <pc:chgData name="" userId="" providerId="" clId="Web-{9CBA89D1-5AC4-4F7D-9EA0-8B28EB260898}" dt="2018-05-06T16:21:44.704" v="22"/>
      <pc:docMkLst>
        <pc:docMk/>
      </pc:docMkLst>
      <pc:sldChg chg="modNotes">
        <pc:chgData name="" userId="" providerId="" clId="Web-{9CBA89D1-5AC4-4F7D-9EA0-8B28EB260898}" dt="2018-05-06T16:21:44.704" v="22"/>
        <pc:sldMkLst>
          <pc:docMk/>
          <pc:sldMk cId="696885172" sldId="258"/>
        </pc:sldMkLst>
      </pc:sldChg>
    </pc:docChg>
  </pc:docChgLst>
  <pc:docChgLst>
    <pc:chgData clId="Web-{CAC66E7C-03E7-416B-84F7-0FEC22028F09}"/>
    <pc:docChg chg="modSld">
      <pc:chgData name="" userId="" providerId="" clId="Web-{CAC66E7C-03E7-416B-84F7-0FEC22028F09}" dt="2018-04-16T23:35:32.836" v="217"/>
      <pc:docMkLst>
        <pc:docMk/>
      </pc:docMkLst>
      <pc:sldChg chg="modSp modNotes">
        <pc:chgData name="" userId="" providerId="" clId="Web-{CAC66E7C-03E7-416B-84F7-0FEC22028F09}" dt="2018-04-16T23:13:32.963" v="157"/>
        <pc:sldMkLst>
          <pc:docMk/>
          <pc:sldMk cId="296357324" sldId="260"/>
        </pc:sldMkLst>
        <pc:spChg chg="mod">
          <ac:chgData name="" userId="" providerId="" clId="Web-{CAC66E7C-03E7-416B-84F7-0FEC22028F09}" dt="2018-04-16T23:04:12.264" v="69"/>
          <ac:spMkLst>
            <pc:docMk/>
            <pc:sldMk cId="296357324" sldId="260"/>
            <ac:spMk id="3" creationId="{00000000-0000-0000-0000-000000000000}"/>
          </ac:spMkLst>
        </pc:spChg>
      </pc:sldChg>
      <pc:sldChg chg="modSp modNotes">
        <pc:chgData name="" userId="" providerId="" clId="Web-{CAC66E7C-03E7-416B-84F7-0FEC22028F09}" dt="2018-04-16T23:24:47.680" v="200"/>
        <pc:sldMkLst>
          <pc:docMk/>
          <pc:sldMk cId="1281467335" sldId="261"/>
        </pc:sldMkLst>
        <pc:spChg chg="mod">
          <ac:chgData name="" userId="" providerId="" clId="Web-{CAC66E7C-03E7-416B-84F7-0FEC22028F09}" dt="2018-04-16T23:20:26.275" v="164"/>
          <ac:spMkLst>
            <pc:docMk/>
            <pc:sldMk cId="1281467335" sldId="261"/>
            <ac:spMk id="3" creationId="{00000000-0000-0000-0000-000000000000}"/>
          </ac:spMkLst>
        </pc:spChg>
      </pc:sldChg>
      <pc:sldChg chg="modSp modNotes">
        <pc:chgData name="" userId="" providerId="" clId="Web-{CAC66E7C-03E7-416B-84F7-0FEC22028F09}" dt="2018-04-16T23:35:32.836" v="217"/>
        <pc:sldMkLst>
          <pc:docMk/>
          <pc:sldMk cId="358800046" sldId="263"/>
        </pc:sldMkLst>
        <pc:spChg chg="mod">
          <ac:chgData name="" userId="" providerId="" clId="Web-{CAC66E7C-03E7-416B-84F7-0FEC22028F09}" dt="2018-04-16T23:07:12.503" v="109"/>
          <ac:spMkLst>
            <pc:docMk/>
            <pc:sldMk cId="358800046" sldId="263"/>
            <ac:spMk id="3" creationId="{00000000-0000-0000-0000-000000000000}"/>
          </ac:spMkLst>
        </pc:spChg>
      </pc:sldChg>
    </pc:docChg>
  </pc:docChgLst>
  <pc:docChgLst>
    <pc:chgData clId="Web-{A71188B6-56D8-43C1-84EA-70419DAD1920}"/>
    <pc:docChg chg="modSld">
      <pc:chgData name="" userId="" providerId="" clId="Web-{A71188B6-56D8-43C1-84EA-70419DAD1920}" dt="2018-06-07T23:12:44.195" v="1" actId="20577"/>
      <pc:docMkLst>
        <pc:docMk/>
      </pc:docMkLst>
      <pc:sldChg chg="modSp">
        <pc:chgData name="" userId="" providerId="" clId="Web-{A71188B6-56D8-43C1-84EA-70419DAD1920}" dt="2018-06-07T23:12:44.195" v="0" actId="20577"/>
        <pc:sldMkLst>
          <pc:docMk/>
          <pc:sldMk cId="0" sldId="256"/>
        </pc:sldMkLst>
        <pc:spChg chg="mod">
          <ac:chgData name="" userId="" providerId="" clId="Web-{A71188B6-56D8-43C1-84EA-70419DAD1920}" dt="2018-06-07T23:12:44.195" v="0" actId="20577"/>
          <ac:spMkLst>
            <pc:docMk/>
            <pc:sldMk cId="0" sldId="256"/>
            <ac:spMk id="3" creationId="{00000000-0000-0000-0000-000000000000}"/>
          </ac:spMkLst>
        </pc:spChg>
      </pc:sldChg>
    </pc:docChg>
  </pc:docChgLst>
  <pc:docChgLst>
    <pc:chgData clId="Web-{5BA09048-2A68-4D8A-9F16-92BD229A1556}"/>
    <pc:docChg chg="modSld">
      <pc:chgData name="" userId="" providerId="" clId="Web-{5BA09048-2A68-4D8A-9F16-92BD229A1556}" dt="2018-05-04T14:50:28.662" v="202"/>
      <pc:docMkLst>
        <pc:docMk/>
      </pc:docMkLst>
      <pc:sldChg chg="modNotes">
        <pc:chgData name="" userId="" providerId="" clId="Web-{5BA09048-2A68-4D8A-9F16-92BD229A1556}" dt="2018-05-04T14:32:56.093" v="13"/>
        <pc:sldMkLst>
          <pc:docMk/>
          <pc:sldMk cId="0" sldId="256"/>
        </pc:sldMkLst>
      </pc:sldChg>
      <pc:sldChg chg="modSp modNotes">
        <pc:chgData name="" userId="" providerId="" clId="Web-{5BA09048-2A68-4D8A-9F16-92BD229A1556}" dt="2018-05-04T14:34:56.924" v="53"/>
        <pc:sldMkLst>
          <pc:docMk/>
          <pc:sldMk cId="696885172" sldId="258"/>
        </pc:sldMkLst>
        <pc:spChg chg="mod">
          <ac:chgData name="" userId="" providerId="" clId="Web-{5BA09048-2A68-4D8A-9F16-92BD229A1556}" dt="2018-05-04T14:33:33.563" v="22"/>
          <ac:spMkLst>
            <pc:docMk/>
            <pc:sldMk cId="696885172" sldId="258"/>
            <ac:spMk id="2" creationId="{00000000-0000-0000-0000-000000000000}"/>
          </ac:spMkLst>
        </pc:spChg>
        <pc:spChg chg="mod">
          <ac:chgData name="" userId="" providerId="" clId="Web-{5BA09048-2A68-4D8A-9F16-92BD229A1556}" dt="2018-05-04T14:34:56.924" v="53"/>
          <ac:spMkLst>
            <pc:docMk/>
            <pc:sldMk cId="696885172" sldId="258"/>
            <ac:spMk id="3" creationId="{00000000-0000-0000-0000-000000000000}"/>
          </ac:spMkLst>
        </pc:spChg>
      </pc:sldChg>
      <pc:sldChg chg="modSp modNotes">
        <pc:chgData name="" userId="" providerId="" clId="Web-{5BA09048-2A68-4D8A-9F16-92BD229A1556}" dt="2018-05-04T14:40:11.805" v="85"/>
        <pc:sldMkLst>
          <pc:docMk/>
          <pc:sldMk cId="296357324" sldId="260"/>
        </pc:sldMkLst>
        <pc:spChg chg="mod">
          <ac:chgData name="" userId="" providerId="" clId="Web-{5BA09048-2A68-4D8A-9F16-92BD229A1556}" dt="2018-05-04T14:37:09.661" v="62"/>
          <ac:spMkLst>
            <pc:docMk/>
            <pc:sldMk cId="296357324" sldId="260"/>
            <ac:spMk id="3" creationId="{00000000-0000-0000-0000-000000000000}"/>
          </ac:spMkLst>
        </pc:spChg>
      </pc:sldChg>
      <pc:sldChg chg="modNotes">
        <pc:chgData name="" userId="" providerId="" clId="Web-{5BA09048-2A68-4D8A-9F16-92BD229A1556}" dt="2018-05-04T14:43:18.871" v="101"/>
        <pc:sldMkLst>
          <pc:docMk/>
          <pc:sldMk cId="1281467335" sldId="261"/>
        </pc:sldMkLst>
      </pc:sldChg>
      <pc:sldChg chg="modNotes">
        <pc:chgData name="" userId="" providerId="" clId="Web-{5BA09048-2A68-4D8A-9F16-92BD229A1556}" dt="2018-05-04T14:48:15.253" v="162"/>
        <pc:sldMkLst>
          <pc:docMk/>
          <pc:sldMk cId="1795732828" sldId="262"/>
        </pc:sldMkLst>
      </pc:sldChg>
      <pc:sldChg chg="modNotes">
        <pc:chgData name="" userId="" providerId="" clId="Web-{5BA09048-2A68-4D8A-9F16-92BD229A1556}" dt="2018-05-04T14:50:28.662" v="202"/>
        <pc:sldMkLst>
          <pc:docMk/>
          <pc:sldMk cId="358800046"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B356B-C31B-4179-AF13-80F39E3E91A0}"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9C28F-10D7-44EE-9ABA-E15031F33F82}" type="slidenum">
              <a:rPr lang="en-US" smtClean="0"/>
              <a:t>‹#›</a:t>
            </a:fld>
            <a:endParaRPr lang="en-US"/>
          </a:p>
        </p:txBody>
      </p:sp>
    </p:spTree>
    <p:extLst>
      <p:ext uri="{BB962C8B-B14F-4D97-AF65-F5344CB8AC3E}">
        <p14:creationId xmlns:p14="http://schemas.microsoft.com/office/powerpoint/2010/main" val="161822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t>
            </a:r>
            <a:r>
              <a:rPr lang="en-US" baseline="0" dirty="0"/>
              <a:t>“Data Submission,” is sponsored by the National Cancer Registrars Association Education Foundation.  </a:t>
            </a:r>
          </a:p>
          <a:p>
            <a:endParaRPr lang="en-US" baseline="0"/>
          </a:p>
          <a:p>
            <a:endParaRPr lang="en-US"/>
          </a:p>
        </p:txBody>
      </p:sp>
      <p:sp>
        <p:nvSpPr>
          <p:cNvPr id="4" name="Slide Number Placeholder 3"/>
          <p:cNvSpPr>
            <a:spLocks noGrp="1"/>
          </p:cNvSpPr>
          <p:nvPr>
            <p:ph type="sldNum" sz="quarter" idx="10"/>
          </p:nvPr>
        </p:nvSpPr>
        <p:spPr/>
        <p:txBody>
          <a:bodyPr/>
          <a:lstStyle/>
          <a:p>
            <a:fld id="{DAF9C28F-10D7-44EE-9ABA-E15031F33F82}" type="slidenum">
              <a:rPr lang="en-US" smtClean="0"/>
              <a:t>1</a:t>
            </a:fld>
            <a:endParaRPr lang="en-US"/>
          </a:p>
        </p:txBody>
      </p:sp>
    </p:spTree>
    <p:extLst>
      <p:ext uri="{BB962C8B-B14F-4D97-AF65-F5344CB8AC3E}">
        <p14:creationId xmlns:p14="http://schemas.microsoft.com/office/powerpoint/2010/main" val="385276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collected in the cancer registry is part of a larger pool of data utilized for outcomes, benchmarking, decision making, and planning.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Depending on which standard-setting</a:t>
            </a:r>
            <a:r>
              <a:rPr lang="en-US" baseline="0" dirty="0"/>
              <a:t> </a:t>
            </a:r>
            <a:r>
              <a:rPr lang="en-US" dirty="0"/>
              <a:t>organization</a:t>
            </a:r>
            <a:r>
              <a:rPr lang="en-US" baseline="0" dirty="0"/>
              <a:t> the data is submitted to, more limited demographic information may be sent.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cancer registrar’s role is essential for accurate and timely data submission to the state </a:t>
            </a:r>
            <a:r>
              <a:rPr lang="en-US" dirty="0"/>
              <a:t>central</a:t>
            </a:r>
            <a:r>
              <a:rPr lang="en-US" baseline="0" dirty="0"/>
              <a:t> registry and NCDB.</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10</a:t>
            </a:fld>
            <a:endParaRPr lang="en-US"/>
          </a:p>
        </p:txBody>
      </p:sp>
    </p:spTree>
    <p:extLst>
      <p:ext uri="{BB962C8B-B14F-4D97-AF65-F5344CB8AC3E}">
        <p14:creationId xmlns:p14="http://schemas.microsoft.com/office/powerpoint/2010/main" val="126470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a:t>
            </a:r>
            <a:r>
              <a:rPr lang="en-US" sz="1200" kern="1200" baseline="0" dirty="0">
                <a:solidFill>
                  <a:schemeClr val="tx1"/>
                </a:solidFill>
                <a:effectLst/>
                <a:latin typeface="+mn-lt"/>
                <a:ea typeface="+mn-ea"/>
                <a:cs typeface="+mn-cs"/>
              </a:rPr>
              <a:t>n is </a:t>
            </a:r>
            <a:r>
              <a:rPr lang="en-US" sz="1200" kern="1200" dirty="0">
                <a:solidFill>
                  <a:schemeClr val="tx1"/>
                </a:solidFill>
                <a:effectLst/>
                <a:latin typeface="+mn-lt"/>
                <a:ea typeface="+mn-ea"/>
                <a:cs typeface="+mn-cs"/>
              </a:rPr>
              <a:t>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9800" eaLnBrk="1" hangingPunct="1"/>
            <a:endParaRPr lang="en-US"/>
          </a:p>
          <a:p>
            <a:endParaRPr lang="en-US"/>
          </a:p>
        </p:txBody>
      </p:sp>
      <p:sp>
        <p:nvSpPr>
          <p:cNvPr id="4" name="Slide Number Placeholder 3"/>
          <p:cNvSpPr>
            <a:spLocks noGrp="1"/>
          </p:cNvSpPr>
          <p:nvPr>
            <p:ph type="sldNum" sz="quarter" idx="10"/>
          </p:nvPr>
        </p:nvSpPr>
        <p:spPr/>
        <p:txBody>
          <a:bodyPr/>
          <a:lstStyle/>
          <a:p>
            <a:fld id="{DAF9C28F-10D7-44EE-9ABA-E15031F33F82}" type="slidenum">
              <a:rPr lang="en-US" smtClean="0"/>
              <a:t>11</a:t>
            </a:fld>
            <a:endParaRPr lang="en-US"/>
          </a:p>
        </p:txBody>
      </p:sp>
    </p:spTree>
    <p:extLst>
      <p:ext uri="{BB962C8B-B14F-4D97-AF65-F5344CB8AC3E}">
        <p14:creationId xmlns:p14="http://schemas.microsoft.com/office/powerpoint/2010/main" val="43375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a:t>
            </a:r>
            <a:r>
              <a:rPr lang="en-US" baseline="0" dirty="0"/>
              <a:t>the purpose and benefits of submitting patient and health-related data from a cancer registry.</a:t>
            </a:r>
            <a:r>
              <a:rPr lang="en-US" dirty="0"/>
              <a:t>  </a:t>
            </a:r>
            <a:endParaRPr lang="en-US" baseline="0" dirty="0"/>
          </a:p>
          <a:p>
            <a:endParaRPr lang="en-US" baseline="0" dirty="0"/>
          </a:p>
          <a:p>
            <a:r>
              <a:rPr lang="en-US" dirty="0"/>
              <a:t>We will </a:t>
            </a:r>
            <a:r>
              <a:rPr lang="en-US" baseline="0" dirty="0"/>
              <a:t>review what type of data is submitted and to which organizations </a:t>
            </a:r>
            <a:r>
              <a:rPr lang="en-US" dirty="0"/>
              <a:t>it is</a:t>
            </a:r>
            <a:r>
              <a:rPr lang="en-US" baseline="0" dirty="0"/>
              <a:t> submitted</a:t>
            </a:r>
            <a:r>
              <a:rPr lang="en-US" dirty="0"/>
              <a:t> to</a:t>
            </a:r>
            <a:r>
              <a:rPr lang="en-US" baseline="0" dirty="0"/>
              <a:t>.</a:t>
            </a:r>
            <a:r>
              <a:rPr lang="en-US" dirty="0"/>
              <a:t>  </a:t>
            </a:r>
            <a:endParaRPr lang="en-US" baseline="0" dirty="0">
              <a:cs typeface="Calibri"/>
            </a:endParaRPr>
          </a:p>
          <a:p>
            <a:endParaRPr lang="en-US" baseline="0" dirty="0"/>
          </a:p>
          <a:p>
            <a:r>
              <a:rPr lang="en-US" dirty="0"/>
              <a:t>We will also explain </a:t>
            </a:r>
            <a:r>
              <a:rPr lang="en-US" baseline="0" dirty="0"/>
              <a:t>the cancer registrar’s role in the data submission process.</a:t>
            </a:r>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2</a:t>
            </a:fld>
            <a:endParaRPr lang="en-US"/>
          </a:p>
        </p:txBody>
      </p:sp>
    </p:spTree>
    <p:extLst>
      <p:ext uri="{BB962C8B-B14F-4D97-AF65-F5344CB8AC3E}">
        <p14:creationId xmlns:p14="http://schemas.microsoft.com/office/powerpoint/2010/main" val="175029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collected in cancer registries is part of a larger pool of data utilized for outcomes, benchmarking, decision making, and planning.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3</a:t>
            </a:fld>
            <a:endParaRPr lang="en-US"/>
          </a:p>
        </p:txBody>
      </p:sp>
    </p:spTree>
    <p:extLst>
      <p:ext uri="{BB962C8B-B14F-4D97-AF65-F5344CB8AC3E}">
        <p14:creationId xmlns:p14="http://schemas.microsoft.com/office/powerpoint/2010/main" val="15197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law,</a:t>
            </a:r>
            <a:r>
              <a:rPr lang="en-US" baseline="0" dirty="0"/>
              <a:t> all cancer registries must submit data to their state’s</a:t>
            </a:r>
            <a:r>
              <a:rPr lang="en-US" dirty="0"/>
              <a:t> central</a:t>
            </a:r>
            <a:r>
              <a:rPr lang="en-US" baseline="0" dirty="0"/>
              <a:t> cancer registry.</a:t>
            </a:r>
            <a:r>
              <a:rPr lang="en-US" dirty="0"/>
              <a:t> </a:t>
            </a:r>
            <a:endParaRPr lang="en-US" baseline="0" dirty="0"/>
          </a:p>
          <a:p>
            <a:endParaRPr lang="en-US" baseline="0" dirty="0"/>
          </a:p>
          <a:p>
            <a:r>
              <a:rPr lang="en-US" dirty="0"/>
              <a:t>State</a:t>
            </a:r>
            <a:r>
              <a:rPr lang="en-US" baseline="0" dirty="0"/>
              <a:t> central cancer </a:t>
            </a:r>
            <a:r>
              <a:rPr lang="en-US" dirty="0"/>
              <a:t>registries</a:t>
            </a:r>
            <a:r>
              <a:rPr lang="en-US" baseline="0" dirty="0"/>
              <a:t> </a:t>
            </a:r>
            <a:r>
              <a:rPr lang="en-US" dirty="0"/>
              <a:t>monitor</a:t>
            </a:r>
            <a:r>
              <a:rPr lang="en-US" baseline="0" dirty="0"/>
              <a:t> cancer trends over time, </a:t>
            </a:r>
            <a:r>
              <a:rPr lang="en-US" dirty="0"/>
              <a:t>determine</a:t>
            </a:r>
            <a:r>
              <a:rPr lang="en-US" baseline="0" dirty="0"/>
              <a:t> cancer patterns in various populations, and </a:t>
            </a:r>
            <a:r>
              <a:rPr lang="en-US" dirty="0"/>
              <a:t>guide</a:t>
            </a:r>
            <a:r>
              <a:rPr lang="en-US" baseline="0" dirty="0"/>
              <a:t> planning and evaluation of cancer control programs.</a:t>
            </a:r>
            <a:endParaRPr lang="en-US" baseline="0" dirty="0">
              <a:cs typeface="Calibri"/>
            </a:endParaRPr>
          </a:p>
          <a:p>
            <a:endParaRPr lang="en-US" dirty="0"/>
          </a:p>
          <a:p>
            <a:r>
              <a:rPr lang="en-US" dirty="0"/>
              <a:t>Data collected by state central cancer registries help public health professionals understand and address the nation's cancer burden.</a:t>
            </a:r>
            <a:endParaRPr lang="en-US" dirty="0">
              <a:cs typeface="Calibri"/>
            </a:endParaRPr>
          </a:p>
        </p:txBody>
      </p:sp>
      <p:sp>
        <p:nvSpPr>
          <p:cNvPr id="4" name="Slide Number Placeholder 3"/>
          <p:cNvSpPr>
            <a:spLocks noGrp="1"/>
          </p:cNvSpPr>
          <p:nvPr>
            <p:ph type="sldNum" sz="quarter" idx="10"/>
          </p:nvPr>
        </p:nvSpPr>
        <p:spPr/>
        <p:txBody>
          <a:bodyPr/>
          <a:lstStyle/>
          <a:p>
            <a:fld id="{DAF9C28F-10D7-44EE-9ABA-E15031F33F82}" type="slidenum">
              <a:rPr lang="en-US" smtClean="0"/>
              <a:t>4</a:t>
            </a:fld>
            <a:endParaRPr lang="en-US"/>
          </a:p>
        </p:txBody>
      </p:sp>
    </p:spTree>
    <p:extLst>
      <p:ext uri="{BB962C8B-B14F-4D97-AF65-F5344CB8AC3E}">
        <p14:creationId xmlns:p14="http://schemas.microsoft.com/office/powerpoint/2010/main" val="18230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0643" rtl="0" eaLnBrk="1" fontAlgn="auto" latinLnBrk="0" hangingPunct="1">
              <a:lnSpc>
                <a:spcPct val="100000"/>
              </a:lnSpc>
              <a:spcBef>
                <a:spcPts val="0"/>
              </a:spcBef>
              <a:spcAft>
                <a:spcPts val="0"/>
              </a:spcAft>
              <a:buClrTx/>
              <a:buSzTx/>
              <a:buFontTx/>
              <a:buNone/>
              <a:tabLst/>
              <a:defRPr/>
            </a:pPr>
            <a:r>
              <a:rPr lang="en-US" dirty="0"/>
              <a:t>After a </a:t>
            </a:r>
            <a:r>
              <a:rPr lang="en-US" baseline="0" dirty="0"/>
              <a:t>state has received the data from the cancer registries, it submits the consolidated data to other organizations.  These organizations include:</a:t>
            </a:r>
            <a:endParaRPr lang="en-US" dirty="0"/>
          </a:p>
          <a:p>
            <a:pPr marL="171450" indent="-171450" defTabSz="940643">
              <a:buFont typeface="Arial"/>
              <a:buChar char="•"/>
              <a:defRPr/>
            </a:pPr>
            <a:endParaRPr lang="en-US" dirty="0"/>
          </a:p>
          <a:p>
            <a:pPr marL="171450" indent="-171450" defTabSz="940643">
              <a:buFont typeface="Arial"/>
              <a:buChar char="•"/>
              <a:defRPr/>
            </a:pPr>
            <a:r>
              <a:rPr lang="en-US" dirty="0"/>
              <a:t>The North American Association of Central Cancer Registries (NAACCR) which is a collaborative organization for cancer registries, governmental agencies, professional associations, and private groups in North America interested in enhancing the quality and use of cancer registry data. All central cancer registries in the United States and Canada are members.</a:t>
            </a:r>
            <a:r>
              <a:rPr lang="en-US" dirty="0">
                <a:cs typeface="Calibri"/>
              </a:rPr>
              <a:t> </a:t>
            </a:r>
          </a:p>
          <a:p>
            <a:pPr marL="171450" indent="-171450" defTabSz="940643">
              <a:buFont typeface="Arial"/>
              <a:buChar char="•"/>
              <a:defRPr/>
            </a:pPr>
            <a:r>
              <a:rPr lang="en-US" dirty="0"/>
              <a:t>The Surveillance, Epidemiology, and End Results (SEER) Program provides information on cancer statistics in an effort to reduce the cancer burden among the U.S. population. </a:t>
            </a:r>
            <a:endParaRPr lang="en-US" dirty="0">
              <a:cs typeface="Calibri"/>
            </a:endParaRPr>
          </a:p>
          <a:p>
            <a:pPr marL="171450" indent="-171450" defTabSz="940643">
              <a:buFont typeface="Arial"/>
              <a:buChar char="•"/>
              <a:defRPr/>
            </a:pPr>
            <a:r>
              <a:rPr lang="en-US" dirty="0"/>
              <a:t>Established by Congress through the Cancer Registries Amendment Act, the National</a:t>
            </a:r>
            <a:r>
              <a:rPr lang="en-US" baseline="0" dirty="0"/>
              <a:t> Program of Cancer Registries (</a:t>
            </a:r>
            <a:r>
              <a:rPr lang="en-US" dirty="0"/>
              <a:t>NPCR) also collects</a:t>
            </a:r>
            <a:r>
              <a:rPr lang="en-US" baseline="0" dirty="0"/>
              <a:t> data </a:t>
            </a:r>
            <a:r>
              <a:rPr lang="en-US" dirty="0"/>
              <a:t>on cancer occurrence.</a:t>
            </a:r>
            <a:endParaRPr lang="en-US" baseline="0" dirty="0">
              <a:cs typeface="Calibri"/>
            </a:endParaRPr>
          </a:p>
          <a:p>
            <a:pPr marL="171450" indent="-171450" defTabSz="940643">
              <a:buFont typeface="Arial"/>
              <a:buChar char="•"/>
              <a:defRPr/>
            </a:pPr>
            <a:endParaRPr lang="en-US" baseline="0" dirty="0"/>
          </a:p>
          <a:p>
            <a:pPr marL="0" marR="0" indent="0" algn="l" defTabSz="940643" rtl="0" eaLnBrk="1" fontAlgn="auto" latinLnBrk="0" hangingPunct="1">
              <a:lnSpc>
                <a:spcPct val="100000"/>
              </a:lnSpc>
              <a:spcBef>
                <a:spcPts val="0"/>
              </a:spcBef>
              <a:spcAft>
                <a:spcPts val="0"/>
              </a:spcAft>
              <a:buClrTx/>
              <a:buSzTx/>
              <a:buFont typeface="Arial"/>
              <a:buNone/>
              <a:tabLst/>
              <a:defRPr/>
            </a:pPr>
            <a:r>
              <a:rPr lang="en-US" baseline="0" dirty="0"/>
              <a:t>Which organization your state reports to depends on your state’s requirements. </a:t>
            </a:r>
            <a:endParaRPr lang="en-US" dirty="0"/>
          </a:p>
          <a:p>
            <a:pPr defTabSz="940643">
              <a:defRPr/>
            </a:pPr>
            <a:endParaRPr lang="en-US" dirty="0"/>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5</a:t>
            </a:fld>
            <a:endParaRPr lang="en-US"/>
          </a:p>
        </p:txBody>
      </p:sp>
    </p:spTree>
    <p:extLst>
      <p:ext uri="{BB962C8B-B14F-4D97-AF65-F5344CB8AC3E}">
        <p14:creationId xmlns:p14="http://schemas.microsoft.com/office/powerpoint/2010/main" val="15258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map represents the states that are funded and to whom they submit their data.</a:t>
            </a:r>
            <a:endParaRPr lang="en-US" dirty="0"/>
          </a:p>
          <a:p>
            <a:r>
              <a:rPr lang="en-US" dirty="0">
                <a:cs typeface="Calibri"/>
              </a:rPr>
              <a:t>The states shaded in blue, the District of Columbia and Puerto Rico receive funding through the CDC's National Program of Cancer Registries or NPCR.</a:t>
            </a:r>
          </a:p>
          <a:p>
            <a:r>
              <a:rPr lang="en-US" dirty="0"/>
              <a:t>The states shaded in the darker green are funded through the National Cancer Institute's Surveillance, Epidemiology, and End Results </a:t>
            </a:r>
            <a:r>
              <a:rPr lang="en-US" b="0" u="none" dirty="0"/>
              <a:t>(SEER) </a:t>
            </a:r>
            <a:r>
              <a:rPr lang="en-US" dirty="0"/>
              <a:t>Program. </a:t>
            </a:r>
            <a:endParaRPr lang="en-US" dirty="0">
              <a:cs typeface="Calibri"/>
            </a:endParaRPr>
          </a:p>
          <a:p>
            <a:r>
              <a:rPr lang="en-US" dirty="0">
                <a:cs typeface="Calibri"/>
              </a:rPr>
              <a:t>The five states shaded in the lighter green are funded through </a:t>
            </a:r>
            <a:r>
              <a:rPr lang="en-US" dirty="0"/>
              <a:t>CDC's NPCR and the National Cancer Institute's</a:t>
            </a:r>
            <a:r>
              <a:rPr lang="en-US" dirty="0">
                <a:cs typeface="Calibri"/>
              </a:rPr>
              <a:t> SEER Program.</a:t>
            </a:r>
            <a:r>
              <a:rPr lang="en-US" dirty="0">
                <a:ea typeface="+mn-lt"/>
                <a:cs typeface="+mn-lt"/>
              </a:rPr>
              <a:t/>
            </a:r>
            <a:br>
              <a:rPr lang="en-US" dirty="0">
                <a:ea typeface="+mn-lt"/>
                <a:cs typeface="+mn-lt"/>
              </a:rPr>
            </a:b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6</a:t>
            </a:fld>
            <a:endParaRPr lang="en-US"/>
          </a:p>
        </p:txBody>
      </p:sp>
    </p:spTree>
    <p:extLst>
      <p:ext uri="{BB962C8B-B14F-4D97-AF65-F5344CB8AC3E}">
        <p14:creationId xmlns:p14="http://schemas.microsoft.com/office/powerpoint/2010/main" val="376187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t>
            </a:r>
            <a:r>
              <a:rPr lang="en-US" dirty="0"/>
              <a:t>he Commission</a:t>
            </a:r>
            <a:r>
              <a:rPr lang="en-US" baseline="0" dirty="0"/>
              <a:t> on Cancer</a:t>
            </a:r>
            <a:r>
              <a:rPr lang="en-US" dirty="0"/>
              <a:t> (</a:t>
            </a:r>
            <a:r>
              <a:rPr lang="en-US" dirty="0" err="1"/>
              <a:t>CoC</a:t>
            </a:r>
            <a:r>
              <a:rPr lang="en-US" dirty="0"/>
              <a:t>)</a:t>
            </a:r>
            <a:r>
              <a:rPr lang="en-US" baseline="0" dirty="0"/>
              <a:t> sets standards and guidelines for</a:t>
            </a:r>
            <a:r>
              <a:rPr lang="en-US" dirty="0"/>
              <a:t> </a:t>
            </a:r>
            <a:r>
              <a:rPr lang="en-US" dirty="0" err="1"/>
              <a:t>CoC</a:t>
            </a:r>
            <a:r>
              <a:rPr lang="en-US" baseline="0" dirty="0"/>
              <a:t> accredited</a:t>
            </a:r>
            <a:r>
              <a:rPr lang="en-US" dirty="0"/>
              <a:t> </a:t>
            </a:r>
            <a:r>
              <a:rPr lang="en-US" baseline="0" dirty="0"/>
              <a:t>cancer programs. These standards help ensure the cancer data they receive is accurate and of high quality.</a:t>
            </a:r>
          </a:p>
          <a:p>
            <a:endParaRPr lang="en-US" baseline="0" dirty="0"/>
          </a:p>
          <a:p>
            <a:r>
              <a:rPr lang="en-US" baseline="0" dirty="0"/>
              <a:t>Two objectives for the </a:t>
            </a:r>
            <a:r>
              <a:rPr lang="en-US" baseline="0" dirty="0" err="1"/>
              <a:t>CoC</a:t>
            </a:r>
            <a:r>
              <a:rPr lang="en-US" baseline="0" dirty="0"/>
              <a:t> standards are:</a:t>
            </a:r>
            <a:endParaRPr lang="en-US" baseline="0" dirty="0">
              <a:cs typeface="Calibri"/>
            </a:endParaRPr>
          </a:p>
          <a:p>
            <a:pPr marL="228600" indent="-228600">
              <a:buAutoNum type="arabicPeriod"/>
            </a:pPr>
            <a:r>
              <a:rPr lang="en-US" baseline="0" dirty="0"/>
              <a:t>Use collected</a:t>
            </a:r>
            <a:r>
              <a:rPr lang="en-US" dirty="0"/>
              <a:t> data to measure cancer care quality</a:t>
            </a:r>
          </a:p>
          <a:p>
            <a:pPr marL="228600" indent="-228600">
              <a:buAutoNum type="arabicPeriod"/>
            </a:pPr>
            <a:r>
              <a:rPr lang="en-US" dirty="0"/>
              <a:t>Develop</a:t>
            </a:r>
            <a:r>
              <a:rPr lang="en-US" baseline="0" dirty="0"/>
              <a:t> effective educational interventions </a:t>
            </a:r>
            <a:r>
              <a:rPr lang="en-US" u="sng" baseline="0" dirty="0"/>
              <a:t>to improve</a:t>
            </a:r>
            <a:r>
              <a:rPr lang="en-US" baseline="0" dirty="0"/>
              <a:t> cancer prevention, early detection, health care delivery, and outcomes in health care settings</a:t>
            </a:r>
            <a:r>
              <a:rPr lang="en-US" dirty="0"/>
              <a:t>. It is what we do with the data</a:t>
            </a:r>
            <a:r>
              <a:rPr lang="en-US" baseline="0" dirty="0"/>
              <a:t> that makes an impact on quality care.</a:t>
            </a:r>
            <a:r>
              <a:rPr lang="en-US" dirty="0"/>
              <a:t> </a:t>
            </a:r>
            <a:endParaRPr lang="en-US" baseline="0" dirty="0">
              <a:cs typeface="Calibri"/>
            </a:endParaRPr>
          </a:p>
          <a:p>
            <a:pPr marL="228600" indent="-228600">
              <a:buAutoNum type="arabicPeriod"/>
            </a:pPr>
            <a:endParaRPr lang="en-US" baseline="0" dirty="0"/>
          </a:p>
          <a:p>
            <a:r>
              <a:rPr lang="en-US" baseline="0" dirty="0"/>
              <a:t>To retain accreditation, hospitals are required to monitor their data for measures of quality cancer care.</a:t>
            </a:r>
            <a:r>
              <a:rPr lang="en-US" dirty="0"/>
              <a:t>  </a:t>
            </a:r>
            <a:endParaRPr lang="en-US" dirty="0">
              <a:cs typeface="Calibri"/>
            </a:endParaRPr>
          </a:p>
          <a:p>
            <a:r>
              <a:rPr lang="en-US" dirty="0" err="1">
                <a:cs typeface="Calibri"/>
              </a:rPr>
              <a:t>CoC</a:t>
            </a:r>
            <a:r>
              <a:rPr lang="en-US" dirty="0">
                <a:cs typeface="Calibri"/>
              </a:rPr>
              <a:t>-accredited cancer programs must submit their data to the Rapid Quality Reporting System (RQRS) to ensure evidence-based cancer care is being offered at their facility.</a:t>
            </a:r>
          </a:p>
          <a:p>
            <a:r>
              <a:rPr lang="en-US" dirty="0"/>
              <a:t>Cancer registrars</a:t>
            </a:r>
            <a:r>
              <a:rPr lang="en-US" baseline="0" dirty="0"/>
              <a:t> are</a:t>
            </a:r>
            <a:r>
              <a:rPr lang="en-US" dirty="0"/>
              <a:t> also </a:t>
            </a:r>
            <a:r>
              <a:rPr lang="en-US" baseline="0" dirty="0"/>
              <a:t>required to submit their data to the National Cancer </a:t>
            </a:r>
            <a:r>
              <a:rPr lang="en-US" dirty="0"/>
              <a:t>Database</a:t>
            </a:r>
            <a:r>
              <a:rPr lang="en-US" baseline="0" dirty="0"/>
              <a:t> annually.</a:t>
            </a:r>
            <a:r>
              <a:rPr lang="en-US" dirty="0">
                <a:cs typeface="Calibri"/>
              </a:rPr>
              <a:t>  The NCDB is considered a non-population-based specialty registry, as opposed to the state central cancer registry, which is population-based.</a:t>
            </a:r>
          </a:p>
        </p:txBody>
      </p:sp>
      <p:sp>
        <p:nvSpPr>
          <p:cNvPr id="4" name="Slide Number Placeholder 3"/>
          <p:cNvSpPr>
            <a:spLocks noGrp="1"/>
          </p:cNvSpPr>
          <p:nvPr>
            <p:ph type="sldNum" sz="quarter" idx="10"/>
          </p:nvPr>
        </p:nvSpPr>
        <p:spPr/>
        <p:txBody>
          <a:bodyPr/>
          <a:lstStyle/>
          <a:p>
            <a:fld id="{DAF9C28F-10D7-44EE-9ABA-E15031F33F82}" type="slidenum">
              <a:rPr lang="en-US" smtClean="0"/>
              <a:t>7</a:t>
            </a:fld>
            <a:endParaRPr lang="en-US"/>
          </a:p>
        </p:txBody>
      </p:sp>
    </p:spTree>
    <p:extLst>
      <p:ext uri="{BB962C8B-B14F-4D97-AF65-F5344CB8AC3E}">
        <p14:creationId xmlns:p14="http://schemas.microsoft.com/office/powerpoint/2010/main" val="74543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a:t>
            </a:r>
            <a:r>
              <a:rPr lang="en-US" baseline="0" dirty="0"/>
              <a:t> </a:t>
            </a:r>
            <a:r>
              <a:rPr lang="en-US" dirty="0"/>
              <a:t>submitted electronically to the state cancer registry, RQRS</a:t>
            </a:r>
            <a:r>
              <a:rPr lang="en-US" baseline="0" dirty="0"/>
              <a:t> </a:t>
            </a:r>
            <a:r>
              <a:rPr lang="en-US" dirty="0"/>
              <a:t>and the National Cancer Data Base. </a:t>
            </a:r>
          </a:p>
          <a:p>
            <a:endParaRPr lang="en-US" dirty="0"/>
          </a:p>
          <a:p>
            <a:r>
              <a:rPr lang="en-US" dirty="0"/>
              <a:t>This</a:t>
            </a:r>
            <a:r>
              <a:rPr lang="en-US" baseline="0" dirty="0"/>
              <a:t> data</a:t>
            </a:r>
            <a:r>
              <a:rPr lang="en-US" dirty="0"/>
              <a:t> includes:</a:t>
            </a:r>
          </a:p>
          <a:p>
            <a:pPr marL="171450" indent="-171450">
              <a:buFont typeface="Arial" pitchFamily="34" charset="0"/>
              <a:buChar char="•"/>
            </a:pPr>
            <a:r>
              <a:rPr lang="en-US" dirty="0"/>
              <a:t>Patient demographics:</a:t>
            </a:r>
            <a:r>
              <a:rPr lang="en-US" baseline="0" dirty="0"/>
              <a:t> Limited demographics are sent to </a:t>
            </a:r>
            <a:r>
              <a:rPr lang="en-US" dirty="0"/>
              <a:t>NCDB with no patient</a:t>
            </a:r>
            <a:r>
              <a:rPr lang="en-US" baseline="0" dirty="0"/>
              <a:t> </a:t>
            </a:r>
            <a:r>
              <a:rPr lang="en-US" dirty="0"/>
              <a:t>identifiers</a:t>
            </a:r>
            <a:r>
              <a:rPr lang="en-US" baseline="0" dirty="0"/>
              <a:t> </a:t>
            </a:r>
            <a:r>
              <a:rPr lang="en-US" dirty="0"/>
              <a:t>submitted</a:t>
            </a:r>
            <a:r>
              <a:rPr lang="en-US" baseline="0" dirty="0"/>
              <a:t>. </a:t>
            </a:r>
            <a:r>
              <a:rPr lang="en-US" dirty="0"/>
              <a:t>State</a:t>
            </a:r>
            <a:r>
              <a:rPr lang="en-US" baseline="0" dirty="0"/>
              <a:t> </a:t>
            </a:r>
            <a:r>
              <a:rPr lang="en-US" dirty="0"/>
              <a:t>registries </a:t>
            </a:r>
            <a:r>
              <a:rPr lang="en-US" baseline="0" dirty="0"/>
              <a:t>receive all patient demographics since these identifiers are imperative to consolidate cases and coordinate the incidence of cancer with death certificates.</a:t>
            </a:r>
            <a:endParaRPr lang="en-US" baseline="0" dirty="0">
              <a:cs typeface="Calibri"/>
            </a:endParaRPr>
          </a:p>
          <a:p>
            <a:pPr marL="171450" indent="-171450">
              <a:buFont typeface="Arial" pitchFamily="34" charset="0"/>
              <a:buChar char="•"/>
            </a:pPr>
            <a:r>
              <a:rPr lang="en-US" dirty="0"/>
              <a:t>Primary tumor site</a:t>
            </a:r>
            <a:r>
              <a:rPr lang="en-US" dirty="0">
                <a:cs typeface="Calibri"/>
              </a:rPr>
              <a:t> which is the location of the cancer's origin</a:t>
            </a:r>
          </a:p>
          <a:p>
            <a:pPr marL="171450" indent="-171450">
              <a:buFont typeface="Arial" pitchFamily="34" charset="0"/>
              <a:buChar char="•"/>
            </a:pPr>
            <a:r>
              <a:rPr lang="en-US" dirty="0"/>
              <a:t>Tumor morphology or “histology”</a:t>
            </a:r>
            <a:r>
              <a:rPr lang="en-US" dirty="0">
                <a:cs typeface="Calibri"/>
              </a:rPr>
              <a:t> - the type of cancer a person has</a:t>
            </a:r>
          </a:p>
          <a:p>
            <a:pPr marL="171450" indent="-171450">
              <a:buFont typeface="Arial" pitchFamily="34" charset="0"/>
              <a:buChar char="•"/>
            </a:pPr>
            <a:r>
              <a:rPr lang="en-US" dirty="0"/>
              <a:t>Cancer stage</a:t>
            </a:r>
            <a:r>
              <a:rPr lang="en-US" dirty="0">
                <a:cs typeface="Calibri"/>
              </a:rPr>
              <a:t> which categorizes the extent of tumor spread at the time of diagnosis</a:t>
            </a:r>
          </a:p>
          <a:p>
            <a:pPr marL="171450" indent="-171450">
              <a:buFont typeface="Arial" pitchFamily="34" charset="0"/>
              <a:buChar char="•"/>
            </a:pPr>
            <a:r>
              <a:rPr lang="en-US" dirty="0"/>
              <a:t>Initial course of treatment, like surgery, chemotherapy, radiation therapy, immunotherapy and/or hormone</a:t>
            </a:r>
            <a:r>
              <a:rPr lang="en-US" dirty="0">
                <a:cs typeface="Calibri"/>
              </a:rPr>
              <a:t> therapy</a:t>
            </a:r>
            <a:endParaRPr lang="en-US" baseline="0" dirty="0">
              <a:cs typeface="Calibri"/>
            </a:endParaRPr>
          </a:p>
          <a:p>
            <a:pPr marL="171450" indent="-171450">
              <a:buFont typeface="Arial" pitchFamily="34" charset="0"/>
              <a:buChar char="•"/>
            </a:pPr>
            <a:r>
              <a:rPr lang="en-US" baseline="0" dirty="0"/>
              <a:t>Vital status – for example, whether the patient is alive and if the patient has cancer or has no evidence of cancer</a:t>
            </a:r>
            <a:endParaRPr lang="en-US" dirty="0"/>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8</a:t>
            </a:fld>
            <a:endParaRPr lang="en-US"/>
          </a:p>
        </p:txBody>
      </p:sp>
    </p:spTree>
    <p:extLst>
      <p:ext uri="{BB962C8B-B14F-4D97-AF65-F5344CB8AC3E}">
        <p14:creationId xmlns:p14="http://schemas.microsoft.com/office/powerpoint/2010/main" val="105927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a:t>
            </a:r>
            <a:r>
              <a:rPr lang="en-US" baseline="0" dirty="0"/>
              <a:t> registrar’s role is essential for submitting data to their state’s </a:t>
            </a:r>
            <a:r>
              <a:rPr lang="en-US" dirty="0"/>
              <a:t>central registry</a:t>
            </a:r>
            <a:r>
              <a:rPr lang="en-US" baseline="0" dirty="0"/>
              <a:t> and the National Cancer </a:t>
            </a:r>
            <a:r>
              <a:rPr lang="en-US" dirty="0"/>
              <a:t>Database</a:t>
            </a:r>
            <a:r>
              <a:rPr lang="en-US" baseline="0" dirty="0"/>
              <a:t>.</a:t>
            </a:r>
            <a:r>
              <a:rPr lang="en-US" dirty="0"/>
              <a:t>  </a:t>
            </a:r>
            <a:endParaRPr lang="en-US" baseline="0" dirty="0"/>
          </a:p>
          <a:p>
            <a:endParaRPr lang="en-US" baseline="0" dirty="0"/>
          </a:p>
          <a:p>
            <a:r>
              <a:rPr lang="en-US" baseline="0" dirty="0"/>
              <a:t>They compile the </a:t>
            </a:r>
            <a:r>
              <a:rPr lang="en-US" dirty="0"/>
              <a:t>required </a:t>
            </a:r>
            <a:r>
              <a:rPr lang="en-US" baseline="0" dirty="0"/>
              <a:t>data and run edits to ensure there are no errors in the abstracts.</a:t>
            </a:r>
            <a:r>
              <a:rPr lang="en-US" dirty="0"/>
              <a:t> </a:t>
            </a:r>
            <a:endParaRPr lang="en-US" baseline="0" dirty="0">
              <a:cs typeface="Calibri"/>
            </a:endParaRPr>
          </a:p>
          <a:p>
            <a:endParaRPr lang="en-US" baseline="0" dirty="0"/>
          </a:p>
          <a:p>
            <a:r>
              <a:rPr lang="en-US" baseline="0" dirty="0"/>
              <a:t>Once the data is </a:t>
            </a:r>
            <a:r>
              <a:rPr lang="en-US" dirty="0"/>
              <a:t>error free</a:t>
            </a:r>
            <a:r>
              <a:rPr lang="en-US" baseline="0" dirty="0"/>
              <a:t>, cancer registrars submit it electronically</a:t>
            </a:r>
            <a:r>
              <a:rPr lang="en-US" dirty="0"/>
              <a:t> through a secure website</a:t>
            </a:r>
            <a:r>
              <a:rPr lang="en-US" baseline="0" dirty="0"/>
              <a:t>.</a:t>
            </a:r>
            <a:r>
              <a:rPr lang="en-US" dirty="0"/>
              <a:t>  </a:t>
            </a:r>
            <a:endParaRPr lang="en-US" baseline="0" dirty="0">
              <a:cs typeface="Calibri"/>
            </a:endParaRPr>
          </a:p>
          <a:p>
            <a:endParaRPr lang="en-US" baseline="0" dirty="0"/>
          </a:p>
          <a:p>
            <a:r>
              <a:rPr lang="en-US" baseline="0" dirty="0"/>
              <a:t>The data must be submitted by the deadline date.</a:t>
            </a:r>
            <a:r>
              <a:rPr lang="en-US" dirty="0"/>
              <a:t> </a:t>
            </a:r>
            <a:r>
              <a:rPr lang="en-US" baseline="0" dirty="0"/>
              <a:t> Each state has its own requirements for timely reporting but </a:t>
            </a:r>
            <a:r>
              <a:rPr lang="en-US" dirty="0"/>
              <a:t>it is</a:t>
            </a:r>
            <a:r>
              <a:rPr lang="en-US" baseline="0" dirty="0"/>
              <a:t> usually within six months of a patient’s first encounter with the facility.</a:t>
            </a:r>
            <a:r>
              <a:rPr lang="en-US" dirty="0"/>
              <a:t>  </a:t>
            </a:r>
          </a:p>
          <a:p>
            <a:r>
              <a:rPr lang="en-US" dirty="0"/>
              <a:t>The NCDB</a:t>
            </a:r>
            <a:r>
              <a:rPr lang="en-US" dirty="0">
                <a:cs typeface="Calibri"/>
              </a:rPr>
              <a:t> call for data begins in January of each year.</a:t>
            </a:r>
            <a:endParaRPr lang="en-US"/>
          </a:p>
          <a:p>
            <a:endParaRPr lang="en-US" dirty="0"/>
          </a:p>
        </p:txBody>
      </p:sp>
      <p:sp>
        <p:nvSpPr>
          <p:cNvPr id="4" name="Slide Number Placeholder 3"/>
          <p:cNvSpPr>
            <a:spLocks noGrp="1"/>
          </p:cNvSpPr>
          <p:nvPr>
            <p:ph type="sldNum" sz="quarter" idx="10"/>
          </p:nvPr>
        </p:nvSpPr>
        <p:spPr/>
        <p:txBody>
          <a:bodyPr/>
          <a:lstStyle/>
          <a:p>
            <a:fld id="{DAF9C28F-10D7-44EE-9ABA-E15031F33F82}" type="slidenum">
              <a:rPr lang="en-US" smtClean="0"/>
              <a:t>9</a:t>
            </a:fld>
            <a:endParaRPr lang="en-US"/>
          </a:p>
        </p:txBody>
      </p:sp>
    </p:spTree>
    <p:extLst>
      <p:ext uri="{BB962C8B-B14F-4D97-AF65-F5344CB8AC3E}">
        <p14:creationId xmlns:p14="http://schemas.microsoft.com/office/powerpoint/2010/main" val="347922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dc.gov/cancer/npcr/public-use/index.htm"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00"/>
            <a:ext cx="8229600" cy="1143000"/>
          </a:xfrm>
        </p:spPr>
        <p:txBody>
          <a:bodyPr/>
          <a:lstStyle/>
          <a:p>
            <a:r>
              <a:rPr lang="en-US" dirty="0"/>
              <a:t>Summary</a:t>
            </a:r>
          </a:p>
        </p:txBody>
      </p:sp>
      <p:sp>
        <p:nvSpPr>
          <p:cNvPr id="3" name="Content Placeholder 2"/>
          <p:cNvSpPr>
            <a:spLocks noGrp="1"/>
          </p:cNvSpPr>
          <p:nvPr>
            <p:ph idx="1"/>
          </p:nvPr>
        </p:nvSpPr>
        <p:spPr>
          <a:xfrm>
            <a:off x="457200" y="2125683"/>
            <a:ext cx="8229600" cy="4000480"/>
          </a:xfrm>
        </p:spPr>
        <p:txBody>
          <a:bodyPr/>
          <a:lstStyle/>
          <a:p>
            <a:r>
              <a:rPr lang="en-US" dirty="0"/>
              <a:t>Data collected used for outcomes, benchmarking, decision making, planning</a:t>
            </a:r>
          </a:p>
          <a:p>
            <a:r>
              <a:rPr lang="en-US" dirty="0"/>
              <a:t>Standard-setting organizations require different levels of demographics</a:t>
            </a:r>
          </a:p>
          <a:p>
            <a:r>
              <a:rPr lang="en-US" dirty="0"/>
              <a:t>Cancer registrars collect and submit the data</a:t>
            </a:r>
          </a:p>
          <a:p>
            <a:pPr marL="0" indent="0">
              <a:buNone/>
            </a:pPr>
            <a:endParaRPr lang="en-US" dirty="0"/>
          </a:p>
        </p:txBody>
      </p:sp>
    </p:spTree>
    <p:extLst>
      <p:ext uri="{BB962C8B-B14F-4D97-AF65-F5344CB8AC3E}">
        <p14:creationId xmlns:p14="http://schemas.microsoft.com/office/powerpoint/2010/main" val="82386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776"/>
            <a:ext cx="8229600" cy="1143000"/>
          </a:xfrm>
        </p:spPr>
        <p:txBody>
          <a:bodyPr/>
          <a:lstStyle/>
          <a:p>
            <a:r>
              <a:rPr lang="en-US" dirty="0"/>
              <a:t>Thank You!</a:t>
            </a:r>
          </a:p>
        </p:txBody>
      </p:sp>
      <p:sp>
        <p:nvSpPr>
          <p:cNvPr id="3" name="Content Placeholder 2"/>
          <p:cNvSpPr>
            <a:spLocks noGrp="1"/>
          </p:cNvSpPr>
          <p:nvPr>
            <p:ph idx="1"/>
          </p:nvPr>
        </p:nvSpPr>
        <p:spPr>
          <a:xfrm>
            <a:off x="457200" y="2030681"/>
            <a:ext cx="8229600" cy="4095482"/>
          </a:xfrm>
        </p:spPr>
        <p:txBody>
          <a:bodyPr vert="horz" lIns="91440" tIns="45720" rIns="91440" bIns="45720" rtlCol="0" anchor="t">
            <a:normAutofit/>
          </a:bodyPr>
          <a:lstStyle/>
          <a:p>
            <a:pPr marL="365760" indent="-283464" fontAlgn="auto">
              <a:spcAft>
                <a:spcPts val="0"/>
              </a:spcAft>
              <a:buFont typeface="Wingdings 2"/>
              <a:buChar char=""/>
              <a:defRPr/>
            </a:pPr>
            <a:r>
              <a:rPr lang="en-US" dirty="0"/>
              <a:t>NCRA Education Foundation</a:t>
            </a:r>
          </a:p>
          <a:p>
            <a:pPr marL="640080" lvl="1" indent="-237490" fontAlgn="auto">
              <a:spcAft>
                <a:spcPts val="0"/>
              </a:spcAft>
              <a:buFont typeface="Verdana"/>
              <a:buChar char="◦"/>
              <a:defRPr/>
            </a:pPr>
            <a:r>
              <a:rPr lang="en-US" dirty="0">
                <a:hlinkClick r:id="rId4"/>
              </a:rPr>
              <a:t>www.ncraeducationfoundation.org</a:t>
            </a:r>
            <a:endParaRPr lang="en-US" dirty="0">
              <a:cs typeface="Calibri"/>
              <a:hlinkClick r:id="rId4"/>
            </a:endParaRPr>
          </a:p>
          <a:p>
            <a:pPr marL="365760" indent="-283464" fontAlgn="auto">
              <a:spcAft>
                <a:spcPts val="0"/>
              </a:spcAft>
              <a:buFont typeface="Wingdings 2"/>
              <a:buChar char=""/>
              <a:defRPr/>
            </a:pPr>
            <a:r>
              <a:rPr lang="en-US" dirty="0"/>
              <a:t>NCRA</a:t>
            </a:r>
          </a:p>
          <a:p>
            <a:pPr marL="640080" lvl="1" indent="-237490" fontAlgn="auto">
              <a:spcAft>
                <a:spcPts val="0"/>
              </a:spcAft>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221304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9651"/>
            <a:ext cx="8229600" cy="1143000"/>
          </a:xfrm>
        </p:spPr>
        <p:txBody>
          <a:bodyPr/>
          <a:lstStyle/>
          <a:p>
            <a:r>
              <a:rPr lang="en-US" dirty="0"/>
              <a:t>Objectives</a:t>
            </a:r>
          </a:p>
        </p:txBody>
      </p:sp>
      <p:sp>
        <p:nvSpPr>
          <p:cNvPr id="3" name="Content Placeholder 2"/>
          <p:cNvSpPr>
            <a:spLocks noGrp="1"/>
          </p:cNvSpPr>
          <p:nvPr>
            <p:ph idx="1"/>
          </p:nvPr>
        </p:nvSpPr>
        <p:spPr>
          <a:xfrm>
            <a:off x="457200" y="2054431"/>
            <a:ext cx="8229600" cy="4071732"/>
          </a:xfrm>
        </p:spPr>
        <p:txBody>
          <a:bodyPr vert="horz" lIns="91440" tIns="45720" rIns="91440" bIns="45720" rtlCol="0" anchor="t">
            <a:normAutofit/>
          </a:bodyPr>
          <a:lstStyle/>
          <a:p>
            <a:r>
              <a:rPr lang="en-US" dirty="0"/>
              <a:t>Discuss the purpose and benefit of submitting data</a:t>
            </a:r>
          </a:p>
          <a:p>
            <a:r>
              <a:rPr lang="en-US"/>
              <a:t>Identify the organizations</a:t>
            </a:r>
            <a:r>
              <a:rPr lang="en-US" dirty="0">
                <a:cs typeface="Calibri"/>
              </a:rPr>
              <a:t> data is submitted to</a:t>
            </a:r>
          </a:p>
          <a:p>
            <a:r>
              <a:rPr lang="en-US" dirty="0">
                <a:cs typeface="Calibri"/>
              </a:rPr>
              <a:t>Review the type of data submitted</a:t>
            </a:r>
            <a:endParaRPr lang="en-US" dirty="0"/>
          </a:p>
          <a:p>
            <a:r>
              <a:rPr lang="en-US" dirty="0"/>
              <a:t>Explain the cancer registrar’s role in data submission</a:t>
            </a: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776"/>
            <a:ext cx="8229600" cy="1143000"/>
          </a:xfrm>
        </p:spPr>
        <p:txBody>
          <a:bodyPr/>
          <a:lstStyle/>
          <a:p>
            <a:r>
              <a:rPr lang="en-US" dirty="0"/>
              <a:t>Purpose and Benefit</a:t>
            </a:r>
          </a:p>
        </p:txBody>
      </p:sp>
      <p:sp>
        <p:nvSpPr>
          <p:cNvPr id="3" name="Content Placeholder 2"/>
          <p:cNvSpPr>
            <a:spLocks noGrp="1"/>
          </p:cNvSpPr>
          <p:nvPr>
            <p:ph idx="1"/>
          </p:nvPr>
        </p:nvSpPr>
        <p:spPr>
          <a:xfrm>
            <a:off x="457200" y="2042556"/>
            <a:ext cx="8229600" cy="4083607"/>
          </a:xfrm>
        </p:spPr>
        <p:txBody>
          <a:bodyPr/>
          <a:lstStyle/>
          <a:p>
            <a:r>
              <a:rPr lang="en-US" dirty="0"/>
              <a:t>Data goes into a larger pool of data</a:t>
            </a:r>
          </a:p>
          <a:p>
            <a:pPr lvl="1"/>
            <a:r>
              <a:rPr lang="en-US" dirty="0"/>
              <a:t>Outcomes</a:t>
            </a:r>
          </a:p>
          <a:p>
            <a:pPr lvl="1"/>
            <a:r>
              <a:rPr lang="en-US" dirty="0"/>
              <a:t>Benchmarking</a:t>
            </a:r>
          </a:p>
          <a:p>
            <a:pPr lvl="1"/>
            <a:r>
              <a:rPr lang="en-US" dirty="0"/>
              <a:t>Decision making</a:t>
            </a:r>
          </a:p>
          <a:p>
            <a:pPr lvl="1"/>
            <a:r>
              <a:rPr lang="en-US" dirty="0"/>
              <a:t>Planning</a:t>
            </a:r>
          </a:p>
          <a:p>
            <a:pPr marL="0" indent="0">
              <a:buNone/>
            </a:pPr>
            <a:endParaRPr lang="en-US" dirty="0"/>
          </a:p>
        </p:txBody>
      </p:sp>
    </p:spTree>
    <p:extLst>
      <p:ext uri="{BB962C8B-B14F-4D97-AF65-F5344CB8AC3E}">
        <p14:creationId xmlns:p14="http://schemas.microsoft.com/office/powerpoint/2010/main" val="372981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00"/>
            <a:ext cx="8229600" cy="1143000"/>
          </a:xfrm>
        </p:spPr>
        <p:txBody>
          <a:bodyPr/>
          <a:lstStyle/>
          <a:p>
            <a:r>
              <a:rPr lang="en-US" dirty="0"/>
              <a:t>State Central Cancer Registries</a:t>
            </a:r>
          </a:p>
        </p:txBody>
      </p:sp>
      <p:sp>
        <p:nvSpPr>
          <p:cNvPr id="3" name="Content Placeholder 2"/>
          <p:cNvSpPr>
            <a:spLocks noGrp="1"/>
          </p:cNvSpPr>
          <p:nvPr>
            <p:ph idx="1"/>
          </p:nvPr>
        </p:nvSpPr>
        <p:spPr>
          <a:xfrm>
            <a:off x="457200" y="2291938"/>
            <a:ext cx="8229600" cy="3834225"/>
          </a:xfrm>
        </p:spPr>
        <p:txBody>
          <a:bodyPr vert="horz" lIns="91440" tIns="45720" rIns="91440" bIns="45720" rtlCol="0" anchor="t">
            <a:normAutofit/>
          </a:bodyPr>
          <a:lstStyle/>
          <a:p>
            <a:r>
              <a:rPr lang="en-US" dirty="0"/>
              <a:t>Designed to:</a:t>
            </a:r>
          </a:p>
          <a:p>
            <a:pPr lvl="1"/>
            <a:r>
              <a:rPr lang="en-US" dirty="0"/>
              <a:t>Monitor cancer trends over time</a:t>
            </a:r>
          </a:p>
          <a:p>
            <a:pPr lvl="1"/>
            <a:r>
              <a:rPr lang="en-US" dirty="0"/>
              <a:t>Determine cancer patterns in various populations</a:t>
            </a:r>
          </a:p>
          <a:p>
            <a:pPr lvl="1"/>
            <a:r>
              <a:rPr lang="en-US" dirty="0"/>
              <a:t>Guide planning and evaluation of cancer control programs</a:t>
            </a:r>
            <a:endParaRPr lang="en-US" dirty="0">
              <a:cs typeface="Calibri"/>
            </a:endParaRPr>
          </a:p>
          <a:p>
            <a:pPr lvl="1"/>
            <a:r>
              <a:rPr lang="en-US" dirty="0">
                <a:cs typeface="Calibri"/>
              </a:rPr>
              <a:t>Assist public health professionals</a:t>
            </a:r>
          </a:p>
          <a:p>
            <a:pPr marL="0" indent="0">
              <a:buNone/>
            </a:pPr>
            <a:endParaRPr lang="en-US" dirty="0">
              <a:cs typeface="Calibri"/>
            </a:endParaRPr>
          </a:p>
        </p:txBody>
      </p:sp>
    </p:spTree>
    <p:extLst>
      <p:ext uri="{BB962C8B-B14F-4D97-AF65-F5344CB8AC3E}">
        <p14:creationId xmlns:p14="http://schemas.microsoft.com/office/powerpoint/2010/main" val="63756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30"/>
            <a:ext cx="8229600" cy="1143000"/>
          </a:xfrm>
        </p:spPr>
        <p:txBody>
          <a:bodyPr/>
          <a:lstStyle/>
          <a:p>
            <a:r>
              <a:rPr lang="en-US" dirty="0"/>
              <a:t>Beyond State Reporting</a:t>
            </a:r>
          </a:p>
        </p:txBody>
      </p:sp>
      <p:sp>
        <p:nvSpPr>
          <p:cNvPr id="3" name="Content Placeholder 2"/>
          <p:cNvSpPr>
            <a:spLocks noGrp="1"/>
          </p:cNvSpPr>
          <p:nvPr>
            <p:ph idx="1"/>
          </p:nvPr>
        </p:nvSpPr>
        <p:spPr>
          <a:xfrm>
            <a:off x="457200" y="1818430"/>
            <a:ext cx="8229600" cy="4307733"/>
          </a:xfrm>
        </p:spPr>
        <p:txBody>
          <a:bodyPr vert="horz" lIns="91440" tIns="45720" rIns="91440" bIns="45720" rtlCol="0" anchor="t">
            <a:normAutofit/>
          </a:bodyPr>
          <a:lstStyle/>
          <a:p>
            <a:r>
              <a:rPr lang="en-US" dirty="0"/>
              <a:t>North American Association of Central Cancer Registries (NAACCR)</a:t>
            </a:r>
          </a:p>
          <a:p>
            <a:r>
              <a:rPr lang="en-US" dirty="0"/>
              <a:t>Surveillance, Epidemiology, and End Results (SEER)</a:t>
            </a:r>
          </a:p>
          <a:p>
            <a:r>
              <a:rPr lang="en-US" dirty="0"/>
              <a:t>National Program of Cancer Registries (NPCR)</a:t>
            </a:r>
          </a:p>
          <a:p>
            <a:pPr marL="0" indent="0">
              <a:buNone/>
            </a:pPr>
            <a:endParaRPr lang="en-US" dirty="0"/>
          </a:p>
        </p:txBody>
      </p:sp>
    </p:spTree>
    <p:extLst>
      <p:ext uri="{BB962C8B-B14F-4D97-AF65-F5344CB8AC3E}">
        <p14:creationId xmlns:p14="http://schemas.microsoft.com/office/powerpoint/2010/main" val="128146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714025"/>
            <a:ext cx="8229600" cy="1143000"/>
          </a:xfrm>
        </p:spPr>
        <p:txBody>
          <a:bodyPr/>
          <a:lstStyle/>
          <a:p>
            <a:r>
              <a:rPr lang="en-US" dirty="0"/>
              <a:t>Programs by Funding Status</a:t>
            </a:r>
          </a:p>
        </p:txBody>
      </p:sp>
      <p:pic>
        <p:nvPicPr>
          <p:cNvPr id="8" name="Picture 8" descr="A close up of a map&#10;&#10;Description generated with high confidence">
            <a:extLst>
              <a:ext uri="{FF2B5EF4-FFF2-40B4-BE49-F238E27FC236}">
                <a16:creationId xmlns:a16="http://schemas.microsoft.com/office/drawing/2014/main" xmlns="" id="{96E48634-FC4F-46AC-A6FD-751EFB274BEC}"/>
              </a:ext>
            </a:extLst>
          </p:cNvPr>
          <p:cNvPicPr>
            <a:picLocks noChangeAspect="1"/>
          </p:cNvPicPr>
          <p:nvPr/>
        </p:nvPicPr>
        <p:blipFill>
          <a:blip r:embed="rId4"/>
          <a:stretch>
            <a:fillRect/>
          </a:stretch>
        </p:blipFill>
        <p:spPr>
          <a:xfrm>
            <a:off x="963456" y="1757875"/>
            <a:ext cx="7531043" cy="4274311"/>
          </a:xfrm>
          <a:prstGeom prst="rect">
            <a:avLst/>
          </a:prstGeom>
        </p:spPr>
      </p:pic>
      <p:sp>
        <p:nvSpPr>
          <p:cNvPr id="10" name="TextBox 9">
            <a:extLst>
              <a:ext uri="{FF2B5EF4-FFF2-40B4-BE49-F238E27FC236}">
                <a16:creationId xmlns:a16="http://schemas.microsoft.com/office/drawing/2014/main" xmlns="" id="{5FC4352F-D170-4AB1-9612-B36B108F5B6D}"/>
              </a:ext>
            </a:extLst>
          </p:cNvPr>
          <p:cNvSpPr txBox="1"/>
          <p:nvPr/>
        </p:nvSpPr>
        <p:spPr>
          <a:xfrm>
            <a:off x="1520730" y="6035826"/>
            <a:ext cx="5621794"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5"/>
              </a:rPr>
              <a:t>https://www.cdc.gov/cancer/npcr/public-use/index.htm</a:t>
            </a:r>
          </a:p>
        </p:txBody>
      </p:sp>
    </p:spTree>
    <p:extLst>
      <p:ext uri="{BB962C8B-B14F-4D97-AF65-F5344CB8AC3E}">
        <p14:creationId xmlns:p14="http://schemas.microsoft.com/office/powerpoint/2010/main" val="179573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00"/>
            <a:ext cx="8229600" cy="1143000"/>
          </a:xfrm>
        </p:spPr>
        <p:txBody>
          <a:bodyPr>
            <a:normAutofit fontScale="90000"/>
          </a:bodyPr>
          <a:lstStyle/>
          <a:p>
            <a:r>
              <a:rPr lang="en-US" dirty="0"/>
              <a:t>Commission on Cancer (</a:t>
            </a:r>
            <a:r>
              <a:rPr lang="en-US" dirty="0" err="1"/>
              <a:t>CoC</a:t>
            </a:r>
            <a:r>
              <a:rPr lang="en-US" dirty="0"/>
              <a:t>) Accreditation Program</a:t>
            </a:r>
          </a:p>
        </p:txBody>
      </p:sp>
      <p:sp>
        <p:nvSpPr>
          <p:cNvPr id="3" name="Content Placeholder 2"/>
          <p:cNvSpPr>
            <a:spLocks noGrp="1"/>
          </p:cNvSpPr>
          <p:nvPr>
            <p:ph idx="1"/>
          </p:nvPr>
        </p:nvSpPr>
        <p:spPr>
          <a:xfrm>
            <a:off x="457200" y="2078182"/>
            <a:ext cx="8229600" cy="4047981"/>
          </a:xfrm>
        </p:spPr>
        <p:txBody>
          <a:bodyPr vert="horz" lIns="91440" tIns="45720" rIns="91440" bIns="45720" rtlCol="0" anchor="t">
            <a:normAutofit fontScale="92500" lnSpcReduction="10000"/>
          </a:bodyPr>
          <a:lstStyle/>
          <a:p>
            <a:r>
              <a:rPr lang="en-US" dirty="0"/>
              <a:t>Establishes standards and guidelines</a:t>
            </a:r>
          </a:p>
          <a:p>
            <a:r>
              <a:rPr lang="en-US" dirty="0"/>
              <a:t>Collects high-quality data</a:t>
            </a:r>
          </a:p>
          <a:p>
            <a:r>
              <a:rPr lang="en-US" dirty="0"/>
              <a:t>Develops effective educational interventions</a:t>
            </a:r>
          </a:p>
          <a:p>
            <a:r>
              <a:rPr lang="en-US" dirty="0"/>
              <a:t>Use data to measure cancer care quality</a:t>
            </a:r>
            <a:endParaRPr lang="en-US" dirty="0">
              <a:cs typeface="Calibri"/>
            </a:endParaRPr>
          </a:p>
          <a:p>
            <a:r>
              <a:rPr lang="en-US" dirty="0">
                <a:cs typeface="Calibri"/>
              </a:rPr>
              <a:t>Submit data to the Rapid Quality Reporting System (RQRS)</a:t>
            </a:r>
            <a:endParaRPr lang="en-US" dirty="0"/>
          </a:p>
          <a:p>
            <a:r>
              <a:rPr lang="en-US" dirty="0"/>
              <a:t>Requires annual data submission</a:t>
            </a:r>
            <a:r>
              <a:rPr lang="en-US" dirty="0">
                <a:cs typeface="Calibri"/>
              </a:rPr>
              <a:t> to the National Cancer Database (NCDB)</a:t>
            </a:r>
          </a:p>
          <a:p>
            <a:pPr marL="0" indent="0">
              <a:buNone/>
            </a:pPr>
            <a:endParaRPr lang="en-US" dirty="0"/>
          </a:p>
        </p:txBody>
      </p:sp>
    </p:spTree>
    <p:extLst>
      <p:ext uri="{BB962C8B-B14F-4D97-AF65-F5344CB8AC3E}">
        <p14:creationId xmlns:p14="http://schemas.microsoft.com/office/powerpoint/2010/main" val="69688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01"/>
            <a:ext cx="8229600" cy="1143000"/>
          </a:xfrm>
        </p:spPr>
        <p:txBody>
          <a:bodyPr/>
          <a:lstStyle/>
          <a:p>
            <a:r>
              <a:rPr lang="en-US" dirty="0"/>
              <a:t>Types of Data Submitted</a:t>
            </a:r>
          </a:p>
        </p:txBody>
      </p:sp>
      <p:sp>
        <p:nvSpPr>
          <p:cNvPr id="3" name="Content Placeholder 2"/>
          <p:cNvSpPr>
            <a:spLocks noGrp="1"/>
          </p:cNvSpPr>
          <p:nvPr>
            <p:ph idx="1"/>
          </p:nvPr>
        </p:nvSpPr>
        <p:spPr>
          <a:xfrm>
            <a:off x="457200" y="1868902"/>
            <a:ext cx="8229600" cy="4257262"/>
          </a:xfrm>
        </p:spPr>
        <p:txBody>
          <a:bodyPr vert="horz" lIns="91440" tIns="45720" rIns="91440" bIns="45720" rtlCol="0" anchor="t">
            <a:normAutofit/>
          </a:bodyPr>
          <a:lstStyle/>
          <a:p>
            <a:r>
              <a:rPr lang="en-US" dirty="0"/>
              <a:t>Patient demographics (limited info to NCDB)</a:t>
            </a:r>
          </a:p>
          <a:p>
            <a:r>
              <a:rPr lang="en-US" dirty="0"/>
              <a:t>Primary tumor site</a:t>
            </a:r>
            <a:r>
              <a:rPr lang="en-US" dirty="0">
                <a:cs typeface="Calibri"/>
              </a:rPr>
              <a:t> (location of origin)</a:t>
            </a:r>
          </a:p>
          <a:p>
            <a:r>
              <a:rPr lang="en-US" dirty="0"/>
              <a:t>Tumor morphology (histology)</a:t>
            </a:r>
          </a:p>
          <a:p>
            <a:r>
              <a:rPr lang="en-US" dirty="0"/>
              <a:t>Cancer stage</a:t>
            </a:r>
            <a:r>
              <a:rPr lang="en-US" dirty="0">
                <a:cs typeface="Calibri"/>
              </a:rPr>
              <a:t> (extent of tumor spread)</a:t>
            </a:r>
          </a:p>
          <a:p>
            <a:r>
              <a:rPr lang="en-US" dirty="0"/>
              <a:t>Initial course of therapy</a:t>
            </a:r>
            <a:r>
              <a:rPr lang="en-US" dirty="0">
                <a:cs typeface="Calibri"/>
              </a:rPr>
              <a:t> (treatment)</a:t>
            </a:r>
          </a:p>
          <a:p>
            <a:r>
              <a:rPr lang="en-US" dirty="0"/>
              <a:t>Outcomes (vital and cancer status) </a:t>
            </a:r>
            <a:endParaRPr lang="en-US" dirty="0">
              <a:cs typeface="Calibri"/>
            </a:endParaRPr>
          </a:p>
          <a:p>
            <a:pPr marL="0" indent="0">
              <a:buNone/>
            </a:pPr>
            <a:endParaRPr lang="en-US" dirty="0"/>
          </a:p>
        </p:txBody>
      </p:sp>
    </p:spTree>
    <p:extLst>
      <p:ext uri="{BB962C8B-B14F-4D97-AF65-F5344CB8AC3E}">
        <p14:creationId xmlns:p14="http://schemas.microsoft.com/office/powerpoint/2010/main" val="29635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776"/>
            <a:ext cx="8229600" cy="1143000"/>
          </a:xfrm>
        </p:spPr>
        <p:txBody>
          <a:bodyPr>
            <a:normAutofit/>
          </a:bodyPr>
          <a:lstStyle/>
          <a:p>
            <a:r>
              <a:rPr lang="en-US" dirty="0"/>
              <a:t>The Cancer Registrar’s Role</a:t>
            </a:r>
          </a:p>
        </p:txBody>
      </p:sp>
      <p:sp>
        <p:nvSpPr>
          <p:cNvPr id="3" name="Content Placeholder 2"/>
          <p:cNvSpPr>
            <a:spLocks noGrp="1"/>
          </p:cNvSpPr>
          <p:nvPr>
            <p:ph idx="1"/>
          </p:nvPr>
        </p:nvSpPr>
        <p:spPr>
          <a:xfrm>
            <a:off x="457200" y="2042556"/>
            <a:ext cx="8229600" cy="4083607"/>
          </a:xfrm>
        </p:spPr>
        <p:txBody>
          <a:bodyPr vert="horz" lIns="91440" tIns="45720" rIns="91440" bIns="45720" rtlCol="0" anchor="t">
            <a:normAutofit/>
          </a:bodyPr>
          <a:lstStyle/>
          <a:p>
            <a:r>
              <a:rPr lang="en-US" dirty="0"/>
              <a:t>Compile data files of abstracts</a:t>
            </a:r>
          </a:p>
          <a:p>
            <a:r>
              <a:rPr lang="en-US" dirty="0"/>
              <a:t>Run and clear edits for errors</a:t>
            </a:r>
            <a:endParaRPr lang="en-US" dirty="0">
              <a:cs typeface="Calibri"/>
            </a:endParaRPr>
          </a:p>
          <a:p>
            <a:r>
              <a:rPr lang="en-US" dirty="0"/>
              <a:t>Submit data securely and electronically</a:t>
            </a:r>
            <a:endParaRPr lang="en-US" dirty="0">
              <a:cs typeface="Calibri"/>
            </a:endParaRPr>
          </a:p>
          <a:p>
            <a:r>
              <a:rPr lang="en-US" dirty="0"/>
              <a:t>Comply with deadlines</a:t>
            </a:r>
          </a:p>
          <a:p>
            <a:pPr marL="0" indent="0">
              <a:buNone/>
            </a:pPr>
            <a:endParaRPr lang="en-US" dirty="0"/>
          </a:p>
        </p:txBody>
      </p:sp>
    </p:spTree>
    <p:extLst>
      <p:ext uri="{BB962C8B-B14F-4D97-AF65-F5344CB8AC3E}">
        <p14:creationId xmlns:p14="http://schemas.microsoft.com/office/powerpoint/2010/main" val="358800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597</Words>
  <Application>Microsoft Office PowerPoint</Application>
  <PresentationFormat>On-screen Show (4:3)</PresentationFormat>
  <Paragraphs>117</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Objectives</vt:lpstr>
      <vt:lpstr>Purpose and Benefit</vt:lpstr>
      <vt:lpstr>State Central Cancer Registries</vt:lpstr>
      <vt:lpstr>Beyond State Reporting</vt:lpstr>
      <vt:lpstr>Programs by Funding Status</vt:lpstr>
      <vt:lpstr>Commission on Cancer (CoC) Accreditation Program</vt:lpstr>
      <vt:lpstr>Types of Data Submitted</vt:lpstr>
      <vt:lpstr>The Cancer Registrar’s Role</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251</cp:revision>
  <dcterms:created xsi:type="dcterms:W3CDTF">2013-07-02T15:13:30Z</dcterms:created>
  <dcterms:modified xsi:type="dcterms:W3CDTF">2018-11-20T19:41:35Z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