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2.xml" ContentType="application/vnd.openxmlformats-officedocument.presentationml.comments+xml"/>
  <Override PartName="/ppt/notesSlides/notesSlide10.xml" ContentType="application/vnd.openxmlformats-officedocument.presentationml.notesSlide+xml"/>
  <Override PartName="/ppt/comments/comment3.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4.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1"/>
  </p:notesMasterIdLst>
  <p:sldIdLst>
    <p:sldId id="273" r:id="rId3"/>
    <p:sldId id="256" r:id="rId4"/>
    <p:sldId id="257" r:id="rId5"/>
    <p:sldId id="258" r:id="rId6"/>
    <p:sldId id="259" r:id="rId7"/>
    <p:sldId id="260" r:id="rId8"/>
    <p:sldId id="261" r:id="rId9"/>
    <p:sldId id="262" r:id="rId10"/>
    <p:sldId id="263" r:id="rId11"/>
    <p:sldId id="264" r:id="rId12"/>
    <p:sldId id="265" r:id="rId13"/>
    <p:sldId id="268" r:id="rId14"/>
    <p:sldId id="266" r:id="rId15"/>
    <p:sldId id="267" r:id="rId16"/>
    <p:sldId id="269" r:id="rId17"/>
    <p:sldId id="270" r:id="rId18"/>
    <p:sldId id="271" r:id="rId19"/>
    <p:sldId id="272"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ileen Abate" initials="EA" lastIdx="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039" autoAdjust="0"/>
  </p:normalViewPr>
  <p:slideViewPr>
    <p:cSldViewPr snapToGrid="0" snapToObjects="1">
      <p:cViewPr varScale="1">
        <p:scale>
          <a:sx n="78" d="100"/>
          <a:sy n="78" d="100"/>
        </p:scale>
        <p:origin x="-92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89D7F393-79F7-4643-A909-968F1863A80B}"/>
    <pc:docChg chg="modSld">
      <pc:chgData name="" userId="" providerId="" clId="Web-{89D7F393-79F7-4643-A909-968F1863A80B}" dt="2018-05-04T15:51:06.816" v="303"/>
      <pc:docMkLst>
        <pc:docMk/>
      </pc:docMkLst>
      <pc:sldChg chg="modNotes">
        <pc:chgData name="" userId="" providerId="" clId="Web-{89D7F393-79F7-4643-A909-968F1863A80B}" dt="2018-05-04T15:36:11.214" v="8"/>
        <pc:sldMkLst>
          <pc:docMk/>
          <pc:sldMk cId="0" sldId="256"/>
        </pc:sldMkLst>
      </pc:sldChg>
      <pc:sldChg chg="modSp modNotes">
        <pc:chgData name="" userId="" providerId="" clId="Web-{89D7F393-79F7-4643-A909-968F1863A80B}" dt="2018-05-04T15:38:47.249" v="62"/>
        <pc:sldMkLst>
          <pc:docMk/>
          <pc:sldMk cId="752172199" sldId="257"/>
        </pc:sldMkLst>
        <pc:spChg chg="mod">
          <ac:chgData name="" userId="" providerId="" clId="Web-{89D7F393-79F7-4643-A909-968F1863A80B}" dt="2018-05-04T15:36:30.433" v="19"/>
          <ac:spMkLst>
            <pc:docMk/>
            <pc:sldMk cId="752172199" sldId="257"/>
            <ac:spMk id="2" creationId="{00000000-0000-0000-0000-000000000000}"/>
          </ac:spMkLst>
        </pc:spChg>
      </pc:sldChg>
      <pc:sldChg chg="modSp">
        <pc:chgData name="" userId="" providerId="" clId="Web-{89D7F393-79F7-4643-A909-968F1863A80B}" dt="2018-05-04T15:40:26.143" v="75"/>
        <pc:sldMkLst>
          <pc:docMk/>
          <pc:sldMk cId="1627721307" sldId="258"/>
        </pc:sldMkLst>
        <pc:spChg chg="mod">
          <ac:chgData name="" userId="" providerId="" clId="Web-{89D7F393-79F7-4643-A909-968F1863A80B}" dt="2018-05-04T15:40:26.143" v="75"/>
          <ac:spMkLst>
            <pc:docMk/>
            <pc:sldMk cId="1627721307" sldId="258"/>
            <ac:spMk id="3" creationId="{00000000-0000-0000-0000-000000000000}"/>
          </ac:spMkLst>
        </pc:spChg>
      </pc:sldChg>
      <pc:sldChg chg="modNotes">
        <pc:chgData name="" userId="" providerId="" clId="Web-{89D7F393-79F7-4643-A909-968F1863A80B}" dt="2018-05-04T15:41:14.395" v="86"/>
        <pc:sldMkLst>
          <pc:docMk/>
          <pc:sldMk cId="2656624836" sldId="259"/>
        </pc:sldMkLst>
      </pc:sldChg>
      <pc:sldChg chg="modNotes">
        <pc:chgData name="" userId="" providerId="" clId="Web-{89D7F393-79F7-4643-A909-968F1863A80B}" dt="2018-05-04T15:41:49.146" v="88"/>
        <pc:sldMkLst>
          <pc:docMk/>
          <pc:sldMk cId="2900314749" sldId="260"/>
        </pc:sldMkLst>
      </pc:sldChg>
      <pc:sldChg chg="modSp modNotes">
        <pc:chgData name="" userId="" providerId="" clId="Web-{89D7F393-79F7-4643-A909-968F1863A80B}" dt="2018-05-04T15:45:57.527" v="208"/>
        <pc:sldMkLst>
          <pc:docMk/>
          <pc:sldMk cId="3503089810" sldId="261"/>
        </pc:sldMkLst>
        <pc:spChg chg="mod">
          <ac:chgData name="" userId="" providerId="" clId="Web-{89D7F393-79F7-4643-A909-968F1863A80B}" dt="2018-05-04T15:45:57.527" v="208"/>
          <ac:spMkLst>
            <pc:docMk/>
            <pc:sldMk cId="3503089810" sldId="261"/>
            <ac:spMk id="2" creationId="{00000000-0000-0000-0000-000000000000}"/>
          </ac:spMkLst>
        </pc:spChg>
        <pc:spChg chg="mod">
          <ac:chgData name="" userId="" providerId="" clId="Web-{89D7F393-79F7-4643-A909-968F1863A80B}" dt="2018-05-04T15:45:13.213" v="196"/>
          <ac:spMkLst>
            <pc:docMk/>
            <pc:sldMk cId="3503089810" sldId="261"/>
            <ac:spMk id="3" creationId="{00000000-0000-0000-0000-000000000000}"/>
          </ac:spMkLst>
        </pc:spChg>
      </pc:sldChg>
      <pc:sldChg chg="modSp modNotes">
        <pc:chgData name="" userId="" providerId="" clId="Web-{89D7F393-79F7-4643-A909-968F1863A80B}" dt="2018-05-04T15:46:37.715" v="213"/>
        <pc:sldMkLst>
          <pc:docMk/>
          <pc:sldMk cId="606208277" sldId="262"/>
        </pc:sldMkLst>
        <pc:spChg chg="mod">
          <ac:chgData name="" userId="" providerId="" clId="Web-{89D7F393-79F7-4643-A909-968F1863A80B}" dt="2018-05-04T15:45:40.792" v="200"/>
          <ac:spMkLst>
            <pc:docMk/>
            <pc:sldMk cId="606208277" sldId="262"/>
            <ac:spMk id="2" creationId="{00000000-0000-0000-0000-000000000000}"/>
          </ac:spMkLst>
        </pc:spChg>
      </pc:sldChg>
      <pc:sldChg chg="modSp modNotes">
        <pc:chgData name="" userId="" providerId="" clId="Web-{89D7F393-79F7-4643-A909-968F1863A80B}" dt="2018-05-04T15:48:54.438" v="242"/>
        <pc:sldMkLst>
          <pc:docMk/>
          <pc:sldMk cId="3544152340" sldId="263"/>
        </pc:sldMkLst>
        <pc:spChg chg="mod">
          <ac:chgData name="" userId="" providerId="" clId="Web-{89D7F393-79F7-4643-A909-968F1863A80B}" dt="2018-05-04T15:48:22.406" v="233"/>
          <ac:spMkLst>
            <pc:docMk/>
            <pc:sldMk cId="3544152340" sldId="263"/>
            <ac:spMk id="3" creationId="{00000000-0000-0000-0000-000000000000}"/>
          </ac:spMkLst>
        </pc:spChg>
      </pc:sldChg>
      <pc:sldChg chg="modNotes">
        <pc:chgData name="" userId="" providerId="" clId="Web-{89D7F393-79F7-4643-A909-968F1863A80B}" dt="2018-05-04T15:49:22.126" v="244"/>
        <pc:sldMkLst>
          <pc:docMk/>
          <pc:sldMk cId="1237757241" sldId="264"/>
        </pc:sldMkLst>
      </pc:sldChg>
      <pc:sldChg chg="modSp modNotes">
        <pc:chgData name="" userId="" providerId="" clId="Web-{89D7F393-79F7-4643-A909-968F1863A80B}" dt="2018-05-04T15:51:06.816" v="302"/>
        <pc:sldMkLst>
          <pc:docMk/>
          <pc:sldMk cId="2068608171" sldId="265"/>
        </pc:sldMkLst>
        <pc:spChg chg="mod">
          <ac:chgData name="" userId="" providerId="" clId="Web-{89D7F393-79F7-4643-A909-968F1863A80B}" dt="2018-05-04T15:51:06.816" v="302"/>
          <ac:spMkLst>
            <pc:docMk/>
            <pc:sldMk cId="2068608171" sldId="265"/>
            <ac:spMk id="3" creationId="{00000000-0000-0000-0000-000000000000}"/>
          </ac:spMkLst>
        </pc:spChg>
      </pc:sldChg>
    </pc:docChg>
  </pc:docChgLst>
  <pc:docChgLst>
    <pc:chgData clId="Web-{A41616E6-48E6-4C61-A6F3-40F5A0FC8387}"/>
    <pc:docChg chg="modSld">
      <pc:chgData name="" userId="" providerId="" clId="Web-{A41616E6-48E6-4C61-A6F3-40F5A0FC8387}" dt="2018-06-03T16:22:24.940" v="324" actId="20577"/>
      <pc:docMkLst>
        <pc:docMk/>
      </pc:docMkLst>
      <pc:sldChg chg="modNotes">
        <pc:chgData name="" userId="" providerId="" clId="Web-{A41616E6-48E6-4C61-A6F3-40F5A0FC8387}" dt="2018-06-03T16:00:24.995" v="4"/>
        <pc:sldMkLst>
          <pc:docMk/>
          <pc:sldMk cId="0" sldId="256"/>
        </pc:sldMkLst>
      </pc:sldChg>
      <pc:sldChg chg="modNotes">
        <pc:chgData name="" userId="" providerId="" clId="Web-{A41616E6-48E6-4C61-A6F3-40F5A0FC8387}" dt="2018-06-03T16:01:30.197" v="11"/>
        <pc:sldMkLst>
          <pc:docMk/>
          <pc:sldMk cId="752172199" sldId="257"/>
        </pc:sldMkLst>
      </pc:sldChg>
      <pc:sldChg chg="modNotes">
        <pc:chgData name="" userId="" providerId="" clId="Web-{A41616E6-48E6-4C61-A6F3-40F5A0FC8387}" dt="2018-06-03T16:02:45.664" v="17"/>
        <pc:sldMkLst>
          <pc:docMk/>
          <pc:sldMk cId="2900314749" sldId="260"/>
        </pc:sldMkLst>
      </pc:sldChg>
      <pc:sldChg chg="modNotes">
        <pc:chgData name="" userId="" providerId="" clId="Web-{A41616E6-48E6-4C61-A6F3-40F5A0FC8387}" dt="2018-06-03T16:04:09.928" v="26"/>
        <pc:sldMkLst>
          <pc:docMk/>
          <pc:sldMk cId="3503089810" sldId="261"/>
        </pc:sldMkLst>
      </pc:sldChg>
      <pc:sldChg chg="modSp modNotes">
        <pc:chgData name="" userId="" providerId="" clId="Web-{A41616E6-48E6-4C61-A6F3-40F5A0FC8387}" dt="2018-06-03T16:09:20.595" v="101"/>
        <pc:sldMkLst>
          <pc:docMk/>
          <pc:sldMk cId="606208277" sldId="262"/>
        </pc:sldMkLst>
        <pc:spChg chg="mod">
          <ac:chgData name="" userId="" providerId="" clId="Web-{A41616E6-48E6-4C61-A6F3-40F5A0FC8387}" dt="2018-06-03T16:06:05.660" v="37" actId="20577"/>
          <ac:spMkLst>
            <pc:docMk/>
            <pc:sldMk cId="606208277" sldId="262"/>
            <ac:spMk id="3" creationId="{00000000-0000-0000-0000-000000000000}"/>
          </ac:spMkLst>
        </pc:spChg>
      </pc:sldChg>
      <pc:sldChg chg="modNotes">
        <pc:chgData name="" userId="" providerId="" clId="Web-{A41616E6-48E6-4C61-A6F3-40F5A0FC8387}" dt="2018-06-03T16:10:37.641" v="108"/>
        <pc:sldMkLst>
          <pc:docMk/>
          <pc:sldMk cId="3544152340" sldId="263"/>
        </pc:sldMkLst>
      </pc:sldChg>
      <pc:sldChg chg="modSp modNotes">
        <pc:chgData name="" userId="" providerId="" clId="Web-{A41616E6-48E6-4C61-A6F3-40F5A0FC8387}" dt="2018-06-03T16:13:08.747" v="124" actId="20577"/>
        <pc:sldMkLst>
          <pc:docMk/>
          <pc:sldMk cId="2068608171" sldId="265"/>
        </pc:sldMkLst>
        <pc:spChg chg="mod">
          <ac:chgData name="" userId="" providerId="" clId="Web-{A41616E6-48E6-4C61-A6F3-40F5A0FC8387}" dt="2018-06-03T16:13:08.747" v="124" actId="20577"/>
          <ac:spMkLst>
            <pc:docMk/>
            <pc:sldMk cId="2068608171" sldId="265"/>
            <ac:spMk id="3" creationId="{00000000-0000-0000-0000-000000000000}"/>
          </ac:spMkLst>
        </pc:spChg>
      </pc:sldChg>
      <pc:sldChg chg="modNotes">
        <pc:chgData name="" userId="" providerId="" clId="Web-{A41616E6-48E6-4C61-A6F3-40F5A0FC8387}" dt="2018-06-03T16:15:59.182" v="179"/>
        <pc:sldMkLst>
          <pc:docMk/>
          <pc:sldMk cId="2721107581" sldId="266"/>
        </pc:sldMkLst>
      </pc:sldChg>
      <pc:sldChg chg="modNotes">
        <pc:chgData name="" userId="" providerId="" clId="Web-{A41616E6-48E6-4C61-A6F3-40F5A0FC8387}" dt="2018-06-03T16:18:18.913" v="258"/>
        <pc:sldMkLst>
          <pc:docMk/>
          <pc:sldMk cId="3936763698" sldId="267"/>
        </pc:sldMkLst>
      </pc:sldChg>
      <pc:sldChg chg="modNotes">
        <pc:chgData name="" userId="" providerId="" clId="Web-{A41616E6-48E6-4C61-A6F3-40F5A0FC8387}" dt="2018-06-03T16:15:05.823" v="164"/>
        <pc:sldMkLst>
          <pc:docMk/>
          <pc:sldMk cId="4007453345" sldId="268"/>
        </pc:sldMkLst>
      </pc:sldChg>
      <pc:sldChg chg="modSp modNotes">
        <pc:chgData name="" userId="" providerId="" clId="Web-{A41616E6-48E6-4C61-A6F3-40F5A0FC8387}" dt="2018-06-03T16:20:55.285" v="303"/>
        <pc:sldMkLst>
          <pc:docMk/>
          <pc:sldMk cId="988434710" sldId="269"/>
        </pc:sldMkLst>
        <pc:spChg chg="mod">
          <ac:chgData name="" userId="" providerId="" clId="Web-{A41616E6-48E6-4C61-A6F3-40F5A0FC8387}" dt="2018-06-03T16:20:40.176" v="293" actId="20577"/>
          <ac:spMkLst>
            <pc:docMk/>
            <pc:sldMk cId="988434710" sldId="269"/>
            <ac:spMk id="3" creationId="{00000000-0000-0000-0000-000000000000}"/>
          </ac:spMkLst>
        </pc:spChg>
      </pc:sldChg>
      <pc:sldChg chg="modNotes">
        <pc:chgData name="" userId="" providerId="" clId="Web-{A41616E6-48E6-4C61-A6F3-40F5A0FC8387}" dt="2018-06-03T16:21:56.909" v="308"/>
        <pc:sldMkLst>
          <pc:docMk/>
          <pc:sldMk cId="3257604538" sldId="270"/>
        </pc:sldMkLst>
      </pc:sldChg>
      <pc:sldChg chg="modSp">
        <pc:chgData name="" userId="" providerId="" clId="Web-{A41616E6-48E6-4C61-A6F3-40F5A0FC8387}" dt="2018-06-03T16:22:24.940" v="323" actId="20577"/>
        <pc:sldMkLst>
          <pc:docMk/>
          <pc:sldMk cId="744021601" sldId="272"/>
        </pc:sldMkLst>
        <pc:spChg chg="mod">
          <ac:chgData name="" userId="" providerId="" clId="Web-{A41616E6-48E6-4C61-A6F3-40F5A0FC8387}" dt="2018-06-03T16:22:24.940" v="323" actId="20577"/>
          <ac:spMkLst>
            <pc:docMk/>
            <pc:sldMk cId="744021601" sldId="272"/>
            <ac:spMk id="3" creationId="{00000000-0000-0000-0000-000000000000}"/>
          </ac:spMkLst>
        </pc:spChg>
      </pc:sldChg>
    </pc:docChg>
  </pc:docChgLst>
  <pc:docChgLst>
    <pc:chgData clId="Web-{326E2CD2-FFEC-426C-A65B-EC615E672D30}"/>
    <pc:docChg chg="modSld">
      <pc:chgData name="" userId="" providerId="" clId="Web-{326E2CD2-FFEC-426C-A65B-EC615E672D30}" dt="2018-06-02T20:25:02.693" v="561"/>
      <pc:docMkLst>
        <pc:docMk/>
      </pc:docMkLst>
      <pc:sldChg chg="modSp modNotes">
        <pc:chgData name="" userId="" providerId="" clId="Web-{326E2CD2-FFEC-426C-A65B-EC615E672D30}" dt="2018-06-02T20:12:32.911" v="216"/>
        <pc:sldMkLst>
          <pc:docMk/>
          <pc:sldMk cId="0" sldId="256"/>
        </pc:sldMkLst>
        <pc:spChg chg="mod">
          <ac:chgData name="" userId="" providerId="" clId="Web-{326E2CD2-FFEC-426C-A65B-EC615E672D30}" dt="2018-06-02T20:12:22.286" v="212" actId="20577"/>
          <ac:spMkLst>
            <pc:docMk/>
            <pc:sldMk cId="0" sldId="256"/>
            <ac:spMk id="3" creationId="{00000000-0000-0000-0000-000000000000}"/>
          </ac:spMkLst>
        </pc:spChg>
      </pc:sldChg>
      <pc:sldChg chg="modSp modNotes">
        <pc:chgData name="" userId="" providerId="" clId="Web-{326E2CD2-FFEC-426C-A65B-EC615E672D30}" dt="2018-06-02T20:16:13.735" v="260" actId="20577"/>
        <pc:sldMkLst>
          <pc:docMk/>
          <pc:sldMk cId="752172199" sldId="257"/>
        </pc:sldMkLst>
        <pc:spChg chg="mod">
          <ac:chgData name="" userId="" providerId="" clId="Web-{326E2CD2-FFEC-426C-A65B-EC615E672D30}" dt="2018-06-02T20:16:13.735" v="260" actId="20577"/>
          <ac:spMkLst>
            <pc:docMk/>
            <pc:sldMk cId="752172199" sldId="257"/>
            <ac:spMk id="3" creationId="{00000000-0000-0000-0000-000000000000}"/>
          </ac:spMkLst>
        </pc:spChg>
      </pc:sldChg>
      <pc:sldChg chg="modSp modNotes">
        <pc:chgData name="" userId="" providerId="" clId="Web-{326E2CD2-FFEC-426C-A65B-EC615E672D30}" dt="2018-06-02T20:25:02.693" v="561"/>
        <pc:sldMkLst>
          <pc:docMk/>
          <pc:sldMk cId="1627721307" sldId="258"/>
        </pc:sldMkLst>
        <pc:spChg chg="mod">
          <ac:chgData name="" userId="" providerId="" clId="Web-{326E2CD2-FFEC-426C-A65B-EC615E672D30}" dt="2018-06-02T20:22:32.493" v="468" actId="20577"/>
          <ac:spMkLst>
            <pc:docMk/>
            <pc:sldMk cId="1627721307" sldId="258"/>
            <ac:spMk id="3" creationId="{00000000-0000-0000-0000-000000000000}"/>
          </ac:spMkLst>
        </pc:spChg>
      </pc:sldChg>
    </pc:docChg>
  </pc:docChgLst>
  <pc:docChgLst>
    <pc:chgData clId="Web-{D3C0CCE8-DA06-47AE-B041-9040CB514630}"/>
    <pc:docChg chg="modSld sldOrd">
      <pc:chgData name="" userId="" providerId="" clId="Web-{D3C0CCE8-DA06-47AE-B041-9040CB514630}" dt="2018-06-02T23:01:18.646" v="1912"/>
      <pc:docMkLst>
        <pc:docMk/>
      </pc:docMkLst>
      <pc:sldChg chg="modSp modNotes">
        <pc:chgData name="" userId="" providerId="" clId="Web-{D3C0CCE8-DA06-47AE-B041-9040CB514630}" dt="2018-06-02T21:31:59.183" v="101" actId="20577"/>
        <pc:sldMkLst>
          <pc:docMk/>
          <pc:sldMk cId="2656624836" sldId="259"/>
        </pc:sldMkLst>
        <pc:spChg chg="mod">
          <ac:chgData name="" userId="" providerId="" clId="Web-{D3C0CCE8-DA06-47AE-B041-9040CB514630}" dt="2018-06-02T21:31:59.183" v="101" actId="20577"/>
          <ac:spMkLst>
            <pc:docMk/>
            <pc:sldMk cId="2656624836" sldId="259"/>
            <ac:spMk id="2" creationId="{00000000-0000-0000-0000-000000000000}"/>
          </ac:spMkLst>
        </pc:spChg>
        <pc:spChg chg="mod">
          <ac:chgData name="" userId="" providerId="" clId="Web-{D3C0CCE8-DA06-47AE-B041-9040CB514630}" dt="2018-06-02T21:31:22.870" v="87" actId="20577"/>
          <ac:spMkLst>
            <pc:docMk/>
            <pc:sldMk cId="2656624836" sldId="259"/>
            <ac:spMk id="3" creationId="{00000000-0000-0000-0000-000000000000}"/>
          </ac:spMkLst>
        </pc:spChg>
      </pc:sldChg>
      <pc:sldChg chg="modSp modNotes">
        <pc:chgData name="" userId="" providerId="" clId="Web-{D3C0CCE8-DA06-47AE-B041-9040CB514630}" dt="2018-06-02T21:48:33.555" v="497"/>
        <pc:sldMkLst>
          <pc:docMk/>
          <pc:sldMk cId="2900314749" sldId="260"/>
        </pc:sldMkLst>
        <pc:spChg chg="mod">
          <ac:chgData name="" userId="" providerId="" clId="Web-{D3C0CCE8-DA06-47AE-B041-9040CB514630}" dt="2018-06-02T21:37:08.112" v="239" actId="20577"/>
          <ac:spMkLst>
            <pc:docMk/>
            <pc:sldMk cId="2900314749" sldId="260"/>
            <ac:spMk id="2" creationId="{00000000-0000-0000-0000-000000000000}"/>
          </ac:spMkLst>
        </pc:spChg>
        <pc:spChg chg="mod">
          <ac:chgData name="" userId="" providerId="" clId="Web-{D3C0CCE8-DA06-47AE-B041-9040CB514630}" dt="2018-06-02T21:47:10.127" v="487" actId="20577"/>
          <ac:spMkLst>
            <pc:docMk/>
            <pc:sldMk cId="2900314749" sldId="260"/>
            <ac:spMk id="3" creationId="{00000000-0000-0000-0000-000000000000}"/>
          </ac:spMkLst>
        </pc:spChg>
      </pc:sldChg>
      <pc:sldChg chg="modSp modNotes">
        <pc:chgData name="" userId="" providerId="" clId="Web-{D3C0CCE8-DA06-47AE-B041-9040CB514630}" dt="2018-06-02T21:50:33.416" v="505"/>
        <pc:sldMkLst>
          <pc:docMk/>
          <pc:sldMk cId="3503089810" sldId="261"/>
        </pc:sldMkLst>
        <pc:spChg chg="mod">
          <ac:chgData name="" userId="" providerId="" clId="Web-{D3C0CCE8-DA06-47AE-B041-9040CB514630}" dt="2018-06-02T21:38:52.066" v="274" actId="20577"/>
          <ac:spMkLst>
            <pc:docMk/>
            <pc:sldMk cId="3503089810" sldId="261"/>
            <ac:spMk id="3" creationId="{00000000-0000-0000-0000-000000000000}"/>
          </ac:spMkLst>
        </pc:spChg>
      </pc:sldChg>
      <pc:sldChg chg="modNotes">
        <pc:chgData name="" userId="" providerId="" clId="Web-{D3C0CCE8-DA06-47AE-B041-9040CB514630}" dt="2018-06-02T21:51:19.827" v="508"/>
        <pc:sldMkLst>
          <pc:docMk/>
          <pc:sldMk cId="606208277" sldId="262"/>
        </pc:sldMkLst>
      </pc:sldChg>
      <pc:sldChg chg="modSp modNotes">
        <pc:chgData name="" userId="" providerId="" clId="Web-{D3C0CCE8-DA06-47AE-B041-9040CB514630}" dt="2018-06-02T22:08:30.699" v="738" actId="20577"/>
        <pc:sldMkLst>
          <pc:docMk/>
          <pc:sldMk cId="3544152340" sldId="263"/>
        </pc:sldMkLst>
        <pc:spChg chg="mod">
          <ac:chgData name="" userId="" providerId="" clId="Web-{D3C0CCE8-DA06-47AE-B041-9040CB514630}" dt="2018-06-02T22:08:30.699" v="738" actId="20577"/>
          <ac:spMkLst>
            <pc:docMk/>
            <pc:sldMk cId="3544152340" sldId="263"/>
            <ac:spMk id="3" creationId="{00000000-0000-0000-0000-000000000000}"/>
          </ac:spMkLst>
        </pc:spChg>
      </pc:sldChg>
      <pc:sldChg chg="modSp modNotes">
        <pc:chgData name="" userId="" providerId="" clId="Web-{D3C0CCE8-DA06-47AE-B041-9040CB514630}" dt="2018-06-02T21:58:39.217" v="606"/>
        <pc:sldMkLst>
          <pc:docMk/>
          <pc:sldMk cId="2068608171" sldId="265"/>
        </pc:sldMkLst>
        <pc:spChg chg="mod">
          <ac:chgData name="" userId="" providerId="" clId="Web-{D3C0CCE8-DA06-47AE-B041-9040CB514630}" dt="2018-06-02T21:57:54.529" v="594" actId="20577"/>
          <ac:spMkLst>
            <pc:docMk/>
            <pc:sldMk cId="2068608171" sldId="265"/>
            <ac:spMk id="3" creationId="{00000000-0000-0000-0000-000000000000}"/>
          </ac:spMkLst>
        </pc:spChg>
      </pc:sldChg>
      <pc:sldChg chg="modSp modNotes">
        <pc:chgData name="" userId="" providerId="" clId="Web-{D3C0CCE8-DA06-47AE-B041-9040CB514630}" dt="2018-06-02T22:17:14.976" v="936"/>
        <pc:sldMkLst>
          <pc:docMk/>
          <pc:sldMk cId="2721107581" sldId="266"/>
        </pc:sldMkLst>
        <pc:spChg chg="mod">
          <ac:chgData name="" userId="" providerId="" clId="Web-{D3C0CCE8-DA06-47AE-B041-9040CB514630}" dt="2018-06-02T22:16:41.960" v="928" actId="20577"/>
          <ac:spMkLst>
            <pc:docMk/>
            <pc:sldMk cId="2721107581" sldId="266"/>
            <ac:spMk id="3" creationId="{00000000-0000-0000-0000-000000000000}"/>
          </ac:spMkLst>
        </pc:spChg>
      </pc:sldChg>
      <pc:sldChg chg="modSp modNotes">
        <pc:chgData name="" userId="" providerId="" clId="Web-{D3C0CCE8-DA06-47AE-B041-9040CB514630}" dt="2018-06-02T22:24:48.765" v="1130"/>
        <pc:sldMkLst>
          <pc:docMk/>
          <pc:sldMk cId="3936763698" sldId="267"/>
        </pc:sldMkLst>
        <pc:spChg chg="mod">
          <ac:chgData name="" userId="" providerId="" clId="Web-{D3C0CCE8-DA06-47AE-B041-9040CB514630}" dt="2018-06-02T22:23:36.811" v="1092" actId="20577"/>
          <ac:spMkLst>
            <pc:docMk/>
            <pc:sldMk cId="3936763698" sldId="267"/>
            <ac:spMk id="3" creationId="{00000000-0000-0000-0000-000000000000}"/>
          </ac:spMkLst>
        </pc:spChg>
      </pc:sldChg>
      <pc:sldChg chg="modSp ord modNotes">
        <pc:chgData name="" userId="" providerId="" clId="Web-{D3C0CCE8-DA06-47AE-B041-9040CB514630}" dt="2018-06-02T22:17:49.742" v="956"/>
        <pc:sldMkLst>
          <pc:docMk/>
          <pc:sldMk cId="4007453345" sldId="268"/>
        </pc:sldMkLst>
        <pc:spChg chg="mod">
          <ac:chgData name="" userId="" providerId="" clId="Web-{D3C0CCE8-DA06-47AE-B041-9040CB514630}" dt="2018-06-02T22:02:03.813" v="638" actId="20577"/>
          <ac:spMkLst>
            <pc:docMk/>
            <pc:sldMk cId="4007453345" sldId="268"/>
            <ac:spMk id="2" creationId="{00000000-0000-0000-0000-000000000000}"/>
          </ac:spMkLst>
        </pc:spChg>
      </pc:sldChg>
      <pc:sldChg chg="modSp modNotes">
        <pc:chgData name="" userId="" providerId="" clId="Web-{D3C0CCE8-DA06-47AE-B041-9040CB514630}" dt="2018-06-02T22:38:47.673" v="1394" actId="20577"/>
        <pc:sldMkLst>
          <pc:docMk/>
          <pc:sldMk cId="988434710" sldId="269"/>
        </pc:sldMkLst>
        <pc:spChg chg="mod">
          <ac:chgData name="" userId="" providerId="" clId="Web-{D3C0CCE8-DA06-47AE-B041-9040CB514630}" dt="2018-06-02T22:38:47.673" v="1394" actId="20577"/>
          <ac:spMkLst>
            <pc:docMk/>
            <pc:sldMk cId="988434710" sldId="269"/>
            <ac:spMk id="3" creationId="{00000000-0000-0000-0000-000000000000}"/>
          </ac:spMkLst>
        </pc:spChg>
      </pc:sldChg>
      <pc:sldChg chg="modSp modNotes">
        <pc:chgData name="" userId="" providerId="" clId="Web-{D3C0CCE8-DA06-47AE-B041-9040CB514630}" dt="2018-06-02T22:49:44.333" v="1661"/>
        <pc:sldMkLst>
          <pc:docMk/>
          <pc:sldMk cId="3257604538" sldId="270"/>
        </pc:sldMkLst>
        <pc:spChg chg="mod">
          <ac:chgData name="" userId="" providerId="" clId="Web-{D3C0CCE8-DA06-47AE-B041-9040CB514630}" dt="2018-06-02T22:44:26.251" v="1581" actId="20577"/>
          <ac:spMkLst>
            <pc:docMk/>
            <pc:sldMk cId="3257604538" sldId="270"/>
            <ac:spMk id="3" creationId="{00000000-0000-0000-0000-000000000000}"/>
          </ac:spMkLst>
        </pc:spChg>
      </pc:sldChg>
      <pc:sldChg chg="modSp modNotes">
        <pc:chgData name="" userId="" providerId="" clId="Web-{D3C0CCE8-DA06-47AE-B041-9040CB514630}" dt="2018-06-02T23:01:18.646" v="1912"/>
        <pc:sldMkLst>
          <pc:docMk/>
          <pc:sldMk cId="1351197394" sldId="271"/>
        </pc:sldMkLst>
        <pc:spChg chg="mod">
          <ac:chgData name="" userId="" providerId="" clId="Web-{D3C0CCE8-DA06-47AE-B041-9040CB514630}" dt="2018-06-02T22:55:40.822" v="1817" actId="20577"/>
          <ac:spMkLst>
            <pc:docMk/>
            <pc:sldMk cId="1351197394" sldId="271"/>
            <ac:spMk id="3" creationId="{00000000-0000-0000-0000-000000000000}"/>
          </ac:spMkLst>
        </pc:spChg>
      </pc:sldChg>
    </pc:docChg>
  </pc:docChgLst>
  <pc:docChgLst>
    <pc:chgData clId="Web-{52856E89-E589-46C8-849A-A5B268B2077B}"/>
    <pc:docChg chg="modSld">
      <pc:chgData name="" userId="" providerId="" clId="Web-{52856E89-E589-46C8-849A-A5B268B2077B}" dt="2018-05-06T16:31:26.410" v="64"/>
      <pc:docMkLst>
        <pc:docMk/>
      </pc:docMkLst>
      <pc:sldChg chg="modNotes">
        <pc:chgData name="" userId="" providerId="" clId="Web-{52856E89-E589-46C8-849A-A5B268B2077B}" dt="2018-05-06T16:26:24.120" v="1"/>
        <pc:sldMkLst>
          <pc:docMk/>
          <pc:sldMk cId="2656624836" sldId="259"/>
        </pc:sldMkLst>
      </pc:sldChg>
      <pc:sldChg chg="modSp modNotes">
        <pc:chgData name="" userId="" providerId="" clId="Web-{52856E89-E589-46C8-849A-A5B268B2077B}" dt="2018-05-06T16:31:26.410" v="64"/>
        <pc:sldMkLst>
          <pc:docMk/>
          <pc:sldMk cId="2068608171" sldId="265"/>
        </pc:sldMkLst>
        <pc:spChg chg="mod">
          <ac:chgData name="" userId="" providerId="" clId="Web-{52856E89-E589-46C8-849A-A5B268B2077B}" dt="2018-05-06T16:30:42.096" v="54"/>
          <ac:spMkLst>
            <pc:docMk/>
            <pc:sldMk cId="2068608171" sldId="265"/>
            <ac:spMk id="3" creationId="{00000000-0000-0000-0000-000000000000}"/>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18-04-29T12:25:00.518" idx="1">
    <p:pos x="10" y="10"/>
    <p:text>Should a disclaimer be inserted that this is a CoC requirement, not applicable to all facilities??</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4-29T12:48:36.502" idx="2">
    <p:pos x="10" y="10"/>
    <p:text>Required member or the designated alternate must attend at least 75% of the meetings held each calendar year.</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8-04-29T12:52:03.573" idx="3">
    <p:pos x="10" y="10"/>
    <p:text>If RT is by referral and there is not RT on staff, member recommended but not required</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8-04-29T12:54:40.613" idx="4">
    <p:pos x="10" y="10"/>
    <p:text>Isn't it the Cancer Cmtes responsibility to assure compliance, etc.  and to assign someone to take minutes?</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3644CE-1A46-41F0-9638-5029238CC27F}" type="datetimeFigureOut">
              <a:rPr lang="en-US" smtClean="0"/>
              <a:t>11/20/2018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14D9FB-972D-4468-9F16-7CA776585FBD}" type="slidenum">
              <a:rPr lang="en-US" smtClean="0"/>
              <a:t>‹#›</a:t>
            </a:fld>
            <a:endParaRPr lang="en-US"/>
          </a:p>
        </p:txBody>
      </p:sp>
    </p:spTree>
    <p:extLst>
      <p:ext uri="{BB962C8B-B14F-4D97-AF65-F5344CB8AC3E}">
        <p14:creationId xmlns:p14="http://schemas.microsoft.com/office/powerpoint/2010/main" val="660667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This presentation, “Cancer Committee,” is sponsored</a:t>
            </a:r>
            <a:r>
              <a:rPr lang="en-US" baseline="0"/>
              <a:t> by the National Cancer Registrars Association Education Foundation.</a:t>
            </a:r>
            <a:br>
              <a:rPr lang="en-US" baseline="0"/>
            </a:br>
            <a:endParaRPr lang="en-US"/>
          </a:p>
          <a:p>
            <a:endParaRPr lang="en-US"/>
          </a:p>
        </p:txBody>
      </p:sp>
      <p:sp>
        <p:nvSpPr>
          <p:cNvPr id="4" name="Slide Number Placeholder 3"/>
          <p:cNvSpPr>
            <a:spLocks noGrp="1"/>
          </p:cNvSpPr>
          <p:nvPr>
            <p:ph type="sldNum" sz="quarter" idx="10"/>
          </p:nvPr>
        </p:nvSpPr>
        <p:spPr/>
        <p:txBody>
          <a:bodyPr/>
          <a:lstStyle/>
          <a:p>
            <a:fld id="{5114D9FB-972D-4468-9F16-7CA776585FBD}" type="slidenum">
              <a:rPr lang="en-US" smtClean="0"/>
              <a:t>1</a:t>
            </a:fld>
            <a:endParaRPr lang="en-US"/>
          </a:p>
        </p:txBody>
      </p:sp>
    </p:spTree>
    <p:extLst>
      <p:ext uri="{BB962C8B-B14F-4D97-AF65-F5344CB8AC3E}">
        <p14:creationId xmlns:p14="http://schemas.microsoft.com/office/powerpoint/2010/main" val="3299592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Cancer Committee is composed of all major </a:t>
            </a:r>
            <a:r>
              <a:rPr lang="en-US" baseline="0" dirty="0"/>
              <a:t>disciplines</a:t>
            </a:r>
            <a:r>
              <a:rPr lang="en-US" dirty="0"/>
              <a:t> involved with cancer care.</a:t>
            </a:r>
          </a:p>
          <a:p>
            <a:endParaRPr lang="en-US" dirty="0"/>
          </a:p>
          <a:p>
            <a:r>
              <a:rPr lang="en-US" dirty="0"/>
              <a:t>The required physician members must include at least one representative from the following physician specialties:</a:t>
            </a:r>
            <a:endParaRPr lang="en-US" dirty="0">
              <a:cs typeface="Calibri"/>
            </a:endParaRPr>
          </a:p>
          <a:p>
            <a:pPr marL="171450" indent="-171450">
              <a:buFont typeface="Arial" pitchFamily="34" charset="0"/>
              <a:buChar char="•"/>
            </a:pPr>
            <a:r>
              <a:rPr lang="en-US" dirty="0"/>
              <a:t>Radiology</a:t>
            </a:r>
          </a:p>
          <a:p>
            <a:pPr marL="171450" indent="-171450">
              <a:buFont typeface="Arial" pitchFamily="34" charset="0"/>
              <a:buChar char="•"/>
            </a:pPr>
            <a:r>
              <a:rPr lang="en-US" dirty="0"/>
              <a:t>Pathology</a:t>
            </a:r>
          </a:p>
          <a:p>
            <a:pPr marL="171450" indent="-171450">
              <a:buFont typeface="Arial" pitchFamily="34" charset="0"/>
              <a:buChar char="•"/>
            </a:pPr>
            <a:r>
              <a:rPr lang="en-US" dirty="0"/>
              <a:t>General</a:t>
            </a:r>
            <a:r>
              <a:rPr lang="en-US" baseline="0" dirty="0"/>
              <a:t> surgery</a:t>
            </a:r>
          </a:p>
          <a:p>
            <a:pPr marL="171450" indent="-171450">
              <a:buFont typeface="Arial" pitchFamily="34" charset="0"/>
              <a:buChar char="•"/>
            </a:pPr>
            <a:r>
              <a:rPr lang="en-US" baseline="0" dirty="0"/>
              <a:t>Medical oncology</a:t>
            </a:r>
          </a:p>
          <a:p>
            <a:pPr marL="171450" indent="-171450">
              <a:buFont typeface="Arial" pitchFamily="34" charset="0"/>
              <a:buChar char="•"/>
            </a:pPr>
            <a:r>
              <a:rPr lang="en-US" baseline="0" dirty="0"/>
              <a:t>Radiation oncology</a:t>
            </a:r>
          </a:p>
          <a:p>
            <a:pPr marL="171450" indent="-171450">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5114D9FB-972D-4468-9F16-7CA776585FBD}" type="slidenum">
              <a:rPr lang="en-US" smtClean="0"/>
              <a:t>10</a:t>
            </a:fld>
            <a:endParaRPr lang="en-US"/>
          </a:p>
        </p:txBody>
      </p:sp>
    </p:spTree>
    <p:extLst>
      <p:ext uri="{BB962C8B-B14F-4D97-AF65-F5344CB8AC3E}">
        <p14:creationId xmlns:p14="http://schemas.microsoft.com/office/powerpoint/2010/main" val="3866369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643">
              <a:defRPr/>
            </a:pPr>
            <a:r>
              <a:rPr lang="en-US" dirty="0"/>
              <a:t>As stated earlier, the Cancer Committee must also have required non-physician members in attendance</a:t>
            </a:r>
            <a:r>
              <a:rPr lang="en-US" dirty="0">
                <a:cs typeface="Calibri"/>
              </a:rPr>
              <a:t>.  </a:t>
            </a:r>
            <a:endParaRPr lang="en-US" dirty="0"/>
          </a:p>
          <a:p>
            <a:pPr defTabSz="940643">
              <a:defRPr/>
            </a:pPr>
            <a:r>
              <a:rPr lang="en-US" dirty="0">
                <a:cs typeface="Calibri"/>
              </a:rPr>
              <a:t>The required non-physician members are the:</a:t>
            </a:r>
            <a:endParaRPr lang="en-US" dirty="0"/>
          </a:p>
          <a:p>
            <a:pPr marL="171450" indent="-171450" defTabSz="940643">
              <a:buFont typeface="Arial" pitchFamily="34" charset="0"/>
              <a:buChar char="•"/>
              <a:defRPr/>
            </a:pPr>
            <a:r>
              <a:rPr lang="en-US" dirty="0"/>
              <a:t>Cancer</a:t>
            </a:r>
            <a:r>
              <a:rPr lang="en-US" baseline="0" dirty="0"/>
              <a:t> program administrator</a:t>
            </a:r>
          </a:p>
          <a:p>
            <a:pPr marL="171450" indent="-171450" defTabSz="940643">
              <a:buFont typeface="Arial" pitchFamily="34" charset="0"/>
              <a:buChar char="•"/>
              <a:defRPr/>
            </a:pPr>
            <a:r>
              <a:rPr lang="en-US" baseline="0" dirty="0"/>
              <a:t>Oncology nurse</a:t>
            </a:r>
          </a:p>
          <a:p>
            <a:pPr marL="171450" indent="-171450" defTabSz="940643">
              <a:buFont typeface="Arial" pitchFamily="34" charset="0"/>
              <a:buChar char="•"/>
              <a:defRPr/>
            </a:pPr>
            <a:r>
              <a:rPr lang="en-US" baseline="0" dirty="0"/>
              <a:t>Social worker or case manager</a:t>
            </a:r>
          </a:p>
          <a:p>
            <a:pPr marL="171450" indent="-171450" defTabSz="940643">
              <a:buFont typeface="Arial" pitchFamily="34" charset="0"/>
              <a:buChar char="•"/>
              <a:defRPr/>
            </a:pPr>
            <a:r>
              <a:rPr lang="en-US" baseline="0" dirty="0"/>
              <a:t>Certified Tumor Registrar</a:t>
            </a:r>
            <a:endParaRPr lang="en-US" baseline="0" dirty="0">
              <a:cs typeface="Calibri"/>
            </a:endParaRPr>
          </a:p>
          <a:p>
            <a:pPr marL="171450" indent="-171450" defTabSz="940643">
              <a:buFont typeface="Arial" pitchFamily="34" charset="0"/>
              <a:buChar char="•"/>
              <a:defRPr/>
            </a:pPr>
            <a:r>
              <a:rPr lang="en-US" dirty="0">
                <a:cs typeface="Calibri"/>
              </a:rPr>
              <a:t>Palliative care, if services are provided on site</a:t>
            </a:r>
          </a:p>
          <a:p>
            <a:pPr marL="171450" indent="-171450" defTabSz="940643">
              <a:buFont typeface="Arial" pitchFamily="34" charset="0"/>
              <a:buChar char="•"/>
              <a:defRPr/>
            </a:pPr>
            <a:r>
              <a:rPr lang="en-US" dirty="0">
                <a:cs typeface="Calibri"/>
              </a:rPr>
              <a:t>Genetics professional, if services are provided on site</a:t>
            </a:r>
          </a:p>
          <a:p>
            <a:pPr marL="171450" indent="-171450" defTabSz="940643">
              <a:buFont typeface="Arial" pitchFamily="34" charset="0"/>
              <a:buChar char="•"/>
              <a:defRPr/>
            </a:pPr>
            <a:r>
              <a:rPr lang="en-US" baseline="0" dirty="0"/>
              <a:t>Quality management professional</a:t>
            </a:r>
            <a:endParaRPr lang="en-US" dirty="0">
              <a:cs typeface="Calibri"/>
            </a:endParaRPr>
          </a:p>
          <a:p>
            <a:pPr marL="171450" indent="-171450" defTabSz="940643">
              <a:buFont typeface="Arial" pitchFamily="34" charset="0"/>
              <a:buChar char="•"/>
              <a:defRPr/>
            </a:pPr>
            <a:endParaRPr lang="en-US" baseline="0" dirty="0">
              <a:cs typeface="Calibri"/>
            </a:endParaRPr>
          </a:p>
          <a:p>
            <a:pPr marL="171450" indent="-171450" defTabSz="940643">
              <a:buFont typeface="Arial" pitchFamily="34" charset="0"/>
              <a:buChar char="•"/>
              <a:defRPr/>
            </a:pPr>
            <a:endParaRPr lang="en-US" baseline="0" dirty="0"/>
          </a:p>
          <a:p>
            <a:pPr defTabSz="940643">
              <a:defRPr/>
            </a:pPr>
            <a:endParaRPr lang="en-US" baseline="0" dirty="0">
              <a:cs typeface="Calibri"/>
            </a:endParaRPr>
          </a:p>
        </p:txBody>
      </p:sp>
      <p:sp>
        <p:nvSpPr>
          <p:cNvPr id="4" name="Slide Number Placeholder 3"/>
          <p:cNvSpPr>
            <a:spLocks noGrp="1"/>
          </p:cNvSpPr>
          <p:nvPr>
            <p:ph type="sldNum" sz="quarter" idx="10"/>
          </p:nvPr>
        </p:nvSpPr>
        <p:spPr/>
        <p:txBody>
          <a:bodyPr/>
          <a:lstStyle/>
          <a:p>
            <a:fld id="{5114D9FB-972D-4468-9F16-7CA776585FBD}" type="slidenum">
              <a:rPr lang="en-US" smtClean="0"/>
              <a:t>11</a:t>
            </a:fld>
            <a:endParaRPr lang="en-US"/>
          </a:p>
        </p:txBody>
      </p:sp>
    </p:spTree>
    <p:extLst>
      <p:ext uri="{BB962C8B-B14F-4D97-AF65-F5344CB8AC3E}">
        <p14:creationId xmlns:p14="http://schemas.microsoft.com/office/powerpoint/2010/main" val="1426946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Additional individual members of the committee are appointed to coordinate and monitor important aspects of the cancer program. </a:t>
            </a:r>
          </a:p>
          <a:p>
            <a:endParaRPr lang="en-US" dirty="0"/>
          </a:p>
          <a:p>
            <a:r>
              <a:rPr lang="en-US" dirty="0"/>
              <a:t>There are six designated</a:t>
            </a:r>
            <a:r>
              <a:rPr lang="en-US" baseline="0" dirty="0"/>
              <a:t> coordinators</a:t>
            </a:r>
            <a:r>
              <a:rPr lang="en-US" dirty="0"/>
              <a:t> that are also required members of the Cancer Committee:</a:t>
            </a:r>
            <a:endParaRPr lang="en-US" baseline="0" dirty="0">
              <a:cs typeface="Calibri"/>
            </a:endParaRPr>
          </a:p>
          <a:p>
            <a:pPr marL="171450" indent="-171450">
              <a:buFont typeface="Arial" pitchFamily="34" charset="0"/>
              <a:buChar char="•"/>
            </a:pPr>
            <a:r>
              <a:rPr lang="en-US" baseline="0" dirty="0"/>
              <a:t>The Cancer Conference Coordinator </a:t>
            </a:r>
            <a:r>
              <a:rPr lang="en-US" dirty="0"/>
              <a:t>monitors</a:t>
            </a:r>
            <a:r>
              <a:rPr lang="en-US" baseline="0" dirty="0"/>
              <a:t> the Cancer Conference activities, including types of cases and attendance</a:t>
            </a:r>
            <a:endParaRPr lang="en-US" baseline="0" dirty="0">
              <a:cs typeface="Calibri"/>
            </a:endParaRPr>
          </a:p>
          <a:p>
            <a:pPr marL="171450" indent="-171450">
              <a:buFont typeface="Arial" pitchFamily="34" charset="0"/>
              <a:buChar char="•"/>
            </a:pPr>
            <a:r>
              <a:rPr lang="en-US" baseline="0" dirty="0"/>
              <a:t>The Quality Improvement Coordinator </a:t>
            </a:r>
            <a:r>
              <a:rPr lang="en-US" dirty="0"/>
              <a:t>monitors</a:t>
            </a:r>
            <a:r>
              <a:rPr lang="en-US" baseline="0" dirty="0"/>
              <a:t> quality-improvement activities within the cancer program</a:t>
            </a:r>
            <a:endParaRPr lang="en-US" baseline="0" dirty="0">
              <a:cs typeface="Calibri"/>
            </a:endParaRPr>
          </a:p>
          <a:p>
            <a:pPr marL="171450" indent="-171450">
              <a:buFont typeface="Arial" pitchFamily="34" charset="0"/>
              <a:buChar char="•"/>
            </a:pPr>
            <a:r>
              <a:rPr lang="en-US" baseline="0" dirty="0"/>
              <a:t>The Cancer Registry Quality Coordinator</a:t>
            </a:r>
            <a:r>
              <a:rPr lang="en-US" dirty="0"/>
              <a:t> monitors</a:t>
            </a:r>
            <a:r>
              <a:rPr lang="en-US" baseline="0" dirty="0"/>
              <a:t> the quality of cancer registry data</a:t>
            </a:r>
            <a:endParaRPr lang="en-US" baseline="0" dirty="0">
              <a:cs typeface="Calibri"/>
            </a:endParaRPr>
          </a:p>
          <a:p>
            <a:pPr marL="171450" indent="-171450">
              <a:buFont typeface="Arial" pitchFamily="34" charset="0"/>
              <a:buChar char="•"/>
            </a:pPr>
            <a:r>
              <a:rPr lang="en-US" baseline="0" dirty="0"/>
              <a:t>The Clinical Research Coordinator</a:t>
            </a:r>
            <a:r>
              <a:rPr lang="en-US" dirty="0"/>
              <a:t> tracks</a:t>
            </a:r>
            <a:r>
              <a:rPr lang="en-US" baseline="0" dirty="0"/>
              <a:t> the number or percentage of patients enrolled in clinical trials</a:t>
            </a:r>
            <a:endParaRPr lang="en-US" baseline="0" dirty="0">
              <a:cs typeface="Calibri"/>
            </a:endParaRPr>
          </a:p>
          <a:p>
            <a:pPr marL="171450" indent="-171450">
              <a:buFont typeface="Arial" pitchFamily="34" charset="0"/>
              <a:buChar char="•"/>
            </a:pPr>
            <a:r>
              <a:rPr lang="en-US" baseline="0" dirty="0"/>
              <a:t>The Community Outreach Coordinator </a:t>
            </a:r>
            <a:r>
              <a:rPr lang="en-US" dirty="0"/>
              <a:t>monitors</a:t>
            </a:r>
            <a:r>
              <a:rPr lang="en-US" baseline="0" dirty="0"/>
              <a:t> community outreach activities and reports them at least annually. These activities may include cancer prevention, screening, and education performed in the community.</a:t>
            </a:r>
            <a:endParaRPr lang="en-US" baseline="0" dirty="0">
              <a:cs typeface="Calibri"/>
            </a:endParaRPr>
          </a:p>
          <a:p>
            <a:pPr marL="171450" indent="-171450">
              <a:buFont typeface="Arial" pitchFamily="34" charset="0"/>
              <a:buChar char="•"/>
            </a:pPr>
            <a:r>
              <a:rPr lang="en-US" baseline="0" dirty="0"/>
              <a:t>The Psychosocial Services Coordinator</a:t>
            </a:r>
            <a:r>
              <a:rPr lang="en-US" dirty="0"/>
              <a:t> works</a:t>
            </a:r>
            <a:r>
              <a:rPr lang="en-US" baseline="0" dirty="0"/>
              <a:t> to provide, improve, and expand the range of psychosocial services—specifically, to make sure the patients have all the support and resources they need through the trying time of having cancer</a:t>
            </a:r>
            <a:endParaRPr lang="en-US" baseline="0">
              <a:cs typeface="Calibri"/>
            </a:endParaRPr>
          </a:p>
          <a:p>
            <a:pPr>
              <a:buFontTx/>
              <a:buNone/>
            </a:pPr>
            <a:endParaRPr lang="en-US" baseline="0" dirty="0">
              <a:cs typeface="Calibri"/>
            </a:endParaRPr>
          </a:p>
          <a:p>
            <a:r>
              <a:rPr lang="en-US" dirty="0">
                <a:cs typeface="Calibri"/>
              </a:rPr>
              <a:t>An individual cannot serve in more than one coordinator role; however, one of the required physicians or non-physician members may also fulfill a coordinator role.</a:t>
            </a:r>
          </a:p>
        </p:txBody>
      </p:sp>
      <p:sp>
        <p:nvSpPr>
          <p:cNvPr id="4" name="Slide Number Placeholder 3"/>
          <p:cNvSpPr>
            <a:spLocks noGrp="1"/>
          </p:cNvSpPr>
          <p:nvPr>
            <p:ph type="sldNum" sz="quarter" idx="10"/>
          </p:nvPr>
        </p:nvSpPr>
        <p:spPr/>
        <p:txBody>
          <a:bodyPr/>
          <a:lstStyle/>
          <a:p>
            <a:fld id="{5114D9FB-972D-4468-9F16-7CA776585FBD}" type="slidenum">
              <a:rPr lang="en-US" smtClean="0"/>
              <a:t>12</a:t>
            </a:fld>
            <a:endParaRPr lang="en-US"/>
          </a:p>
        </p:txBody>
      </p:sp>
    </p:spTree>
    <p:extLst>
      <p:ext uri="{BB962C8B-B14F-4D97-AF65-F5344CB8AC3E}">
        <p14:creationId xmlns:p14="http://schemas.microsoft.com/office/powerpoint/2010/main" val="824237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members may be added to the cancer committee. </a:t>
            </a:r>
            <a:r>
              <a:rPr lang="en-US" baseline="0" dirty="0"/>
              <a:t> The Cancer Committee would determine who these additional members would be.</a:t>
            </a:r>
            <a:r>
              <a:rPr lang="en-US" dirty="0"/>
              <a:t> </a:t>
            </a:r>
            <a:r>
              <a:rPr lang="en-US" baseline="0" dirty="0"/>
              <a:t> </a:t>
            </a:r>
            <a:endParaRPr lang="en-US"/>
          </a:p>
          <a:p>
            <a:r>
              <a:rPr lang="en-US" dirty="0"/>
              <a:t>They may decide to have specialty</a:t>
            </a:r>
            <a:r>
              <a:rPr lang="en-US" baseline="0" dirty="0"/>
              <a:t> physicians </a:t>
            </a:r>
            <a:r>
              <a:rPr lang="en-US" dirty="0"/>
              <a:t>representing the top cancer sites that are seen at their facility, such</a:t>
            </a:r>
            <a:r>
              <a:rPr lang="en-US" baseline="0" dirty="0"/>
              <a:t> as a</a:t>
            </a:r>
            <a:r>
              <a:rPr lang="en-US" dirty="0"/>
              <a:t> urologist, neurologist or</a:t>
            </a:r>
            <a:r>
              <a:rPr lang="en-US" baseline="0" dirty="0"/>
              <a:t> gynecological oncologist.</a:t>
            </a:r>
            <a:endParaRPr lang="en-US" dirty="0">
              <a:cs typeface="Calibri"/>
            </a:endParaRPr>
          </a:p>
          <a:p>
            <a:r>
              <a:rPr lang="en-US" baseline="0" dirty="0"/>
              <a:t> </a:t>
            </a:r>
          </a:p>
          <a:p>
            <a:pPr defTabSz="940643">
              <a:defRPr/>
            </a:pPr>
            <a:r>
              <a:rPr lang="en-US" dirty="0"/>
              <a:t>Members may also include representation</a:t>
            </a:r>
            <a:r>
              <a:rPr lang="en-US" baseline="0" dirty="0"/>
              <a:t> from h</a:t>
            </a:r>
            <a:r>
              <a:rPr lang="en-US" dirty="0"/>
              <a:t>ospice, nutrition, rehab, psychiatry or mental health, pharmacy, pastoral care, or the American</a:t>
            </a:r>
            <a:r>
              <a:rPr lang="en-US" baseline="0" dirty="0"/>
              <a:t> Cancer Society.</a:t>
            </a:r>
            <a:endParaRPr lang="en-US" dirty="0">
              <a:cs typeface="Calibri"/>
            </a:endParaRPr>
          </a:p>
          <a:p>
            <a:pPr defTabSz="940643">
              <a:defRPr/>
            </a:pPr>
            <a:endParaRPr lang="en-US" dirty="0"/>
          </a:p>
        </p:txBody>
      </p:sp>
      <p:sp>
        <p:nvSpPr>
          <p:cNvPr id="4" name="Slide Number Placeholder 3"/>
          <p:cNvSpPr>
            <a:spLocks noGrp="1"/>
          </p:cNvSpPr>
          <p:nvPr>
            <p:ph type="sldNum" sz="quarter" idx="10"/>
          </p:nvPr>
        </p:nvSpPr>
        <p:spPr/>
        <p:txBody>
          <a:bodyPr/>
          <a:lstStyle/>
          <a:p>
            <a:fld id="{5114D9FB-972D-4468-9F16-7CA776585FBD}" type="slidenum">
              <a:rPr lang="en-US" smtClean="0"/>
              <a:t>13</a:t>
            </a:fld>
            <a:endParaRPr lang="en-US"/>
          </a:p>
        </p:txBody>
      </p:sp>
    </p:spTree>
    <p:extLst>
      <p:ext uri="{BB962C8B-B14F-4D97-AF65-F5344CB8AC3E}">
        <p14:creationId xmlns:p14="http://schemas.microsoft.com/office/powerpoint/2010/main" val="3873572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major</a:t>
            </a:r>
            <a:r>
              <a:rPr lang="en-US" baseline="0" dirty="0"/>
              <a:t> leadership roles within the Ca</a:t>
            </a:r>
            <a:r>
              <a:rPr lang="en-US" dirty="0"/>
              <a:t>ncer Committee.</a:t>
            </a:r>
          </a:p>
          <a:p>
            <a:endParaRPr lang="en-US" dirty="0"/>
          </a:p>
          <a:p>
            <a:r>
              <a:rPr lang="en-US" dirty="0"/>
              <a:t>The Cancer Committee Chair, who is usually</a:t>
            </a:r>
            <a:r>
              <a:rPr lang="en-US" baseline="0" dirty="0"/>
              <a:t> </a:t>
            </a:r>
            <a:r>
              <a:rPr lang="en-US" dirty="0"/>
              <a:t>appointed by the medical staff or chief of the medical staff.  The Cancer Committee Chair </a:t>
            </a:r>
            <a:r>
              <a:rPr lang="en-US" baseline="0" dirty="0"/>
              <a:t>conducts the</a:t>
            </a:r>
            <a:r>
              <a:rPr lang="en-US" dirty="0"/>
              <a:t> Cancer Committee</a:t>
            </a:r>
            <a:r>
              <a:rPr lang="en-US" baseline="0" dirty="0"/>
              <a:t> meetings</a:t>
            </a:r>
            <a:r>
              <a:rPr lang="en-US" dirty="0"/>
              <a:t>.</a:t>
            </a:r>
            <a:endParaRPr lang="en-US" dirty="0">
              <a:cs typeface="Calibri"/>
            </a:endParaRPr>
          </a:p>
          <a:p>
            <a:endParaRPr lang="en-US" dirty="0"/>
          </a:p>
          <a:p>
            <a:r>
              <a:rPr lang="en-US" dirty="0"/>
              <a:t>The Cancer Liaison</a:t>
            </a:r>
            <a:r>
              <a:rPr lang="en-US" baseline="0" dirty="0"/>
              <a:t> Physician is responsible for evaluating, interpreting, and reporting the program’s performance using National Cancer </a:t>
            </a:r>
            <a:r>
              <a:rPr lang="en-US" dirty="0"/>
              <a:t>Database</a:t>
            </a:r>
            <a:r>
              <a:rPr lang="en-US" baseline="0" dirty="0"/>
              <a:t> data.</a:t>
            </a:r>
            <a:r>
              <a:rPr lang="en-US" dirty="0">
                <a:cs typeface="Calibri"/>
              </a:rPr>
              <a:t> </a:t>
            </a:r>
          </a:p>
          <a:p>
            <a:r>
              <a:rPr lang="en-US" dirty="0">
                <a:cs typeface="Calibri"/>
              </a:rPr>
              <a:t>The Cancer Liaison Physician must report the results of this analysis to the cancer committee at least four times each calendar year.</a:t>
            </a:r>
          </a:p>
          <a:p>
            <a:r>
              <a:rPr lang="en-US" dirty="0">
                <a:cs typeface="Calibri"/>
              </a:rPr>
              <a:t>The Cancer Liaison Physician serves a three-year term with eligibility to serve an unlimited number of terms based on performance as assessed by the </a:t>
            </a:r>
            <a:r>
              <a:rPr lang="en-US" dirty="0" err="1">
                <a:cs typeface="Calibri"/>
              </a:rPr>
              <a:t>CoC</a:t>
            </a:r>
            <a:r>
              <a:rPr lang="en-US" dirty="0">
                <a:cs typeface="Calibri"/>
              </a:rPr>
              <a:t> and the Cancer Committee.</a:t>
            </a:r>
          </a:p>
          <a:p>
            <a:endParaRPr lang="en-US" dirty="0">
              <a:cs typeface="Calibri"/>
            </a:endParaRPr>
          </a:p>
          <a:p>
            <a:r>
              <a:rPr lang="en-US" dirty="0">
                <a:cs typeface="Calibri"/>
              </a:rPr>
              <a:t>A required physician member may also take on the Cancer Committee Chair or Cancer Liaison Physician role.</a:t>
            </a:r>
          </a:p>
          <a:p>
            <a:endParaRPr lang="en-US" dirty="0">
              <a:cs typeface="Calibri"/>
            </a:endParaRPr>
          </a:p>
        </p:txBody>
      </p:sp>
      <p:sp>
        <p:nvSpPr>
          <p:cNvPr id="4" name="Slide Number Placeholder 3"/>
          <p:cNvSpPr>
            <a:spLocks noGrp="1"/>
          </p:cNvSpPr>
          <p:nvPr>
            <p:ph type="sldNum" sz="quarter" idx="10"/>
          </p:nvPr>
        </p:nvSpPr>
        <p:spPr/>
        <p:txBody>
          <a:bodyPr/>
          <a:lstStyle/>
          <a:p>
            <a:fld id="{5114D9FB-972D-4468-9F16-7CA776585FBD}" type="slidenum">
              <a:rPr lang="en-US" smtClean="0"/>
              <a:t>14</a:t>
            </a:fld>
            <a:endParaRPr lang="en-US"/>
          </a:p>
        </p:txBody>
      </p:sp>
    </p:spTree>
    <p:extLst>
      <p:ext uri="{BB962C8B-B14F-4D97-AF65-F5344CB8AC3E}">
        <p14:creationId xmlns:p14="http://schemas.microsoft.com/office/powerpoint/2010/main" val="606838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Cancer</a:t>
            </a:r>
            <a:r>
              <a:rPr lang="en-US" baseline="0" dirty="0"/>
              <a:t> registrars</a:t>
            </a:r>
            <a:r>
              <a:rPr lang="en-US" dirty="0"/>
              <a:t> usually</a:t>
            </a:r>
            <a:r>
              <a:rPr lang="en-US" baseline="0" dirty="0"/>
              <a:t> assist in coordinating the Cancer Committee and subcommittee meetings. </a:t>
            </a:r>
            <a:endParaRPr lang="en-US" dirty="0"/>
          </a:p>
          <a:p>
            <a:r>
              <a:rPr lang="en-US" dirty="0">
                <a:cs typeface="Calibri"/>
              </a:rPr>
              <a:t>The cancer registrar may monitor the cancer registry quality control plan and assist with the physician quality review of the cancer registry data.</a:t>
            </a:r>
            <a:endParaRPr lang="en-US" dirty="0"/>
          </a:p>
          <a:p>
            <a:r>
              <a:rPr lang="en-US" dirty="0">
                <a:cs typeface="Calibri"/>
              </a:rPr>
              <a:t>They run reports utilizing the cancer registry data to include in quality studies.</a:t>
            </a:r>
            <a:endParaRPr lang="en-US" dirty="0"/>
          </a:p>
          <a:p>
            <a:r>
              <a:rPr lang="en-US" baseline="0" dirty="0"/>
              <a:t>They</a:t>
            </a:r>
            <a:r>
              <a:rPr lang="en-US" dirty="0"/>
              <a:t> </a:t>
            </a:r>
            <a:r>
              <a:rPr lang="en-US" baseline="0" dirty="0"/>
              <a:t>present </a:t>
            </a:r>
            <a:r>
              <a:rPr lang="en-US" dirty="0"/>
              <a:t>many different types of </a:t>
            </a:r>
            <a:r>
              <a:rPr lang="en-US" baseline="0" dirty="0"/>
              <a:t>reports to the </a:t>
            </a:r>
            <a:r>
              <a:rPr lang="en-US" dirty="0"/>
              <a:t>cancer committee</a:t>
            </a:r>
            <a:r>
              <a:rPr lang="en-US" baseline="0" dirty="0"/>
              <a:t>.</a:t>
            </a:r>
            <a:endParaRPr lang="en-US" dirty="0">
              <a:cs typeface="Calibri"/>
            </a:endParaRPr>
          </a:p>
          <a:p>
            <a:r>
              <a:rPr lang="en-US" dirty="0"/>
              <a:t>Some of these</a:t>
            </a:r>
            <a:r>
              <a:rPr lang="en-US" baseline="0" dirty="0"/>
              <a:t> reports </a:t>
            </a:r>
            <a:r>
              <a:rPr lang="en-US" dirty="0"/>
              <a:t>include</a:t>
            </a:r>
            <a:r>
              <a:rPr lang="en-US" baseline="0" dirty="0"/>
              <a:t>:</a:t>
            </a:r>
            <a:endParaRPr lang="en-US" baseline="0" dirty="0">
              <a:cs typeface="Calibri"/>
            </a:endParaRPr>
          </a:p>
          <a:p>
            <a:pPr marL="171450" indent="-171450">
              <a:buFont typeface="Arial" pitchFamily="34" charset="0"/>
              <a:buChar char="•"/>
            </a:pPr>
            <a:r>
              <a:rPr lang="en-US" baseline="0" dirty="0"/>
              <a:t>Timeliness of abstracting</a:t>
            </a:r>
          </a:p>
          <a:p>
            <a:pPr marL="171450" indent="-171450">
              <a:buFont typeface="Arial" pitchFamily="34" charset="0"/>
              <a:buChar char="•"/>
            </a:pPr>
            <a:r>
              <a:rPr lang="en-US" baseline="0" dirty="0"/>
              <a:t>Data accuracy </a:t>
            </a:r>
            <a:r>
              <a:rPr lang="en-US" dirty="0"/>
              <a:t>and completeness </a:t>
            </a:r>
            <a:r>
              <a:rPr lang="en-US" baseline="0" dirty="0"/>
              <a:t>from the National Cancer </a:t>
            </a:r>
            <a:r>
              <a:rPr lang="en-US" dirty="0"/>
              <a:t>Database</a:t>
            </a:r>
            <a:r>
              <a:rPr lang="en-US" baseline="0" dirty="0"/>
              <a:t> reports</a:t>
            </a:r>
            <a:endParaRPr lang="en-US" baseline="0" dirty="0">
              <a:cs typeface="Calibri"/>
            </a:endParaRPr>
          </a:p>
          <a:p>
            <a:pPr marL="171450" indent="-171450">
              <a:buFont typeface="Arial" pitchFamily="34" charset="0"/>
              <a:buChar char="•"/>
            </a:pPr>
            <a:r>
              <a:rPr lang="en-US" baseline="0" dirty="0"/>
              <a:t>The </a:t>
            </a:r>
            <a:r>
              <a:rPr lang="en-US" dirty="0"/>
              <a:t>annual</a:t>
            </a:r>
            <a:r>
              <a:rPr lang="en-US" baseline="0" dirty="0"/>
              <a:t> follow-up</a:t>
            </a:r>
            <a:r>
              <a:rPr lang="en-US" dirty="0">
                <a:cs typeface="Calibri"/>
              </a:rPr>
              <a:t> rates</a:t>
            </a:r>
            <a:endParaRPr lang="en-US" baseline="0" dirty="0">
              <a:cs typeface="Calibri"/>
            </a:endParaRPr>
          </a:p>
          <a:p>
            <a:pPr marL="171450" indent="-171450">
              <a:buFont typeface="Arial" pitchFamily="34" charset="0"/>
              <a:buChar char="•"/>
            </a:pPr>
            <a:r>
              <a:rPr lang="en-US" dirty="0"/>
              <a:t>The submission of NCDB and state central registry</a:t>
            </a:r>
            <a:r>
              <a:rPr lang="en-US" baseline="0" dirty="0"/>
              <a:t> </a:t>
            </a:r>
            <a:r>
              <a:rPr lang="en-US" dirty="0"/>
              <a:t>submissions</a:t>
            </a:r>
            <a:endParaRPr lang="en-US" baseline="0" dirty="0">
              <a:cs typeface="Calibri"/>
            </a:endParaRPr>
          </a:p>
          <a:p>
            <a:endParaRPr lang="en-US" baseline="0" dirty="0">
              <a:cs typeface="Calibri"/>
            </a:endParaRPr>
          </a:p>
        </p:txBody>
      </p:sp>
      <p:sp>
        <p:nvSpPr>
          <p:cNvPr id="4" name="Slide Number Placeholder 3"/>
          <p:cNvSpPr>
            <a:spLocks noGrp="1"/>
          </p:cNvSpPr>
          <p:nvPr>
            <p:ph type="sldNum" sz="quarter" idx="10"/>
          </p:nvPr>
        </p:nvSpPr>
        <p:spPr/>
        <p:txBody>
          <a:bodyPr/>
          <a:lstStyle/>
          <a:p>
            <a:fld id="{5114D9FB-972D-4468-9F16-7CA776585FBD}" type="slidenum">
              <a:rPr lang="en-US" smtClean="0"/>
              <a:t>15</a:t>
            </a:fld>
            <a:endParaRPr lang="en-US"/>
          </a:p>
        </p:txBody>
      </p:sp>
    </p:spTree>
    <p:extLst>
      <p:ext uri="{BB962C8B-B14F-4D97-AF65-F5344CB8AC3E}">
        <p14:creationId xmlns:p14="http://schemas.microsoft.com/office/powerpoint/2010/main" val="1905492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The</a:t>
            </a:r>
            <a:r>
              <a:rPr lang="en-US" baseline="0" dirty="0"/>
              <a:t> cancer registrar participates in committee discussions and decision making.</a:t>
            </a:r>
          </a:p>
          <a:p>
            <a:pPr marL="171450" indent="-171450">
              <a:buFont typeface="Arial" pitchFamily="34" charset="0"/>
              <a:buChar char="•"/>
            </a:pPr>
            <a:r>
              <a:rPr lang="en-US" baseline="0" dirty="0"/>
              <a:t>They make sure that</a:t>
            </a:r>
            <a:r>
              <a:rPr lang="en-US" dirty="0"/>
              <a:t> </a:t>
            </a:r>
            <a:r>
              <a:rPr lang="en-US" baseline="0" dirty="0" err="1"/>
              <a:t>CoC</a:t>
            </a:r>
            <a:r>
              <a:rPr lang="en-US" baseline="0" dirty="0"/>
              <a:t> standards are followed and maintained.</a:t>
            </a:r>
            <a:endParaRPr lang="en-US" baseline="0" dirty="0">
              <a:cs typeface="Calibri"/>
            </a:endParaRPr>
          </a:p>
          <a:p>
            <a:pPr marL="171450" indent="-171450">
              <a:buFont typeface="Arial" pitchFamily="34" charset="0"/>
              <a:buChar char="•"/>
            </a:pPr>
            <a:r>
              <a:rPr lang="en-US" dirty="0">
                <a:cs typeface="Calibri"/>
              </a:rPr>
              <a:t>They maintain supporting documentation of all </a:t>
            </a:r>
            <a:r>
              <a:rPr lang="en-US" dirty="0" err="1">
                <a:cs typeface="Calibri"/>
              </a:rPr>
              <a:t>CoC</a:t>
            </a:r>
            <a:r>
              <a:rPr lang="en-US" dirty="0">
                <a:cs typeface="Calibri"/>
              </a:rPr>
              <a:t> standards.</a:t>
            </a:r>
            <a:endParaRPr lang="en-US" dirty="0"/>
          </a:p>
          <a:p>
            <a:pPr marL="171450" indent="-171450">
              <a:buFont typeface="Arial" pitchFamily="34" charset="0"/>
              <a:buChar char="•"/>
            </a:pPr>
            <a:r>
              <a:rPr lang="en-US" dirty="0">
                <a:cs typeface="Calibri"/>
              </a:rPr>
              <a:t>Cancer registrars document committee actions by recording them in the </a:t>
            </a:r>
            <a:r>
              <a:rPr lang="en-US" dirty="0" err="1">
                <a:cs typeface="Calibri"/>
              </a:rPr>
              <a:t>CoC</a:t>
            </a:r>
            <a:r>
              <a:rPr lang="en-US" dirty="0">
                <a:cs typeface="Calibri"/>
              </a:rPr>
              <a:t> survey application record.</a:t>
            </a:r>
            <a:endParaRPr lang="en-US" dirty="0"/>
          </a:p>
          <a:p>
            <a:pPr marL="171450" indent="-171450">
              <a:buFont typeface="Arial" pitchFamily="34" charset="0"/>
              <a:buChar char="•"/>
            </a:pPr>
            <a:r>
              <a:rPr lang="en-US" dirty="0">
                <a:cs typeface="Calibri"/>
              </a:rPr>
              <a:t>They may also take the Cancer Committee minutes.  </a:t>
            </a:r>
            <a:r>
              <a:rPr lang="en-US" baseline="0" dirty="0"/>
              <a:t>Ideally, the registrar </a:t>
            </a:r>
            <a:r>
              <a:rPr lang="en-US" dirty="0"/>
              <a:t>should</a:t>
            </a:r>
            <a:r>
              <a:rPr lang="en-US" baseline="0" dirty="0"/>
              <a:t> not </a:t>
            </a:r>
            <a:r>
              <a:rPr lang="en-US" dirty="0"/>
              <a:t>be given this responsibility to</a:t>
            </a:r>
            <a:r>
              <a:rPr lang="en-US" baseline="0" dirty="0"/>
              <a:t> </a:t>
            </a:r>
            <a:r>
              <a:rPr lang="en-US" dirty="0"/>
              <a:t>allow</a:t>
            </a:r>
            <a:r>
              <a:rPr lang="en-US" baseline="0" dirty="0"/>
              <a:t> him or her to take a more active role in</a:t>
            </a:r>
            <a:r>
              <a:rPr lang="en-US" dirty="0"/>
              <a:t> the</a:t>
            </a:r>
            <a:r>
              <a:rPr lang="en-US" baseline="0" dirty="0"/>
              <a:t> committee discussions and actions.</a:t>
            </a:r>
            <a:r>
              <a:rPr lang="en-US" dirty="0"/>
              <a:t> </a:t>
            </a:r>
            <a:r>
              <a:rPr lang="en-US" baseline="0" dirty="0"/>
              <a:t> However, this is not always the case.</a:t>
            </a:r>
            <a:endParaRPr lang="en-US" dirty="0">
              <a:cs typeface="Calibri"/>
            </a:endParaRPr>
          </a:p>
          <a:p>
            <a:endParaRPr lang="en-US" dirty="0"/>
          </a:p>
        </p:txBody>
      </p:sp>
      <p:sp>
        <p:nvSpPr>
          <p:cNvPr id="4" name="Slide Number Placeholder 3"/>
          <p:cNvSpPr>
            <a:spLocks noGrp="1"/>
          </p:cNvSpPr>
          <p:nvPr>
            <p:ph type="sldNum" sz="quarter" idx="10"/>
          </p:nvPr>
        </p:nvSpPr>
        <p:spPr/>
        <p:txBody>
          <a:bodyPr/>
          <a:lstStyle/>
          <a:p>
            <a:fld id="{5114D9FB-972D-4468-9F16-7CA776585FBD}" type="slidenum">
              <a:rPr lang="en-US" smtClean="0"/>
              <a:t>16</a:t>
            </a:fld>
            <a:endParaRPr lang="en-US"/>
          </a:p>
        </p:txBody>
      </p:sp>
    </p:spTree>
    <p:extLst>
      <p:ext uri="{BB962C8B-B14F-4D97-AF65-F5344CB8AC3E}">
        <p14:creationId xmlns:p14="http://schemas.microsoft.com/office/powerpoint/2010/main" val="3153671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The Cancer Committee</a:t>
            </a:r>
            <a:r>
              <a:rPr lang="en-US" baseline="0" dirty="0"/>
              <a:t> is a multidisciplinary committee that is responsible for planning, initiating, implementing, and improving a facility’s cancer-related activities.</a:t>
            </a:r>
            <a:r>
              <a:rPr lang="en-US" dirty="0"/>
              <a:t> </a:t>
            </a:r>
          </a:p>
          <a:p>
            <a:pPr>
              <a:defRPr/>
            </a:pPr>
            <a:r>
              <a:rPr lang="en-US" dirty="0"/>
              <a:t>The Cancer Committee consists of specified required members to ensure representation from diagnostic and treatment specialties, as well as administration and supportive services.  </a:t>
            </a:r>
          </a:p>
          <a:p>
            <a:pPr>
              <a:defRPr/>
            </a:pPr>
            <a:r>
              <a:rPr lang="en-US" dirty="0"/>
              <a:t>The committee</a:t>
            </a:r>
            <a:r>
              <a:rPr lang="en-US" baseline="0" dirty="0"/>
              <a:t> must meet at least quarterly </a:t>
            </a:r>
            <a:r>
              <a:rPr lang="en-US" dirty="0"/>
              <a:t>and required members or their designated alternate must attend at least 75% of the meetings.  </a:t>
            </a:r>
            <a:endParaRPr lang="en-US" dirty="0">
              <a:cs typeface="Calibri"/>
            </a:endParaRPr>
          </a:p>
          <a:p>
            <a:pPr>
              <a:defRPr/>
            </a:pPr>
            <a:r>
              <a:rPr lang="en-US" baseline="0" dirty="0"/>
              <a:t>The cancer registrar is a required member and </a:t>
            </a:r>
            <a:r>
              <a:rPr lang="en-US" dirty="0"/>
              <a:t>provides </a:t>
            </a:r>
            <a:r>
              <a:rPr lang="en-US" baseline="0" dirty="0"/>
              <a:t>the committee </a:t>
            </a:r>
            <a:r>
              <a:rPr lang="en-US" dirty="0"/>
              <a:t>with</a:t>
            </a:r>
            <a:r>
              <a:rPr lang="en-US" baseline="0" dirty="0"/>
              <a:t> multiple reports.</a:t>
            </a:r>
            <a:endParaRPr lang="en-US" dirty="0">
              <a:cs typeface="Calibri"/>
            </a:endParaRPr>
          </a:p>
          <a:p>
            <a:endParaRPr lang="en-US" dirty="0"/>
          </a:p>
          <a:p>
            <a:endParaRPr lang="en-US" dirty="0"/>
          </a:p>
        </p:txBody>
      </p:sp>
      <p:sp>
        <p:nvSpPr>
          <p:cNvPr id="4" name="Slide Number Placeholder 3"/>
          <p:cNvSpPr>
            <a:spLocks noGrp="1"/>
          </p:cNvSpPr>
          <p:nvPr>
            <p:ph type="sldNum" sz="quarter" idx="10"/>
          </p:nvPr>
        </p:nvSpPr>
        <p:spPr/>
        <p:txBody>
          <a:bodyPr/>
          <a:lstStyle/>
          <a:p>
            <a:fld id="{5114D9FB-972D-4468-9F16-7CA776585FBD}" type="slidenum">
              <a:rPr lang="en-US" smtClean="0"/>
              <a:t>17</a:t>
            </a:fld>
            <a:endParaRPr lang="en-US"/>
          </a:p>
        </p:txBody>
      </p:sp>
    </p:spTree>
    <p:extLst>
      <p:ext uri="{BB962C8B-B14F-4D97-AF65-F5344CB8AC3E}">
        <p14:creationId xmlns:p14="http://schemas.microsoft.com/office/powerpoint/2010/main" val="7203731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98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Thank you.</a:t>
            </a:r>
            <a:r>
              <a:rPr lang="en-US" sz="1200" kern="1200" baseline="0" dirty="0">
                <a:solidFill>
                  <a:schemeClr val="tx1"/>
                </a:solidFill>
                <a:effectLst/>
                <a:latin typeface="+mn-lt"/>
                <a:ea typeface="+mn-ea"/>
                <a:cs typeface="+mn-cs"/>
              </a:rPr>
              <a:t> This presentation is</a:t>
            </a:r>
            <a:r>
              <a:rPr lang="en-US" sz="1200" kern="1200" dirty="0">
                <a:solidFill>
                  <a:schemeClr val="tx1"/>
                </a:solidFill>
                <a:effectLst/>
                <a:latin typeface="+mn-lt"/>
                <a:ea typeface="+mn-ea"/>
                <a:cs typeface="+mn-cs"/>
              </a:rPr>
              <a:t> brought to you by the National Cancer Registrars Association Education Foundation.  For more information on the Education Foundation, go to www.ncraeducationfoundation.org.  For more information on the cancer registry profession, go to the NCRA website at www.NCRA-usa.org.</a:t>
            </a:r>
          </a:p>
          <a:p>
            <a:pPr defTabSz="939800" eaLnBrk="1" hangingPunct="1"/>
            <a:endParaRPr lang="en-US"/>
          </a:p>
          <a:p>
            <a:endParaRPr lang="en-US"/>
          </a:p>
        </p:txBody>
      </p:sp>
      <p:sp>
        <p:nvSpPr>
          <p:cNvPr id="4" name="Slide Number Placeholder 3"/>
          <p:cNvSpPr>
            <a:spLocks noGrp="1"/>
          </p:cNvSpPr>
          <p:nvPr>
            <p:ph type="sldNum" sz="quarter" idx="10"/>
          </p:nvPr>
        </p:nvSpPr>
        <p:spPr/>
        <p:txBody>
          <a:bodyPr/>
          <a:lstStyle/>
          <a:p>
            <a:fld id="{5114D9FB-972D-4468-9F16-7CA776585FBD}" type="slidenum">
              <a:rPr lang="en-US" smtClean="0"/>
              <a:t>18</a:t>
            </a:fld>
            <a:endParaRPr lang="en-US"/>
          </a:p>
        </p:txBody>
      </p:sp>
    </p:spTree>
    <p:extLst>
      <p:ext uri="{BB962C8B-B14F-4D97-AF65-F5344CB8AC3E}">
        <p14:creationId xmlns:p14="http://schemas.microsoft.com/office/powerpoint/2010/main" val="2933123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During this presentation,</a:t>
            </a:r>
            <a:r>
              <a:rPr lang="en-US" baseline="0" dirty="0"/>
              <a:t> </a:t>
            </a:r>
            <a:r>
              <a:rPr lang="en-US" dirty="0"/>
              <a:t>we will </a:t>
            </a:r>
            <a:r>
              <a:rPr lang="en-US" baseline="0" dirty="0"/>
              <a:t>define what a Cancer Committee is and</a:t>
            </a:r>
            <a:r>
              <a:rPr lang="en-US" dirty="0"/>
              <a:t> describe</a:t>
            </a:r>
            <a:r>
              <a:rPr lang="en-US" baseline="0" dirty="0"/>
              <a:t> what its responsibilities are.</a:t>
            </a:r>
            <a:r>
              <a:rPr lang="en-US" dirty="0"/>
              <a:t> </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a:defRPr/>
            </a:pPr>
            <a:r>
              <a:rPr lang="en-US" dirty="0"/>
              <a:t>We will identify the required Cancer Committee members and </a:t>
            </a:r>
            <a:r>
              <a:rPr lang="en-US" baseline="0" dirty="0"/>
              <a:t>review</a:t>
            </a:r>
            <a:r>
              <a:rPr lang="en-US" dirty="0"/>
              <a:t> their attendance requirements</a:t>
            </a:r>
            <a:r>
              <a:rPr lang="en-US" baseline="0" dirty="0"/>
              <a:t>.</a:t>
            </a:r>
            <a:endParaRPr lang="en-US" baseline="0" dirty="0">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a:defRPr/>
            </a:pPr>
            <a:r>
              <a:rPr lang="en-US" dirty="0"/>
              <a:t>We will</a:t>
            </a:r>
            <a:r>
              <a:rPr lang="en-US" baseline="0" dirty="0"/>
              <a:t> also </a:t>
            </a:r>
            <a:r>
              <a:rPr lang="en-US" dirty="0"/>
              <a:t>explain </a:t>
            </a:r>
            <a:r>
              <a:rPr lang="en-US" baseline="0" dirty="0"/>
              <a:t>the cancer registrar’s role in the Cancer Committee.</a:t>
            </a:r>
            <a:endParaRPr lang="en-US" dirty="0">
              <a:cs typeface="Calibri"/>
            </a:endParaRPr>
          </a:p>
          <a:p>
            <a:endParaRPr lang="en-US" dirty="0"/>
          </a:p>
          <a:p>
            <a:endParaRPr lang="en-US" dirty="0"/>
          </a:p>
        </p:txBody>
      </p:sp>
      <p:sp>
        <p:nvSpPr>
          <p:cNvPr id="4" name="Slide Number Placeholder 3"/>
          <p:cNvSpPr>
            <a:spLocks noGrp="1"/>
          </p:cNvSpPr>
          <p:nvPr>
            <p:ph type="sldNum" sz="quarter" idx="10"/>
          </p:nvPr>
        </p:nvSpPr>
        <p:spPr/>
        <p:txBody>
          <a:bodyPr/>
          <a:lstStyle/>
          <a:p>
            <a:fld id="{5114D9FB-972D-4468-9F16-7CA776585FBD}" type="slidenum">
              <a:rPr lang="en-US" smtClean="0"/>
              <a:t>2</a:t>
            </a:fld>
            <a:endParaRPr lang="en-US"/>
          </a:p>
        </p:txBody>
      </p:sp>
    </p:spTree>
    <p:extLst>
      <p:ext uri="{BB962C8B-B14F-4D97-AF65-F5344CB8AC3E}">
        <p14:creationId xmlns:p14="http://schemas.microsoft.com/office/powerpoint/2010/main" val="30570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American College of Surgeons Commission</a:t>
            </a:r>
            <a:r>
              <a:rPr lang="en-US" baseline="0" dirty="0"/>
              <a:t> on Cancer sets guidelines</a:t>
            </a:r>
            <a:r>
              <a:rPr lang="en-US" dirty="0"/>
              <a:t> </a:t>
            </a:r>
            <a:r>
              <a:rPr lang="en-US" baseline="0" dirty="0"/>
              <a:t>for cancer programs that wish to be accredited.</a:t>
            </a:r>
          </a:p>
          <a:p>
            <a:endParaRPr lang="en-US" baseline="0" dirty="0"/>
          </a:p>
          <a:p>
            <a:r>
              <a:rPr lang="en-US" baseline="0" dirty="0"/>
              <a:t>The </a:t>
            </a:r>
            <a:r>
              <a:rPr lang="en-US" baseline="0" dirty="0" err="1"/>
              <a:t>CoC</a:t>
            </a:r>
            <a:r>
              <a:rPr lang="en-US" baseline="0" dirty="0"/>
              <a:t> accreditation program establishes standards to ensure that structures, processes, and outcomes necessary for the delivery of quality cancer care are in place.</a:t>
            </a:r>
            <a:r>
              <a:rPr lang="en-US" dirty="0">
                <a:cs typeface="Calibri"/>
              </a:rPr>
              <a:t>  </a:t>
            </a:r>
          </a:p>
          <a:p>
            <a:r>
              <a:rPr lang="en-US" dirty="0">
                <a:cs typeface="Calibri"/>
              </a:rPr>
              <a:t>Every three years, the </a:t>
            </a:r>
            <a:r>
              <a:rPr lang="en-US" dirty="0" err="1">
                <a:cs typeface="Calibri"/>
              </a:rPr>
              <a:t>CoC</a:t>
            </a:r>
            <a:r>
              <a:rPr lang="en-US" dirty="0">
                <a:cs typeface="Calibri"/>
              </a:rPr>
              <a:t> conducts a survey at the facility to ensure that they are compliant with all </a:t>
            </a:r>
            <a:r>
              <a:rPr lang="en-US" dirty="0" err="1">
                <a:cs typeface="Calibri"/>
              </a:rPr>
              <a:t>CoC</a:t>
            </a:r>
            <a:r>
              <a:rPr lang="en-US" dirty="0">
                <a:cs typeface="Calibri"/>
              </a:rPr>
              <a:t> standards.</a:t>
            </a:r>
            <a:endParaRPr lang="en-US" dirty="0"/>
          </a:p>
          <a:p>
            <a:endParaRPr lang="en-US" baseline="0" dirty="0"/>
          </a:p>
          <a:p>
            <a:r>
              <a:rPr lang="en-US" dirty="0"/>
              <a:t>This presentation will cover one of the required components of a</a:t>
            </a:r>
            <a:r>
              <a:rPr lang="en-US" baseline="0" dirty="0"/>
              <a:t> Commission on Cancer-accredited cancer program, the Cancer Committee.</a:t>
            </a:r>
            <a:r>
              <a:rPr lang="en-US" dirty="0"/>
              <a:t> </a:t>
            </a:r>
            <a:endParaRPr lang="en-US" dirty="0">
              <a:cs typeface="Calibri"/>
            </a:endParaRPr>
          </a:p>
        </p:txBody>
      </p:sp>
      <p:sp>
        <p:nvSpPr>
          <p:cNvPr id="4" name="Slide Number Placeholder 3"/>
          <p:cNvSpPr>
            <a:spLocks noGrp="1"/>
          </p:cNvSpPr>
          <p:nvPr>
            <p:ph type="sldNum" sz="quarter" idx="10"/>
          </p:nvPr>
        </p:nvSpPr>
        <p:spPr/>
        <p:txBody>
          <a:bodyPr/>
          <a:lstStyle/>
          <a:p>
            <a:fld id="{5114D9FB-972D-4468-9F16-7CA776585FBD}" type="slidenum">
              <a:rPr lang="en-US" smtClean="0"/>
              <a:t>3</a:t>
            </a:fld>
            <a:endParaRPr lang="en-US"/>
          </a:p>
        </p:txBody>
      </p:sp>
    </p:spTree>
    <p:extLst>
      <p:ext uri="{BB962C8B-B14F-4D97-AF65-F5344CB8AC3E}">
        <p14:creationId xmlns:p14="http://schemas.microsoft.com/office/powerpoint/2010/main" val="479556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The Cancer Committee is a multidisciplinary leadership </a:t>
            </a:r>
            <a:r>
              <a:rPr lang="en-US" baseline="0" dirty="0"/>
              <a:t>body</a:t>
            </a:r>
            <a:r>
              <a:rPr lang="en-US" dirty="0"/>
              <a:t> </a:t>
            </a:r>
            <a:r>
              <a:rPr lang="en-US" baseline="0" dirty="0"/>
              <a:t>that is responsible </a:t>
            </a:r>
            <a:r>
              <a:rPr lang="en-US" dirty="0"/>
              <a:t>for monitoring the cancer program's structure and services.</a:t>
            </a:r>
          </a:p>
          <a:p>
            <a:pPr>
              <a:defRPr/>
            </a:pPr>
            <a:endParaRPr lang="en-US">
              <a:cs typeface="Calibri"/>
            </a:endParaRPr>
          </a:p>
          <a:p>
            <a:pPr>
              <a:defRPr/>
            </a:pPr>
            <a:r>
              <a:rPr lang="en-US" dirty="0">
                <a:cs typeface="Calibri"/>
              </a:rPr>
              <a:t>This multidisciplinary committee is represented by physicians from diagnostic and treatment specialties and non-physicians from administrative and supportive services.</a:t>
            </a:r>
          </a:p>
        </p:txBody>
      </p:sp>
      <p:sp>
        <p:nvSpPr>
          <p:cNvPr id="4" name="Slide Number Placeholder 3"/>
          <p:cNvSpPr>
            <a:spLocks noGrp="1"/>
          </p:cNvSpPr>
          <p:nvPr>
            <p:ph type="sldNum" sz="quarter" idx="10"/>
          </p:nvPr>
        </p:nvSpPr>
        <p:spPr/>
        <p:txBody>
          <a:bodyPr/>
          <a:lstStyle/>
          <a:p>
            <a:fld id="{5114D9FB-972D-4468-9F16-7CA776585FBD}" type="slidenum">
              <a:rPr lang="en-US" smtClean="0"/>
              <a:t>4</a:t>
            </a:fld>
            <a:endParaRPr lang="en-US"/>
          </a:p>
        </p:txBody>
      </p:sp>
    </p:spTree>
    <p:extLst>
      <p:ext uri="{BB962C8B-B14F-4D97-AF65-F5344CB8AC3E}">
        <p14:creationId xmlns:p14="http://schemas.microsoft.com/office/powerpoint/2010/main" val="3530059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Leadership is the key element of an effective cancer program. </a:t>
            </a:r>
            <a:r>
              <a:rPr lang="en-US" baseline="0" dirty="0"/>
              <a:t> A program’s success depends on the Cancer Committee effectively setting and monitoring goals.</a:t>
            </a:r>
            <a:r>
              <a:rPr lang="en-US" dirty="0"/>
              <a:t> </a:t>
            </a:r>
            <a:endParaRPr lang="en-US" baseline="0" dirty="0"/>
          </a:p>
          <a:p>
            <a:endParaRPr lang="en-US" baseline="0" dirty="0"/>
          </a:p>
          <a:p>
            <a:r>
              <a:rPr lang="en-US" baseline="0" dirty="0"/>
              <a:t>The </a:t>
            </a:r>
            <a:r>
              <a:rPr lang="en-US" dirty="0"/>
              <a:t>cancer </a:t>
            </a:r>
            <a:r>
              <a:rPr lang="en-US" baseline="0" dirty="0"/>
              <a:t>committee leadership is responsible for goal setting, planning, initiating, implementing, </a:t>
            </a:r>
            <a:r>
              <a:rPr lang="en-US" dirty="0"/>
              <a:t>evaluating </a:t>
            </a:r>
            <a:r>
              <a:rPr lang="en-US" baseline="0" dirty="0"/>
              <a:t>and improving all cancer-related activities at the facility. </a:t>
            </a:r>
            <a:r>
              <a:rPr lang="en-US" baseline="0" dirty="0">
                <a:cs typeface="Calibri"/>
              </a:rPr>
              <a:t/>
            </a:r>
            <a:br>
              <a:rPr lang="en-US" baseline="0" dirty="0">
                <a:cs typeface="Calibri"/>
              </a:rPr>
            </a:br>
            <a:endParaRPr lang="en-US" dirty="0"/>
          </a:p>
          <a:p>
            <a:endParaRPr lang="en-US" dirty="0"/>
          </a:p>
        </p:txBody>
      </p:sp>
      <p:sp>
        <p:nvSpPr>
          <p:cNvPr id="4" name="Slide Number Placeholder 3"/>
          <p:cNvSpPr>
            <a:spLocks noGrp="1"/>
          </p:cNvSpPr>
          <p:nvPr>
            <p:ph type="sldNum" sz="quarter" idx="10"/>
          </p:nvPr>
        </p:nvSpPr>
        <p:spPr/>
        <p:txBody>
          <a:bodyPr/>
          <a:lstStyle/>
          <a:p>
            <a:fld id="{5114D9FB-972D-4468-9F16-7CA776585FBD}" type="slidenum">
              <a:rPr lang="en-US" smtClean="0"/>
              <a:t>5</a:t>
            </a:fld>
            <a:endParaRPr lang="en-US"/>
          </a:p>
        </p:txBody>
      </p:sp>
    </p:spTree>
    <p:extLst>
      <p:ext uri="{BB962C8B-B14F-4D97-AF65-F5344CB8AC3E}">
        <p14:creationId xmlns:p14="http://schemas.microsoft.com/office/powerpoint/2010/main" val="3851034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Cancer Committee’s key responsibilities are to:</a:t>
            </a:r>
          </a:p>
          <a:p>
            <a:endParaRPr lang="en-US" dirty="0"/>
          </a:p>
          <a:p>
            <a:pPr marL="171450" indent="-171450">
              <a:buFont typeface="Arial"/>
              <a:buChar char="•"/>
            </a:pPr>
            <a:r>
              <a:rPr lang="en-US" dirty="0">
                <a:cs typeface="Calibri"/>
              </a:rPr>
              <a:t>Appoint a cancer committee member for all required coordinator positions annually.  We will discuss the required coordinator positions in a moment.</a:t>
            </a:r>
            <a:endParaRPr lang="en-US" dirty="0"/>
          </a:p>
          <a:p>
            <a:pPr marL="171450" indent="-171450">
              <a:buFont typeface="Arial"/>
              <a:buChar char="•"/>
            </a:pPr>
            <a:r>
              <a:rPr lang="en-US" dirty="0"/>
              <a:t>Maintain and monitor ongoing compliance for all eligibility requirements and standards for accreditation as set by the Commission</a:t>
            </a:r>
            <a:r>
              <a:rPr lang="en-US" baseline="0" dirty="0"/>
              <a:t> on Cancer</a:t>
            </a:r>
            <a:r>
              <a:rPr lang="en-US" dirty="0"/>
              <a:t>.</a:t>
            </a:r>
            <a:endParaRPr lang="en-US" dirty="0">
              <a:cs typeface="Calibri"/>
            </a:endParaRPr>
          </a:p>
          <a:p>
            <a:pPr marL="171450" indent="-171450">
              <a:buFont typeface="Arial"/>
              <a:buChar char="•"/>
            </a:pPr>
            <a:r>
              <a:rPr lang="en-US" dirty="0"/>
              <a:t>Set and monitor annual programmatic and clinical goals.</a:t>
            </a:r>
            <a:endParaRPr lang="en-US" dirty="0">
              <a:cs typeface="Calibri"/>
            </a:endParaRPr>
          </a:p>
          <a:p>
            <a:pPr marL="171450" indent="-171450">
              <a:buFont typeface="Arial"/>
              <a:buChar char="•"/>
            </a:pPr>
            <a:r>
              <a:rPr lang="en-US" dirty="0"/>
              <a:t>Establish and evaluate the quality of the cancer registry data, which</a:t>
            </a:r>
            <a:r>
              <a:rPr lang="en-US" baseline="0" dirty="0"/>
              <a:t> serves as the </a:t>
            </a:r>
            <a:r>
              <a:rPr lang="en-US" dirty="0"/>
              <a:t>basis of reliable outcomes of care.</a:t>
            </a:r>
            <a:endParaRPr lang="en-US" dirty="0">
              <a:cs typeface="Calibri"/>
            </a:endParaRPr>
          </a:p>
          <a:p>
            <a:endParaRPr lang="en-US" dirty="0"/>
          </a:p>
        </p:txBody>
      </p:sp>
      <p:sp>
        <p:nvSpPr>
          <p:cNvPr id="4" name="Slide Number Placeholder 3"/>
          <p:cNvSpPr>
            <a:spLocks noGrp="1"/>
          </p:cNvSpPr>
          <p:nvPr>
            <p:ph type="sldNum" sz="quarter" idx="10"/>
          </p:nvPr>
        </p:nvSpPr>
        <p:spPr/>
        <p:txBody>
          <a:bodyPr/>
          <a:lstStyle/>
          <a:p>
            <a:fld id="{5114D9FB-972D-4468-9F16-7CA776585FBD}" type="slidenum">
              <a:rPr lang="en-US" smtClean="0"/>
              <a:t>6</a:t>
            </a:fld>
            <a:endParaRPr lang="en-US"/>
          </a:p>
        </p:txBody>
      </p:sp>
    </p:spTree>
    <p:extLst>
      <p:ext uri="{BB962C8B-B14F-4D97-AF65-F5344CB8AC3E}">
        <p14:creationId xmlns:p14="http://schemas.microsoft.com/office/powerpoint/2010/main" val="3828618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Cancer Committee monitors Cancer Conference (or Tumor</a:t>
            </a:r>
            <a:r>
              <a:rPr lang="en-US" baseline="0" dirty="0"/>
              <a:t> Board)</a:t>
            </a:r>
            <a:r>
              <a:rPr lang="en-US" dirty="0"/>
              <a:t> activities.</a:t>
            </a:r>
            <a:r>
              <a:rPr lang="en-US" baseline="0" dirty="0"/>
              <a:t> This includes</a:t>
            </a:r>
            <a:r>
              <a:rPr lang="en-US" dirty="0"/>
              <a:t> overseeing the types of cases presented and making</a:t>
            </a:r>
            <a:r>
              <a:rPr lang="en-US" baseline="0" dirty="0"/>
              <a:t> sure</a:t>
            </a:r>
            <a:r>
              <a:rPr lang="en-US" dirty="0"/>
              <a:t> all major oncology disciplines are involved in</a:t>
            </a:r>
            <a:r>
              <a:rPr lang="en-US" baseline="0" dirty="0"/>
              <a:t> the </a:t>
            </a:r>
            <a:r>
              <a:rPr lang="en-US" dirty="0"/>
              <a:t>treatment discussions for each patient presented.</a:t>
            </a:r>
          </a:p>
          <a:p>
            <a:endParaRPr lang="en-US" dirty="0"/>
          </a:p>
          <a:p>
            <a:r>
              <a:rPr lang="en-US" dirty="0"/>
              <a:t>Because clinical trials are so important in the advancement of cancer treatment, the cancer committee also monitors the number of patients accrued to clinical trials.</a:t>
            </a:r>
          </a:p>
          <a:p>
            <a:endParaRPr lang="en-US" dirty="0"/>
          </a:p>
          <a:p>
            <a:r>
              <a:rPr lang="en-US" dirty="0"/>
              <a:t>The Cancer Committee is required to monitor the</a:t>
            </a:r>
            <a:r>
              <a:rPr lang="en-US" baseline="0" dirty="0"/>
              <a:t> </a:t>
            </a:r>
            <a:r>
              <a:rPr lang="en-US" dirty="0"/>
              <a:t>cancer program’s effectiveness</a:t>
            </a:r>
            <a:r>
              <a:rPr lang="en-US" baseline="0" dirty="0"/>
              <a:t> </a:t>
            </a:r>
            <a:r>
              <a:rPr lang="en-US" dirty="0"/>
              <a:t>of their community outreach activities, such as prevention and screening.</a:t>
            </a:r>
            <a:endParaRPr lang="en-US" dirty="0">
              <a:cs typeface="Calibri"/>
            </a:endParaRPr>
          </a:p>
          <a:p>
            <a:endParaRPr lang="en-US" dirty="0">
              <a:cs typeface="Calibri"/>
            </a:endParaRPr>
          </a:p>
          <a:p>
            <a:r>
              <a:rPr lang="en-US" dirty="0">
                <a:cs typeface="Calibri"/>
              </a:rPr>
              <a:t>The Cancer Committee must also monitor the attendance of the required Cancer Committee members.  To successfully fulfill their responsibilities and ensure multidisciplinary input, it is imperative that all appointed members (physicians and non-physicians) regularly attend and participate in cancer committee meetings.</a:t>
            </a:r>
          </a:p>
          <a:p>
            <a:endParaRPr lang="en-US" dirty="0"/>
          </a:p>
          <a:p>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fld id="{5114D9FB-972D-4468-9F16-7CA776585FBD}" type="slidenum">
              <a:rPr lang="en-US" smtClean="0"/>
              <a:t>7</a:t>
            </a:fld>
            <a:endParaRPr lang="en-US"/>
          </a:p>
        </p:txBody>
      </p:sp>
    </p:spTree>
    <p:extLst>
      <p:ext uri="{BB962C8B-B14F-4D97-AF65-F5344CB8AC3E}">
        <p14:creationId xmlns:p14="http://schemas.microsoft.com/office/powerpoint/2010/main" val="1287359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Cancer Committee members conduct cancer-related educational activities to keep physicians and ancillary staff current with</a:t>
            </a:r>
            <a:r>
              <a:rPr lang="en-US" baseline="0" dirty="0"/>
              <a:t> </a:t>
            </a:r>
            <a:r>
              <a:rPr lang="en-US" dirty="0"/>
              <a:t>advances in cancer care.</a:t>
            </a:r>
          </a:p>
          <a:p>
            <a:endParaRPr lang="en-US" dirty="0"/>
          </a:p>
          <a:p>
            <a:r>
              <a:rPr lang="en-US" dirty="0"/>
              <a:t>They</a:t>
            </a:r>
            <a:r>
              <a:rPr lang="en-US" baseline="0" dirty="0"/>
              <a:t> e</a:t>
            </a:r>
            <a:r>
              <a:rPr lang="en-US" dirty="0"/>
              <a:t>nsure that pathology reports are compliant with the College of American Pathologists guidelines and contain</a:t>
            </a:r>
            <a:r>
              <a:rPr lang="en-US" baseline="0" dirty="0"/>
              <a:t> all the </a:t>
            </a:r>
            <a:r>
              <a:rPr lang="en-US" dirty="0"/>
              <a:t>key elements needed for determining diagnosis, staging, and treatment.</a:t>
            </a:r>
          </a:p>
          <a:p>
            <a:endParaRPr lang="en-US" dirty="0"/>
          </a:p>
          <a:p>
            <a:r>
              <a:rPr lang="en-US" dirty="0"/>
              <a:t>The cancer committee is responsible for offering cancer-related educational activities, ensuring pathology reports are compliant with the College of American Pathology requirements, conducting studies that measure the quality of care and outcomes for cancer patients.  </a:t>
            </a:r>
            <a:endParaRPr lang="en-US" baseline="0" dirty="0">
              <a:cs typeface="Calibri"/>
            </a:endParaRPr>
          </a:p>
          <a:p>
            <a:endParaRPr lang="en-US" baseline="0" dirty="0"/>
          </a:p>
          <a:p>
            <a:r>
              <a:rPr lang="en-US" dirty="0"/>
              <a:t>The cancer committee</a:t>
            </a:r>
            <a:r>
              <a:rPr lang="en-US" baseline="0" dirty="0"/>
              <a:t> </a:t>
            </a:r>
            <a:r>
              <a:rPr lang="en-US" dirty="0"/>
              <a:t>is </a:t>
            </a:r>
            <a:r>
              <a:rPr lang="en-US" baseline="0" dirty="0"/>
              <a:t>also</a:t>
            </a:r>
            <a:r>
              <a:rPr lang="en-US" dirty="0"/>
              <a:t> responsible to meet </a:t>
            </a:r>
            <a:r>
              <a:rPr lang="en-US" dirty="0" err="1"/>
              <a:t>CoC</a:t>
            </a:r>
            <a:r>
              <a:rPr lang="en-US" dirty="0"/>
              <a:t> established performance levels for</a:t>
            </a:r>
            <a:r>
              <a:rPr lang="en-US" baseline="0" dirty="0"/>
              <a:t> </a:t>
            </a:r>
            <a:r>
              <a:rPr lang="en-US" dirty="0"/>
              <a:t>specific</a:t>
            </a:r>
            <a:r>
              <a:rPr lang="en-US" baseline="0" dirty="0"/>
              <a:t> cancer-related measures.</a:t>
            </a:r>
            <a:endParaRPr lang="en-US" dirty="0">
              <a:cs typeface="Calibri"/>
            </a:endParaRPr>
          </a:p>
          <a:p>
            <a:endParaRPr lang="en-US" dirty="0"/>
          </a:p>
          <a:p>
            <a:endParaRPr lang="en-US" dirty="0"/>
          </a:p>
        </p:txBody>
      </p:sp>
      <p:sp>
        <p:nvSpPr>
          <p:cNvPr id="4" name="Slide Number Placeholder 3"/>
          <p:cNvSpPr>
            <a:spLocks noGrp="1"/>
          </p:cNvSpPr>
          <p:nvPr>
            <p:ph type="sldNum" sz="quarter" idx="10"/>
          </p:nvPr>
        </p:nvSpPr>
        <p:spPr/>
        <p:txBody>
          <a:bodyPr/>
          <a:lstStyle/>
          <a:p>
            <a:fld id="{5114D9FB-972D-4468-9F16-7CA776585FBD}" type="slidenum">
              <a:rPr lang="en-US" smtClean="0"/>
              <a:t>8</a:t>
            </a:fld>
            <a:endParaRPr lang="en-US"/>
          </a:p>
        </p:txBody>
      </p:sp>
    </p:spTree>
    <p:extLst>
      <p:ext uri="{BB962C8B-B14F-4D97-AF65-F5344CB8AC3E}">
        <p14:creationId xmlns:p14="http://schemas.microsoft.com/office/powerpoint/2010/main" val="2452394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Cancer Committee is required to meet </a:t>
            </a:r>
            <a:r>
              <a:rPr lang="en-US" baseline="0" dirty="0"/>
              <a:t>at least quarterly and more frequently if necessary.</a:t>
            </a:r>
          </a:p>
          <a:p>
            <a:endParaRPr lang="en-US" baseline="0" dirty="0"/>
          </a:p>
          <a:p>
            <a:r>
              <a:rPr lang="en-US" dirty="0"/>
              <a:t>In large cancer</a:t>
            </a:r>
            <a:r>
              <a:rPr lang="en-US" baseline="0" dirty="0"/>
              <a:t> programs,</a:t>
            </a:r>
            <a:r>
              <a:rPr lang="en-US" dirty="0"/>
              <a:t> the</a:t>
            </a:r>
            <a:r>
              <a:rPr lang="en-US" baseline="0" dirty="0"/>
              <a:t> Cancer Committee may establish subcommittees to manage specific areas such as Cancer Conference activity, quality control of registry data, </a:t>
            </a:r>
            <a:r>
              <a:rPr lang="en-US" dirty="0"/>
              <a:t>and community</a:t>
            </a:r>
            <a:r>
              <a:rPr lang="en-US" baseline="0" dirty="0"/>
              <a:t> outreach, </a:t>
            </a:r>
            <a:r>
              <a:rPr lang="en-US" dirty="0"/>
              <a:t>to name a few</a:t>
            </a:r>
            <a:r>
              <a:rPr lang="en-US" baseline="0" dirty="0"/>
              <a:t>.</a:t>
            </a:r>
            <a:r>
              <a:rPr lang="en-US" dirty="0"/>
              <a:t>  However, these</a:t>
            </a:r>
            <a:r>
              <a:rPr lang="en-US" baseline="0" dirty="0"/>
              <a:t> subcommittee meetings cannot be counted as meetings of the full Cancer Committee.</a:t>
            </a:r>
            <a:r>
              <a:rPr lang="en-US" dirty="0"/>
              <a:t> </a:t>
            </a:r>
            <a:endParaRPr lang="en-US" baseline="0" dirty="0">
              <a:cs typeface="Calibri"/>
            </a:endParaRPr>
          </a:p>
          <a:p>
            <a:endParaRPr lang="en-US" baseline="0" dirty="0"/>
          </a:p>
          <a:p>
            <a:r>
              <a:rPr lang="en-US" baseline="0" dirty="0"/>
              <a:t>The Cancer Committee makes important decisions about the </a:t>
            </a:r>
            <a:r>
              <a:rPr lang="en-US" dirty="0"/>
              <a:t>cancer program </a:t>
            </a:r>
            <a:r>
              <a:rPr lang="en-US" baseline="0" dirty="0"/>
              <a:t>goals that result in improving the quality of cancer patient care. Therefore, </a:t>
            </a:r>
            <a:r>
              <a:rPr lang="en-US" dirty="0"/>
              <a:t>it is</a:t>
            </a:r>
            <a:r>
              <a:rPr lang="en-US" baseline="0" dirty="0"/>
              <a:t> </a:t>
            </a:r>
            <a:r>
              <a:rPr lang="en-US" dirty="0"/>
              <a:t>imperative</a:t>
            </a:r>
            <a:r>
              <a:rPr lang="en-US" baseline="0" dirty="0"/>
              <a:t> for</a:t>
            </a:r>
            <a:r>
              <a:rPr lang="en-US" dirty="0"/>
              <a:t> all</a:t>
            </a:r>
            <a:r>
              <a:rPr lang="en-US" baseline="0" dirty="0"/>
              <a:t> </a:t>
            </a:r>
            <a:r>
              <a:rPr lang="en-US" dirty="0"/>
              <a:t>required</a:t>
            </a:r>
            <a:r>
              <a:rPr lang="en-US" baseline="0" dirty="0"/>
              <a:t> members to regularly participate in Cancer Committee meetings.</a:t>
            </a:r>
            <a:r>
              <a:rPr lang="en-US" dirty="0"/>
              <a:t> </a:t>
            </a:r>
            <a:r>
              <a:rPr lang="en-US" baseline="0" dirty="0"/>
              <a:t> For the Cancer Committee to be compliant with attendance standards, required members</a:t>
            </a:r>
            <a:r>
              <a:rPr lang="en-US" dirty="0"/>
              <a:t> or their</a:t>
            </a:r>
            <a:r>
              <a:rPr lang="en-US" baseline="0" dirty="0"/>
              <a:t> </a:t>
            </a:r>
            <a:r>
              <a:rPr lang="en-US" dirty="0"/>
              <a:t>designated alternate </a:t>
            </a:r>
            <a:r>
              <a:rPr lang="en-US" baseline="0" dirty="0"/>
              <a:t>must </a:t>
            </a:r>
            <a:r>
              <a:rPr lang="en-US" dirty="0"/>
              <a:t>attend</a:t>
            </a:r>
            <a:r>
              <a:rPr lang="en-US" baseline="0" dirty="0"/>
              <a:t> at least </a:t>
            </a:r>
            <a:r>
              <a:rPr lang="en-US" dirty="0"/>
              <a:t>75</a:t>
            </a:r>
            <a:r>
              <a:rPr lang="en-US" baseline="0" dirty="0"/>
              <a:t>% of the meetings </a:t>
            </a:r>
            <a:r>
              <a:rPr lang="en-US" dirty="0"/>
              <a:t>held each calendar year</a:t>
            </a:r>
            <a:r>
              <a:rPr lang="en-US" baseline="0" dirty="0"/>
              <a:t>.</a:t>
            </a:r>
            <a:r>
              <a:rPr lang="en-US" dirty="0"/>
              <a:t> </a:t>
            </a:r>
            <a:endParaRPr lang="en-US" dirty="0">
              <a:cs typeface="Calibri"/>
            </a:endParaRPr>
          </a:p>
          <a:p>
            <a:endParaRPr lang="en-US" dirty="0"/>
          </a:p>
        </p:txBody>
      </p:sp>
      <p:sp>
        <p:nvSpPr>
          <p:cNvPr id="4" name="Slide Number Placeholder 3"/>
          <p:cNvSpPr>
            <a:spLocks noGrp="1"/>
          </p:cNvSpPr>
          <p:nvPr>
            <p:ph type="sldNum" sz="quarter" idx="10"/>
          </p:nvPr>
        </p:nvSpPr>
        <p:spPr/>
        <p:txBody>
          <a:bodyPr/>
          <a:lstStyle/>
          <a:p>
            <a:fld id="{5114D9FB-972D-4468-9F16-7CA776585FBD}" type="slidenum">
              <a:rPr lang="en-US" smtClean="0"/>
              <a:t>9</a:t>
            </a:fld>
            <a:endParaRPr lang="en-US"/>
          </a:p>
        </p:txBody>
      </p:sp>
    </p:spTree>
    <p:extLst>
      <p:ext uri="{BB962C8B-B14F-4D97-AF65-F5344CB8AC3E}">
        <p14:creationId xmlns:p14="http://schemas.microsoft.com/office/powerpoint/2010/main" val="527049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2F7031-3470-8444-B2F0-AE16664A3DB8}" type="datetimeFigureOut">
              <a:rPr lang="en-US" smtClean="0"/>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2F7031-3470-8444-B2F0-AE16664A3DB8}" type="datetimeFigureOut">
              <a:rPr lang="en-US" smtClean="0"/>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2F7031-3470-8444-B2F0-AE16664A3DB8}" type="datetimeFigureOut">
              <a:rPr lang="en-US" smtClean="0"/>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2F7031-3470-8444-B2F0-AE16664A3DB8}" type="datetimeFigureOut">
              <a:rPr lang="en-US" smtClean="0">
                <a:solidFill>
                  <a:prstClr val="black">
                    <a:tint val="75000"/>
                  </a:prstClr>
                </a:solidFill>
              </a:rPr>
              <a:pPr/>
              <a:t>11/20/2018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A0AD55-2B88-B242-9EB4-3EA73852D4E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2F7031-3470-8444-B2F0-AE16664A3DB8}" type="datetimeFigureOut">
              <a:rPr lang="en-US" smtClean="0"/>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2F7031-3470-8444-B2F0-AE16664A3DB8}" type="datetimeFigureOut">
              <a:rPr lang="en-US" smtClean="0"/>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2F7031-3470-8444-B2F0-AE16664A3DB8}" type="datetimeFigureOut">
              <a:rPr lang="en-US" smtClean="0"/>
              <a:t>11/20/2018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2F7031-3470-8444-B2F0-AE16664A3DB8}" type="datetimeFigureOut">
              <a:rPr lang="en-US" smtClean="0"/>
              <a:t>11/20/2018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2F7031-3470-8444-B2F0-AE16664A3DB8}" type="datetimeFigureOut">
              <a:rPr lang="en-US" smtClean="0"/>
              <a:t>11/20/2018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2F7031-3470-8444-B2F0-AE16664A3DB8}" type="datetimeFigureOut">
              <a:rPr lang="en-US" smtClean="0"/>
              <a:t>11/20/2018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2F7031-3470-8444-B2F0-AE16664A3DB8}" type="datetimeFigureOut">
              <a:rPr lang="en-US" smtClean="0"/>
              <a:t>11/20/2018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2F7031-3470-8444-B2F0-AE16664A3DB8}" type="datetimeFigureOut">
              <a:rPr lang="en-US" smtClean="0"/>
              <a:t>11/20/2018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2F7031-3470-8444-B2F0-AE16664A3DB8}" type="datetimeFigureOut">
              <a:rPr lang="en-US" smtClean="0"/>
              <a:t>11/20/2018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A0AD55-2B88-B242-9EB4-3EA73852D4E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2F7031-3470-8444-B2F0-AE16664A3DB8}" type="datetimeFigureOut">
              <a:rPr lang="en-US" smtClean="0">
                <a:solidFill>
                  <a:prstClr val="black">
                    <a:tint val="75000"/>
                  </a:prstClr>
                </a:solidFill>
              </a:rPr>
              <a:pPr/>
              <a:t>11/20/2018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A0AD55-2B88-B242-9EB4-3EA73852D4E0}"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omments" Target="../comments/comment4.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www.ncra-usa.org" TargetMode="External"/><Relationship Id="rId4" Type="http://schemas.openxmlformats.org/officeDocument/2006/relationships/hyperlink" Target="http://www.ncraeducationfoundation.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37934"/>
            <a:ext cx="8229600" cy="1143000"/>
          </a:xfrm>
        </p:spPr>
        <p:txBody>
          <a:bodyPr/>
          <a:lstStyle/>
          <a:p>
            <a:r>
              <a:rPr lang="en-US" dirty="0"/>
              <a:t>Required Physician Members</a:t>
            </a:r>
          </a:p>
        </p:txBody>
      </p:sp>
      <p:sp>
        <p:nvSpPr>
          <p:cNvPr id="3" name="Content Placeholder 2"/>
          <p:cNvSpPr>
            <a:spLocks noGrp="1"/>
          </p:cNvSpPr>
          <p:nvPr>
            <p:ph idx="1"/>
          </p:nvPr>
        </p:nvSpPr>
        <p:spPr>
          <a:xfrm>
            <a:off x="457200" y="2304288"/>
            <a:ext cx="8229600" cy="3821875"/>
          </a:xfrm>
        </p:spPr>
        <p:txBody>
          <a:bodyPr/>
          <a:lstStyle/>
          <a:p>
            <a:r>
              <a:rPr lang="en-US" dirty="0"/>
              <a:t>Diagnostic radiology</a:t>
            </a:r>
          </a:p>
          <a:p>
            <a:r>
              <a:rPr lang="en-US" dirty="0"/>
              <a:t>Pathology</a:t>
            </a:r>
          </a:p>
          <a:p>
            <a:r>
              <a:rPr lang="en-US" dirty="0"/>
              <a:t>General surgery</a:t>
            </a:r>
          </a:p>
          <a:p>
            <a:r>
              <a:rPr lang="en-US" dirty="0"/>
              <a:t>Medical oncology</a:t>
            </a:r>
          </a:p>
          <a:p>
            <a:r>
              <a:rPr lang="en-US" dirty="0"/>
              <a:t>Radiation oncology</a:t>
            </a:r>
          </a:p>
          <a:p>
            <a:pPr marL="0" indent="0">
              <a:buNone/>
            </a:pPr>
            <a:endParaRPr lang="en-US" dirty="0"/>
          </a:p>
        </p:txBody>
      </p:sp>
    </p:spTree>
    <p:extLst>
      <p:ext uri="{BB962C8B-B14F-4D97-AF65-F5344CB8AC3E}">
        <p14:creationId xmlns:p14="http://schemas.microsoft.com/office/powerpoint/2010/main" val="1237757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01358"/>
            <a:ext cx="8229600" cy="1143000"/>
          </a:xfrm>
        </p:spPr>
        <p:txBody>
          <a:bodyPr/>
          <a:lstStyle/>
          <a:p>
            <a:r>
              <a:rPr lang="en-US" dirty="0"/>
              <a:t>Required Non-Physician Members</a:t>
            </a:r>
          </a:p>
        </p:txBody>
      </p:sp>
      <p:sp>
        <p:nvSpPr>
          <p:cNvPr id="3" name="Content Placeholder 2"/>
          <p:cNvSpPr>
            <a:spLocks noGrp="1"/>
          </p:cNvSpPr>
          <p:nvPr>
            <p:ph idx="1"/>
          </p:nvPr>
        </p:nvSpPr>
        <p:spPr>
          <a:xfrm>
            <a:off x="457200" y="2267712"/>
            <a:ext cx="8229600" cy="3858451"/>
          </a:xfrm>
        </p:spPr>
        <p:txBody>
          <a:bodyPr vert="horz" lIns="91440" tIns="45720" rIns="91440" bIns="45720" rtlCol="0" anchor="t">
            <a:normAutofit/>
          </a:bodyPr>
          <a:lstStyle/>
          <a:p>
            <a:r>
              <a:rPr lang="en-US" dirty="0"/>
              <a:t>Cancer program administrator</a:t>
            </a:r>
          </a:p>
          <a:p>
            <a:r>
              <a:rPr lang="en-US" dirty="0"/>
              <a:t>Oncology nurse and patient navigator</a:t>
            </a:r>
          </a:p>
          <a:p>
            <a:r>
              <a:rPr lang="en-US" dirty="0"/>
              <a:t>Social worker or case manager</a:t>
            </a:r>
          </a:p>
          <a:p>
            <a:r>
              <a:rPr lang="en-US" dirty="0"/>
              <a:t>Certified Tumor Registrar</a:t>
            </a:r>
            <a:endParaRPr lang="en-US" dirty="0">
              <a:cs typeface="Calibri"/>
            </a:endParaRPr>
          </a:p>
          <a:p>
            <a:r>
              <a:rPr lang="en-US" dirty="0"/>
              <a:t>Palliative care </a:t>
            </a:r>
            <a:r>
              <a:rPr lang="en-US" dirty="0">
                <a:cs typeface="Calibri"/>
              </a:rPr>
              <a:t>professional</a:t>
            </a:r>
          </a:p>
          <a:p>
            <a:r>
              <a:rPr lang="en-US" dirty="0">
                <a:cs typeface="Calibri"/>
              </a:rPr>
              <a:t>Genetics professional</a:t>
            </a:r>
          </a:p>
          <a:p>
            <a:endParaRPr lang="en-US" dirty="0">
              <a:cs typeface="Calibri"/>
            </a:endParaRPr>
          </a:p>
        </p:txBody>
      </p:sp>
    </p:spTree>
    <p:extLst>
      <p:ext uri="{BB962C8B-B14F-4D97-AF65-F5344CB8AC3E}">
        <p14:creationId xmlns:p14="http://schemas.microsoft.com/office/powerpoint/2010/main" val="2068608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37934"/>
            <a:ext cx="8229600" cy="1143000"/>
          </a:xfrm>
        </p:spPr>
        <p:txBody>
          <a:bodyPr/>
          <a:lstStyle/>
          <a:p>
            <a:r>
              <a:rPr lang="en-US" dirty="0"/>
              <a:t>Required Coordinators</a:t>
            </a:r>
          </a:p>
        </p:txBody>
      </p:sp>
      <p:sp>
        <p:nvSpPr>
          <p:cNvPr id="3" name="Content Placeholder 2"/>
          <p:cNvSpPr>
            <a:spLocks noGrp="1"/>
          </p:cNvSpPr>
          <p:nvPr>
            <p:ph idx="1"/>
          </p:nvPr>
        </p:nvSpPr>
        <p:spPr>
          <a:xfrm>
            <a:off x="457200" y="1880934"/>
            <a:ext cx="8229600" cy="4245229"/>
          </a:xfrm>
        </p:spPr>
        <p:txBody>
          <a:bodyPr/>
          <a:lstStyle/>
          <a:p>
            <a:r>
              <a:rPr lang="en-US" dirty="0"/>
              <a:t>Cancer Conference</a:t>
            </a:r>
          </a:p>
          <a:p>
            <a:r>
              <a:rPr lang="en-US" dirty="0"/>
              <a:t>Quality Improvement </a:t>
            </a:r>
          </a:p>
          <a:p>
            <a:r>
              <a:rPr lang="en-US" dirty="0"/>
              <a:t>Cancer Registry Quality</a:t>
            </a:r>
          </a:p>
          <a:p>
            <a:r>
              <a:rPr lang="en-US" dirty="0"/>
              <a:t>Clinical Research</a:t>
            </a:r>
          </a:p>
          <a:p>
            <a:r>
              <a:rPr lang="en-US" dirty="0"/>
              <a:t>Community Outreach</a:t>
            </a:r>
          </a:p>
          <a:p>
            <a:r>
              <a:rPr lang="en-US" dirty="0"/>
              <a:t>Psychosocial Services</a:t>
            </a:r>
          </a:p>
          <a:p>
            <a:pPr marL="0" indent="0">
              <a:buNone/>
            </a:pPr>
            <a:endParaRPr lang="en-US" b="1" dirty="0"/>
          </a:p>
        </p:txBody>
      </p:sp>
    </p:spTree>
    <p:extLst>
      <p:ext uri="{BB962C8B-B14F-4D97-AF65-F5344CB8AC3E}">
        <p14:creationId xmlns:p14="http://schemas.microsoft.com/office/powerpoint/2010/main" val="4007453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13550"/>
            <a:ext cx="8229600" cy="1143000"/>
          </a:xfrm>
        </p:spPr>
        <p:txBody>
          <a:bodyPr/>
          <a:lstStyle/>
          <a:p>
            <a:r>
              <a:rPr lang="en-US" dirty="0"/>
              <a:t>Additional Members</a:t>
            </a:r>
          </a:p>
        </p:txBody>
      </p:sp>
      <p:sp>
        <p:nvSpPr>
          <p:cNvPr id="3" name="Content Placeholder 2"/>
          <p:cNvSpPr>
            <a:spLocks noGrp="1"/>
          </p:cNvSpPr>
          <p:nvPr>
            <p:ph idx="1"/>
          </p:nvPr>
        </p:nvSpPr>
        <p:spPr>
          <a:xfrm>
            <a:off x="457200" y="2036064"/>
            <a:ext cx="8229600" cy="4090099"/>
          </a:xfrm>
        </p:spPr>
        <p:txBody>
          <a:bodyPr vert="horz" lIns="91440" tIns="45720" rIns="91440" bIns="45720" rtlCol="0" anchor="t">
            <a:normAutofit fontScale="92500" lnSpcReduction="10000"/>
          </a:bodyPr>
          <a:lstStyle/>
          <a:p>
            <a:r>
              <a:rPr lang="en-US" dirty="0">
                <a:cs typeface="Calibri"/>
              </a:rPr>
              <a:t>Specialty physicians representing top cancer sites</a:t>
            </a:r>
            <a:endParaRPr lang="en-US" dirty="0"/>
          </a:p>
          <a:p>
            <a:r>
              <a:rPr lang="en-US" dirty="0">
                <a:cs typeface="Calibri"/>
              </a:rPr>
              <a:t>Hospice</a:t>
            </a:r>
            <a:endParaRPr lang="en-US" dirty="0"/>
          </a:p>
          <a:p>
            <a:r>
              <a:rPr lang="en-US" dirty="0"/>
              <a:t>Nutrition</a:t>
            </a:r>
            <a:endParaRPr lang="en-US" dirty="0">
              <a:cs typeface="Calibri"/>
            </a:endParaRPr>
          </a:p>
          <a:p>
            <a:r>
              <a:rPr lang="en-US" dirty="0"/>
              <a:t>Rehabilitation</a:t>
            </a:r>
            <a:endParaRPr lang="en-US" dirty="0">
              <a:cs typeface="Calibri"/>
            </a:endParaRPr>
          </a:p>
          <a:p>
            <a:r>
              <a:rPr lang="en-US" dirty="0"/>
              <a:t>Mental health</a:t>
            </a:r>
            <a:endParaRPr lang="en-US" dirty="0">
              <a:cs typeface="Calibri"/>
            </a:endParaRPr>
          </a:p>
          <a:p>
            <a:r>
              <a:rPr lang="en-US" dirty="0"/>
              <a:t>Pharmacist</a:t>
            </a:r>
          </a:p>
          <a:p>
            <a:r>
              <a:rPr lang="en-US" dirty="0"/>
              <a:t>Pastoral care</a:t>
            </a:r>
          </a:p>
          <a:p>
            <a:r>
              <a:rPr lang="en-US" dirty="0"/>
              <a:t>American Cancer Society</a:t>
            </a:r>
            <a:endParaRPr lang="en-US" dirty="0">
              <a:cs typeface="Calibri"/>
            </a:endParaRPr>
          </a:p>
        </p:txBody>
      </p:sp>
    </p:spTree>
    <p:extLst>
      <p:ext uri="{BB962C8B-B14F-4D97-AF65-F5344CB8AC3E}">
        <p14:creationId xmlns:p14="http://schemas.microsoft.com/office/powerpoint/2010/main" val="2721107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36410"/>
            <a:ext cx="8229600" cy="1143000"/>
          </a:xfrm>
        </p:spPr>
        <p:txBody>
          <a:bodyPr/>
          <a:lstStyle/>
          <a:p>
            <a:r>
              <a:rPr lang="en-US" dirty="0"/>
              <a:t>Leadership Roles</a:t>
            </a:r>
          </a:p>
        </p:txBody>
      </p:sp>
      <p:sp>
        <p:nvSpPr>
          <p:cNvPr id="3" name="Content Placeholder 2"/>
          <p:cNvSpPr>
            <a:spLocks noGrp="1"/>
          </p:cNvSpPr>
          <p:nvPr>
            <p:ph idx="1"/>
          </p:nvPr>
        </p:nvSpPr>
        <p:spPr>
          <a:xfrm>
            <a:off x="457200" y="1879410"/>
            <a:ext cx="8229600" cy="4246753"/>
          </a:xfrm>
        </p:spPr>
        <p:txBody>
          <a:bodyPr vert="horz" lIns="91440" tIns="45720" rIns="91440" bIns="45720" rtlCol="0" anchor="t">
            <a:normAutofit/>
          </a:bodyPr>
          <a:lstStyle/>
          <a:p>
            <a:r>
              <a:rPr lang="en-US" dirty="0"/>
              <a:t>Cancer Committee Chair</a:t>
            </a:r>
          </a:p>
          <a:p>
            <a:r>
              <a:rPr lang="en-US" dirty="0"/>
              <a:t>Cancer Liaison Physician</a:t>
            </a:r>
          </a:p>
          <a:p>
            <a:pPr lvl="1"/>
            <a:r>
              <a:rPr lang="en-US" dirty="0"/>
              <a:t>Evaluating, interpreting, and reporting program’s performance</a:t>
            </a:r>
          </a:p>
          <a:p>
            <a:pPr lvl="1"/>
            <a:r>
              <a:rPr lang="en-US" dirty="0"/>
              <a:t>National Cancer Database data</a:t>
            </a:r>
            <a:endParaRPr lang="en-US" dirty="0">
              <a:cs typeface="Calibri"/>
            </a:endParaRPr>
          </a:p>
          <a:p>
            <a:pPr lvl="1"/>
            <a:r>
              <a:rPr lang="en-US" dirty="0"/>
              <a:t>Reports results of this analysis at least four times each calendar year</a:t>
            </a:r>
            <a:endParaRPr lang="en-US" dirty="0">
              <a:cs typeface="Calibri"/>
            </a:endParaRPr>
          </a:p>
          <a:p>
            <a:pPr lvl="1"/>
            <a:r>
              <a:rPr lang="en-US" dirty="0">
                <a:cs typeface="Calibri"/>
              </a:rPr>
              <a:t>Three-year term </a:t>
            </a:r>
          </a:p>
          <a:p>
            <a:pPr marL="457200" lvl="1" indent="0">
              <a:buNone/>
            </a:pPr>
            <a:endParaRPr lang="en-US" dirty="0">
              <a:cs typeface="Calibri"/>
            </a:endParaRPr>
          </a:p>
          <a:p>
            <a:pPr marL="0" indent="0">
              <a:buNone/>
            </a:pPr>
            <a:endParaRPr lang="en-US" dirty="0">
              <a:cs typeface="Calibri"/>
            </a:endParaRPr>
          </a:p>
        </p:txBody>
      </p:sp>
    </p:spTree>
    <p:extLst>
      <p:ext uri="{BB962C8B-B14F-4D97-AF65-F5344CB8AC3E}">
        <p14:creationId xmlns:p14="http://schemas.microsoft.com/office/powerpoint/2010/main" val="3936763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01358"/>
            <a:ext cx="8229600" cy="1143000"/>
          </a:xfrm>
        </p:spPr>
        <p:txBody>
          <a:bodyPr/>
          <a:lstStyle/>
          <a:p>
            <a:r>
              <a:rPr lang="en-US" dirty="0"/>
              <a:t>The Cancer Registrar’s Role</a:t>
            </a:r>
          </a:p>
        </p:txBody>
      </p:sp>
      <p:sp>
        <p:nvSpPr>
          <p:cNvPr id="3" name="Content Placeholder 2"/>
          <p:cNvSpPr>
            <a:spLocks noGrp="1"/>
          </p:cNvSpPr>
          <p:nvPr>
            <p:ph idx="1"/>
          </p:nvPr>
        </p:nvSpPr>
        <p:spPr>
          <a:xfrm>
            <a:off x="457200" y="2206752"/>
            <a:ext cx="8229600" cy="3919411"/>
          </a:xfrm>
        </p:spPr>
        <p:txBody>
          <a:bodyPr vert="horz" lIns="91440" tIns="45720" rIns="91440" bIns="45720" rtlCol="0" anchor="t">
            <a:normAutofit fontScale="85000" lnSpcReduction="10000"/>
          </a:bodyPr>
          <a:lstStyle/>
          <a:p>
            <a:r>
              <a:rPr lang="en-US" dirty="0"/>
              <a:t>Assist in coordinating meetings</a:t>
            </a:r>
          </a:p>
          <a:p>
            <a:r>
              <a:rPr lang="en-US" dirty="0"/>
              <a:t>Monitors </a:t>
            </a:r>
            <a:r>
              <a:rPr lang="en-US" dirty="0">
                <a:cs typeface="Calibri"/>
              </a:rPr>
              <a:t>the Cancer Registry quality control plan</a:t>
            </a:r>
          </a:p>
          <a:p>
            <a:r>
              <a:rPr lang="en-US" dirty="0">
                <a:cs typeface="Calibri"/>
              </a:rPr>
              <a:t>Run reports for quality studies utilizing registry data</a:t>
            </a:r>
            <a:endParaRPr lang="en-US" dirty="0"/>
          </a:p>
          <a:p>
            <a:r>
              <a:rPr lang="en-US" dirty="0"/>
              <a:t>Reports to the Cancer Committee </a:t>
            </a:r>
            <a:endParaRPr lang="en-US" dirty="0">
              <a:cs typeface="Calibri"/>
            </a:endParaRPr>
          </a:p>
          <a:p>
            <a:pPr lvl="1"/>
            <a:r>
              <a:rPr lang="en-US" dirty="0"/>
              <a:t>Timeliness of abstracting</a:t>
            </a:r>
            <a:endParaRPr lang="en-US" dirty="0">
              <a:cs typeface="Calibri"/>
            </a:endParaRPr>
          </a:p>
          <a:p>
            <a:pPr lvl="1"/>
            <a:r>
              <a:rPr lang="en-US" dirty="0"/>
              <a:t>Data accuracy and completeness</a:t>
            </a:r>
            <a:endParaRPr lang="en-US" dirty="0">
              <a:cs typeface="Calibri"/>
            </a:endParaRPr>
          </a:p>
          <a:p>
            <a:pPr lvl="1"/>
            <a:r>
              <a:rPr lang="en-US" dirty="0"/>
              <a:t>Annual follow-up rates</a:t>
            </a:r>
            <a:endParaRPr lang="en-US" dirty="0">
              <a:cs typeface="Calibri"/>
            </a:endParaRPr>
          </a:p>
          <a:p>
            <a:pPr lvl="1"/>
            <a:r>
              <a:rPr lang="en-US" dirty="0"/>
              <a:t>National Cancer Database and State Registry submissions</a:t>
            </a:r>
            <a:endParaRPr lang="en-US" dirty="0">
              <a:cs typeface="Calibri"/>
            </a:endParaRPr>
          </a:p>
          <a:p>
            <a:pPr marL="0" indent="0">
              <a:buNone/>
            </a:pPr>
            <a:endParaRPr lang="en-US" dirty="0">
              <a:cs typeface="Calibri"/>
            </a:endParaRPr>
          </a:p>
          <a:p>
            <a:pPr marL="0" indent="0">
              <a:buNone/>
            </a:pPr>
            <a:endParaRPr lang="en-US">
              <a:cs typeface="Calibri"/>
            </a:endParaRPr>
          </a:p>
          <a:p>
            <a:pPr marL="0" indent="0">
              <a:buNone/>
            </a:pPr>
            <a:endParaRPr lang="en-US" dirty="0"/>
          </a:p>
        </p:txBody>
      </p:sp>
    </p:spTree>
    <p:extLst>
      <p:ext uri="{BB962C8B-B14F-4D97-AF65-F5344CB8AC3E}">
        <p14:creationId xmlns:p14="http://schemas.microsoft.com/office/powerpoint/2010/main" val="988434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89166"/>
            <a:ext cx="8229600" cy="1143000"/>
          </a:xfrm>
        </p:spPr>
        <p:txBody>
          <a:bodyPr/>
          <a:lstStyle/>
          <a:p>
            <a:r>
              <a:rPr lang="en-US" dirty="0"/>
              <a:t>The Cancer Registrar’s Role</a:t>
            </a:r>
          </a:p>
        </p:txBody>
      </p:sp>
      <p:sp>
        <p:nvSpPr>
          <p:cNvPr id="3" name="Content Placeholder 2"/>
          <p:cNvSpPr>
            <a:spLocks noGrp="1"/>
          </p:cNvSpPr>
          <p:nvPr>
            <p:ph idx="1"/>
          </p:nvPr>
        </p:nvSpPr>
        <p:spPr>
          <a:xfrm>
            <a:off x="457200" y="1999488"/>
            <a:ext cx="8229600" cy="4059936"/>
          </a:xfrm>
        </p:spPr>
        <p:txBody>
          <a:bodyPr vert="horz" lIns="91440" tIns="45720" rIns="91440" bIns="45720" rtlCol="0" anchor="t">
            <a:normAutofit/>
          </a:bodyPr>
          <a:lstStyle/>
          <a:p>
            <a:r>
              <a:rPr lang="en-US" dirty="0"/>
              <a:t>Participate in discussions and decisions</a:t>
            </a:r>
          </a:p>
          <a:p>
            <a:r>
              <a:rPr lang="en-US" dirty="0"/>
              <a:t>Ensure </a:t>
            </a:r>
            <a:r>
              <a:rPr lang="en-US" dirty="0" err="1"/>
              <a:t>CoC</a:t>
            </a:r>
            <a:r>
              <a:rPr lang="en-US" dirty="0"/>
              <a:t> standards are maintained</a:t>
            </a:r>
            <a:endParaRPr lang="en-US" dirty="0">
              <a:cs typeface="Calibri"/>
            </a:endParaRPr>
          </a:p>
          <a:p>
            <a:r>
              <a:rPr lang="en-US" dirty="0">
                <a:cs typeface="Calibri"/>
              </a:rPr>
              <a:t>Maintains supporting documentation</a:t>
            </a:r>
          </a:p>
          <a:p>
            <a:r>
              <a:rPr lang="en-US" dirty="0">
                <a:cs typeface="Calibri"/>
              </a:rPr>
              <a:t>Document committee actions by recording them in the </a:t>
            </a:r>
            <a:r>
              <a:rPr lang="en-US" dirty="0" err="1">
                <a:cs typeface="Calibri"/>
              </a:rPr>
              <a:t>CoC</a:t>
            </a:r>
            <a:r>
              <a:rPr lang="en-US" dirty="0">
                <a:cs typeface="Calibri"/>
              </a:rPr>
              <a:t> survey application record</a:t>
            </a:r>
            <a:endParaRPr lang="en-US"/>
          </a:p>
          <a:p>
            <a:r>
              <a:rPr lang="en-US" dirty="0"/>
              <a:t>Take minutes</a:t>
            </a:r>
            <a:endParaRPr lang="en-US" dirty="0">
              <a:cs typeface="Calibri"/>
            </a:endParaRPr>
          </a:p>
          <a:p>
            <a:pPr marL="0" indent="0">
              <a:buNone/>
            </a:pPr>
            <a:endParaRPr lang="en-US" dirty="0">
              <a:cs typeface="Calibri"/>
            </a:endParaRPr>
          </a:p>
        </p:txBody>
      </p:sp>
    </p:spTree>
    <p:extLst>
      <p:ext uri="{BB962C8B-B14F-4D97-AF65-F5344CB8AC3E}">
        <p14:creationId xmlns:p14="http://schemas.microsoft.com/office/powerpoint/2010/main" val="3257604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13550"/>
            <a:ext cx="8229600" cy="1143000"/>
          </a:xfrm>
        </p:spPr>
        <p:txBody>
          <a:bodyPr/>
          <a:lstStyle/>
          <a:p>
            <a:r>
              <a:rPr lang="en-US" dirty="0"/>
              <a:t>Summary</a:t>
            </a:r>
          </a:p>
        </p:txBody>
      </p:sp>
      <p:sp>
        <p:nvSpPr>
          <p:cNvPr id="3" name="Content Placeholder 2"/>
          <p:cNvSpPr>
            <a:spLocks noGrp="1"/>
          </p:cNvSpPr>
          <p:nvPr>
            <p:ph idx="1"/>
          </p:nvPr>
        </p:nvSpPr>
        <p:spPr>
          <a:xfrm>
            <a:off x="457200" y="2023872"/>
            <a:ext cx="8229600" cy="4102291"/>
          </a:xfrm>
        </p:spPr>
        <p:txBody>
          <a:bodyPr vert="horz" lIns="91440" tIns="45720" rIns="91440" bIns="45720" rtlCol="0" anchor="t">
            <a:normAutofit/>
          </a:bodyPr>
          <a:lstStyle/>
          <a:p>
            <a:r>
              <a:rPr lang="en-US" dirty="0"/>
              <a:t>The Cancer Committee plans, implements, and improves cancer activities</a:t>
            </a:r>
          </a:p>
          <a:p>
            <a:r>
              <a:rPr lang="en-US" dirty="0"/>
              <a:t>Required multidisciplinary membership</a:t>
            </a:r>
            <a:endParaRPr lang="en-US" dirty="0">
              <a:cs typeface="Calibri"/>
            </a:endParaRPr>
          </a:p>
          <a:p>
            <a:r>
              <a:rPr lang="en-US" dirty="0">
                <a:cs typeface="Calibri"/>
              </a:rPr>
              <a:t>Meet at least quarterly</a:t>
            </a:r>
          </a:p>
          <a:p>
            <a:r>
              <a:rPr lang="en-US" dirty="0"/>
              <a:t>Cancer registrar provides multiple reports</a:t>
            </a:r>
            <a:endParaRPr lang="en-US" dirty="0">
              <a:cs typeface="Calibri"/>
            </a:endParaRPr>
          </a:p>
          <a:p>
            <a:pPr marL="0" indent="0">
              <a:buNone/>
            </a:pPr>
            <a:endParaRPr lang="en-US" dirty="0"/>
          </a:p>
        </p:txBody>
      </p:sp>
    </p:spTree>
    <p:extLst>
      <p:ext uri="{BB962C8B-B14F-4D97-AF65-F5344CB8AC3E}">
        <p14:creationId xmlns:p14="http://schemas.microsoft.com/office/powerpoint/2010/main" val="1351197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01358"/>
            <a:ext cx="8229600" cy="1143000"/>
          </a:xfrm>
        </p:spPr>
        <p:txBody>
          <a:bodyPr/>
          <a:lstStyle/>
          <a:p>
            <a:r>
              <a:rPr lang="en-US" dirty="0"/>
              <a:t>Thank You!</a:t>
            </a:r>
          </a:p>
        </p:txBody>
      </p:sp>
      <p:sp>
        <p:nvSpPr>
          <p:cNvPr id="3" name="Content Placeholder 2"/>
          <p:cNvSpPr>
            <a:spLocks noGrp="1"/>
          </p:cNvSpPr>
          <p:nvPr>
            <p:ph idx="1"/>
          </p:nvPr>
        </p:nvSpPr>
        <p:spPr>
          <a:xfrm>
            <a:off x="457200" y="2036064"/>
            <a:ext cx="8229600" cy="4090099"/>
          </a:xfrm>
        </p:spPr>
        <p:txBody>
          <a:bodyPr vert="horz" lIns="91440" tIns="45720" rIns="91440" bIns="45720" rtlCol="0" anchor="t">
            <a:normAutofit/>
          </a:bodyPr>
          <a:lstStyle/>
          <a:p>
            <a:pPr marL="365760" indent="-283464">
              <a:buFont typeface="Wingdings 2"/>
              <a:buChar char=""/>
              <a:defRPr/>
            </a:pPr>
            <a:r>
              <a:rPr lang="en-US" dirty="0"/>
              <a:t>NCRA Education Foundation</a:t>
            </a:r>
          </a:p>
          <a:p>
            <a:pPr marL="640080" lvl="1" indent="-237490">
              <a:buFont typeface="Verdana"/>
              <a:buChar char="◦"/>
              <a:defRPr/>
            </a:pPr>
            <a:r>
              <a:rPr lang="en-US" dirty="0">
                <a:hlinkClick r:id="rId4"/>
              </a:rPr>
              <a:t>www.ncraeducationfoundation.org</a:t>
            </a:r>
            <a:endParaRPr lang="en-US" dirty="0">
              <a:cs typeface="Calibri"/>
              <a:hlinkClick r:id="rId4"/>
            </a:endParaRPr>
          </a:p>
          <a:p>
            <a:pPr marL="365760" indent="-283464">
              <a:buFont typeface="Wingdings 2"/>
              <a:buChar char=""/>
              <a:defRPr/>
            </a:pPr>
            <a:r>
              <a:rPr lang="en-US" dirty="0"/>
              <a:t>NCRA</a:t>
            </a:r>
          </a:p>
          <a:p>
            <a:pPr marL="640080" lvl="1" indent="-237490">
              <a:buFont typeface="Verdana"/>
              <a:buChar char="◦"/>
              <a:defRPr/>
            </a:pPr>
            <a:r>
              <a:rPr lang="en-US" dirty="0">
                <a:hlinkClick r:id="rId5"/>
              </a:rPr>
              <a:t>www.ncra-usa.org</a:t>
            </a:r>
            <a:endParaRPr lang="en-US" dirty="0">
              <a:cs typeface="Calibri"/>
              <a:hlinkClick r:id="rId5"/>
            </a:endParaRPr>
          </a:p>
          <a:p>
            <a:pPr marL="0" indent="0">
              <a:buNone/>
            </a:pPr>
            <a:endParaRPr lang="en-US" dirty="0">
              <a:cs typeface="Calibri"/>
            </a:endParaRPr>
          </a:p>
        </p:txBody>
      </p:sp>
    </p:spTree>
    <p:extLst>
      <p:ext uri="{BB962C8B-B14F-4D97-AF65-F5344CB8AC3E}">
        <p14:creationId xmlns:p14="http://schemas.microsoft.com/office/powerpoint/2010/main" val="744021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37934"/>
            <a:ext cx="8229600" cy="1143000"/>
          </a:xfrm>
        </p:spPr>
        <p:txBody>
          <a:bodyPr/>
          <a:lstStyle/>
          <a:p>
            <a:r>
              <a:rPr lang="en-US" dirty="0"/>
              <a:t>Objectives</a:t>
            </a:r>
          </a:p>
        </p:txBody>
      </p:sp>
      <p:sp>
        <p:nvSpPr>
          <p:cNvPr id="3" name="Content Placeholder 2"/>
          <p:cNvSpPr>
            <a:spLocks noGrp="1"/>
          </p:cNvSpPr>
          <p:nvPr>
            <p:ph idx="1"/>
          </p:nvPr>
        </p:nvSpPr>
        <p:spPr>
          <a:xfrm>
            <a:off x="457200" y="1999488"/>
            <a:ext cx="8229600" cy="4126675"/>
          </a:xfrm>
        </p:spPr>
        <p:txBody>
          <a:bodyPr vert="horz" lIns="91440" tIns="45720" rIns="91440" bIns="45720" rtlCol="0" anchor="t">
            <a:normAutofit/>
          </a:bodyPr>
          <a:lstStyle/>
          <a:p>
            <a:r>
              <a:rPr lang="en-US" dirty="0"/>
              <a:t>Define a Cancer Committee</a:t>
            </a:r>
          </a:p>
          <a:p>
            <a:r>
              <a:rPr lang="en-US" dirty="0"/>
              <a:t>Describe the responsibilities of the Cancer Committee</a:t>
            </a:r>
            <a:endParaRPr lang="en-US" dirty="0">
              <a:cs typeface="Calibri"/>
            </a:endParaRPr>
          </a:p>
          <a:p>
            <a:r>
              <a:rPr lang="en-US" dirty="0"/>
              <a:t>Identify Cancer Committee members</a:t>
            </a:r>
            <a:endParaRPr lang="en-US" dirty="0">
              <a:cs typeface="Calibri"/>
            </a:endParaRPr>
          </a:p>
          <a:p>
            <a:r>
              <a:rPr lang="en-US" dirty="0"/>
              <a:t>Review required attendance</a:t>
            </a:r>
            <a:r>
              <a:rPr lang="en-US" dirty="0">
                <a:cs typeface="Calibri"/>
              </a:rPr>
              <a:t> of the Cancer Committee members</a:t>
            </a:r>
          </a:p>
          <a:p>
            <a:r>
              <a:rPr lang="en-US" dirty="0"/>
              <a:t>Explain the cancer registrar’s role</a:t>
            </a:r>
            <a:endParaRPr lang="en-US" dirty="0">
              <a:cs typeface="Calibri"/>
            </a:endParaRPr>
          </a:p>
          <a:p>
            <a:pPr marL="0" indent="0">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01358"/>
            <a:ext cx="8229600" cy="1143000"/>
          </a:xfrm>
        </p:spPr>
        <p:txBody>
          <a:bodyPr>
            <a:normAutofit fontScale="90000"/>
          </a:bodyPr>
          <a:lstStyle/>
          <a:p>
            <a:r>
              <a:rPr lang="en-US" dirty="0"/>
              <a:t>Commission on Cancer (</a:t>
            </a:r>
            <a:r>
              <a:rPr lang="en-US" dirty="0" err="1"/>
              <a:t>CoC</a:t>
            </a:r>
            <a:r>
              <a:rPr lang="en-US" dirty="0"/>
              <a:t>) </a:t>
            </a:r>
            <a:r>
              <a:rPr lang="en-US" dirty="0">
                <a:latin typeface="Calibri"/>
                <a:cs typeface="Calibri"/>
              </a:rPr>
              <a:t/>
            </a:r>
            <a:br>
              <a:rPr lang="en-US" dirty="0">
                <a:latin typeface="Calibri"/>
                <a:cs typeface="Calibri"/>
              </a:rPr>
            </a:br>
            <a:r>
              <a:rPr lang="en-US" dirty="0"/>
              <a:t>Accreditation Program</a:t>
            </a:r>
          </a:p>
        </p:txBody>
      </p:sp>
      <p:sp>
        <p:nvSpPr>
          <p:cNvPr id="3" name="Content Placeholder 2"/>
          <p:cNvSpPr>
            <a:spLocks noGrp="1"/>
          </p:cNvSpPr>
          <p:nvPr>
            <p:ph idx="1"/>
          </p:nvPr>
        </p:nvSpPr>
        <p:spPr>
          <a:xfrm>
            <a:off x="457200" y="2243328"/>
            <a:ext cx="8229600" cy="3882835"/>
          </a:xfrm>
        </p:spPr>
        <p:txBody>
          <a:bodyPr vert="horz" lIns="91440" tIns="45720" rIns="91440" bIns="45720" rtlCol="0" anchor="t">
            <a:normAutofit/>
          </a:bodyPr>
          <a:lstStyle/>
          <a:p>
            <a:r>
              <a:rPr lang="en-US" dirty="0"/>
              <a:t>Establishes standards to ensure that structures, processes, and outcomes necessary for the delivery of quality and comprehensive cancer care are in place</a:t>
            </a:r>
          </a:p>
          <a:p>
            <a:r>
              <a:rPr lang="en-US" dirty="0"/>
              <a:t>Conducts surveys at cancer programs to assess compliance with standards</a:t>
            </a:r>
            <a:endParaRPr lang="en-US" dirty="0">
              <a:cs typeface="Calibri"/>
            </a:endParaRPr>
          </a:p>
          <a:p>
            <a:r>
              <a:rPr lang="en-US" dirty="0">
                <a:cs typeface="Calibri"/>
              </a:rPr>
              <a:t>Required component: Cancer Committee</a:t>
            </a:r>
          </a:p>
          <a:p>
            <a:pPr marL="0" indent="0">
              <a:buNone/>
            </a:pPr>
            <a:endParaRPr lang="en-US" dirty="0">
              <a:cs typeface="Calibri"/>
            </a:endParaRPr>
          </a:p>
        </p:txBody>
      </p:sp>
    </p:spTree>
    <p:extLst>
      <p:ext uri="{BB962C8B-B14F-4D97-AF65-F5344CB8AC3E}">
        <p14:creationId xmlns:p14="http://schemas.microsoft.com/office/powerpoint/2010/main" val="752172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46138"/>
            <a:ext cx="8229600" cy="1143000"/>
          </a:xfrm>
        </p:spPr>
        <p:txBody>
          <a:bodyPr/>
          <a:lstStyle/>
          <a:p>
            <a:r>
              <a:rPr lang="en-US" dirty="0"/>
              <a:t>Cancer Committee</a:t>
            </a:r>
          </a:p>
        </p:txBody>
      </p:sp>
      <p:sp>
        <p:nvSpPr>
          <p:cNvPr id="3" name="Content Placeholder 2"/>
          <p:cNvSpPr>
            <a:spLocks noGrp="1"/>
          </p:cNvSpPr>
          <p:nvPr>
            <p:ph idx="1"/>
          </p:nvPr>
        </p:nvSpPr>
        <p:spPr>
          <a:xfrm>
            <a:off x="457200" y="2304288"/>
            <a:ext cx="8229600" cy="3821875"/>
          </a:xfrm>
        </p:spPr>
        <p:txBody>
          <a:bodyPr vert="horz" lIns="91440" tIns="45720" rIns="91440" bIns="45720" rtlCol="0" anchor="t">
            <a:normAutofit/>
          </a:bodyPr>
          <a:lstStyle/>
          <a:p>
            <a:r>
              <a:rPr lang="en-US" dirty="0"/>
              <a:t>Multidisciplinary leadership body</a:t>
            </a:r>
          </a:p>
          <a:p>
            <a:pPr lvl="1"/>
            <a:r>
              <a:rPr lang="en-US" dirty="0">
                <a:cs typeface="Calibri"/>
              </a:rPr>
              <a:t>Physicians</a:t>
            </a:r>
          </a:p>
          <a:p>
            <a:pPr lvl="1"/>
            <a:r>
              <a:rPr lang="en-US" dirty="0">
                <a:cs typeface="Calibri"/>
              </a:rPr>
              <a:t>Non-physicians</a:t>
            </a:r>
            <a:endParaRPr lang="en-US" dirty="0"/>
          </a:p>
          <a:p>
            <a:r>
              <a:rPr lang="en-US" dirty="0"/>
              <a:t>Responsible for monitoring cancer program structure and services</a:t>
            </a:r>
            <a:endParaRPr lang="en-US" dirty="0">
              <a:cs typeface="Calibri"/>
            </a:endParaRPr>
          </a:p>
          <a:p>
            <a:endParaRPr lang="en-US" dirty="0">
              <a:cs typeface="Calibri"/>
            </a:endParaRPr>
          </a:p>
          <a:p>
            <a:endParaRPr lang="en-US" dirty="0">
              <a:cs typeface="Calibri"/>
            </a:endParaRPr>
          </a:p>
          <a:p>
            <a:pPr marL="0" indent="0">
              <a:buNone/>
            </a:pPr>
            <a:endParaRPr lang="en-US" dirty="0">
              <a:cs typeface="Calibri"/>
            </a:endParaRPr>
          </a:p>
        </p:txBody>
      </p:sp>
    </p:spTree>
    <p:extLst>
      <p:ext uri="{BB962C8B-B14F-4D97-AF65-F5344CB8AC3E}">
        <p14:creationId xmlns:p14="http://schemas.microsoft.com/office/powerpoint/2010/main" val="1627721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37934"/>
            <a:ext cx="8229600" cy="1143000"/>
          </a:xfrm>
        </p:spPr>
        <p:txBody>
          <a:bodyPr/>
          <a:lstStyle/>
          <a:p>
            <a:r>
              <a:rPr lang="en-US" dirty="0"/>
              <a:t>Leadership Responsibilities</a:t>
            </a:r>
            <a:endParaRPr lang="en-US" dirty="0" err="1"/>
          </a:p>
        </p:txBody>
      </p:sp>
      <p:sp>
        <p:nvSpPr>
          <p:cNvPr id="3" name="Content Placeholder 2"/>
          <p:cNvSpPr>
            <a:spLocks noGrp="1"/>
          </p:cNvSpPr>
          <p:nvPr>
            <p:ph idx="1"/>
          </p:nvPr>
        </p:nvSpPr>
        <p:spPr>
          <a:xfrm>
            <a:off x="457200" y="1954279"/>
            <a:ext cx="8229600" cy="4171884"/>
          </a:xfrm>
        </p:spPr>
        <p:txBody>
          <a:bodyPr vert="horz" lIns="91440" tIns="45720" rIns="91440" bIns="45720" rtlCol="0" anchor="t">
            <a:normAutofit/>
          </a:bodyPr>
          <a:lstStyle/>
          <a:p>
            <a:r>
              <a:rPr lang="en-US" dirty="0"/>
              <a:t>Leadership </a:t>
            </a:r>
            <a:r>
              <a:rPr lang="en-US" dirty="0">
                <a:cs typeface="Calibri"/>
              </a:rPr>
              <a:t>is the key element of an effective cancer program </a:t>
            </a:r>
            <a:endParaRPr lang="en-US" dirty="0"/>
          </a:p>
          <a:p>
            <a:pPr lvl="1"/>
            <a:r>
              <a:rPr lang="en-US" dirty="0"/>
              <a:t>Goal setting</a:t>
            </a:r>
            <a:endParaRPr lang="en-US" dirty="0">
              <a:cs typeface="Calibri"/>
            </a:endParaRPr>
          </a:p>
          <a:p>
            <a:pPr lvl="1"/>
            <a:r>
              <a:rPr lang="en-US" dirty="0"/>
              <a:t>Planning</a:t>
            </a:r>
            <a:endParaRPr lang="en-US" dirty="0">
              <a:cs typeface="Calibri"/>
            </a:endParaRPr>
          </a:p>
          <a:p>
            <a:pPr lvl="1"/>
            <a:r>
              <a:rPr lang="en-US" dirty="0"/>
              <a:t>Initiating</a:t>
            </a:r>
            <a:endParaRPr lang="en-US" dirty="0">
              <a:cs typeface="Calibri"/>
            </a:endParaRPr>
          </a:p>
          <a:p>
            <a:pPr lvl="1"/>
            <a:r>
              <a:rPr lang="en-US" dirty="0"/>
              <a:t>Implementing</a:t>
            </a:r>
            <a:endParaRPr lang="en-US" dirty="0">
              <a:cs typeface="Calibri"/>
            </a:endParaRPr>
          </a:p>
          <a:p>
            <a:pPr lvl="1"/>
            <a:r>
              <a:rPr lang="en-US" dirty="0"/>
              <a:t>Evaluating </a:t>
            </a:r>
            <a:endParaRPr lang="en-US" dirty="0">
              <a:cs typeface="Calibri"/>
            </a:endParaRPr>
          </a:p>
          <a:p>
            <a:pPr lvl="1"/>
            <a:r>
              <a:rPr lang="en-US" dirty="0"/>
              <a:t>Improving all cancer-related activities</a:t>
            </a:r>
            <a:endParaRPr lang="en-US" dirty="0">
              <a:cs typeface="Calibri"/>
            </a:endParaRPr>
          </a:p>
          <a:p>
            <a:pPr marL="0" indent="0">
              <a:buNone/>
            </a:pPr>
            <a:endParaRPr lang="en-US" dirty="0"/>
          </a:p>
        </p:txBody>
      </p:sp>
    </p:spTree>
    <p:extLst>
      <p:ext uri="{BB962C8B-B14F-4D97-AF65-F5344CB8AC3E}">
        <p14:creationId xmlns:p14="http://schemas.microsoft.com/office/powerpoint/2010/main" val="2656624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13550"/>
            <a:ext cx="8229600" cy="1143000"/>
          </a:xfrm>
        </p:spPr>
        <p:txBody>
          <a:bodyPr/>
          <a:lstStyle/>
          <a:p>
            <a:r>
              <a:rPr lang="en-US" dirty="0"/>
              <a:t>Key Responsibilities</a:t>
            </a:r>
          </a:p>
        </p:txBody>
      </p:sp>
      <p:sp>
        <p:nvSpPr>
          <p:cNvPr id="3" name="Content Placeholder 2"/>
          <p:cNvSpPr>
            <a:spLocks noGrp="1"/>
          </p:cNvSpPr>
          <p:nvPr>
            <p:ph idx="1"/>
          </p:nvPr>
        </p:nvSpPr>
        <p:spPr>
          <a:xfrm>
            <a:off x="457200" y="2206752"/>
            <a:ext cx="8229600" cy="3919411"/>
          </a:xfrm>
        </p:spPr>
        <p:txBody>
          <a:bodyPr vert="horz" lIns="91440" tIns="45720" rIns="91440" bIns="45720" rtlCol="0" anchor="t">
            <a:normAutofit lnSpcReduction="10000"/>
          </a:bodyPr>
          <a:lstStyle/>
          <a:p>
            <a:r>
              <a:rPr lang="en-US" dirty="0">
                <a:cs typeface="Calibri"/>
              </a:rPr>
              <a:t>Appoint a committee member for all required coordinator positions</a:t>
            </a:r>
            <a:endParaRPr lang="en-US" dirty="0"/>
          </a:p>
          <a:p>
            <a:r>
              <a:rPr lang="en-US" dirty="0"/>
              <a:t>Maintain and monitor compliance </a:t>
            </a:r>
            <a:r>
              <a:rPr lang="en-US" dirty="0">
                <a:cs typeface="Calibri"/>
              </a:rPr>
              <a:t>of standards</a:t>
            </a:r>
          </a:p>
          <a:p>
            <a:r>
              <a:rPr lang="en-US" dirty="0"/>
              <a:t>Set and monitor annual programmatic and clinical goals</a:t>
            </a:r>
            <a:endParaRPr lang="en-US" dirty="0">
              <a:cs typeface="Calibri"/>
            </a:endParaRPr>
          </a:p>
          <a:p>
            <a:r>
              <a:rPr lang="en-US" dirty="0"/>
              <a:t>Establish and evaluate the quality of the cancer registry data</a:t>
            </a:r>
            <a:endParaRPr lang="en-US" dirty="0">
              <a:cs typeface="Calibri"/>
            </a:endParaRPr>
          </a:p>
          <a:p>
            <a:pPr marL="0" indent="0">
              <a:buNone/>
            </a:pPr>
            <a:endParaRPr lang="en-US" dirty="0"/>
          </a:p>
        </p:txBody>
      </p:sp>
    </p:spTree>
    <p:extLst>
      <p:ext uri="{BB962C8B-B14F-4D97-AF65-F5344CB8AC3E}">
        <p14:creationId xmlns:p14="http://schemas.microsoft.com/office/powerpoint/2010/main" val="2900314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13550"/>
            <a:ext cx="8229600" cy="1143000"/>
          </a:xfrm>
        </p:spPr>
        <p:txBody>
          <a:bodyPr/>
          <a:lstStyle/>
          <a:p>
            <a:r>
              <a:rPr lang="en-US" dirty="0"/>
              <a:t>Key Responsibilities</a:t>
            </a:r>
            <a:r>
              <a:rPr lang="en-US" dirty="0">
                <a:cs typeface="Calibri"/>
              </a:rPr>
              <a:t> (continued)</a:t>
            </a:r>
            <a:endParaRPr lang="en-US" dirty="0"/>
          </a:p>
        </p:txBody>
      </p:sp>
      <p:sp>
        <p:nvSpPr>
          <p:cNvPr id="3" name="Content Placeholder 2"/>
          <p:cNvSpPr>
            <a:spLocks noGrp="1"/>
          </p:cNvSpPr>
          <p:nvPr>
            <p:ph idx="1"/>
          </p:nvPr>
        </p:nvSpPr>
        <p:spPr>
          <a:xfrm>
            <a:off x="457200" y="2304288"/>
            <a:ext cx="8229600" cy="3821875"/>
          </a:xfrm>
        </p:spPr>
        <p:txBody>
          <a:bodyPr vert="horz" lIns="91440" tIns="45720" rIns="91440" bIns="45720" rtlCol="0" anchor="t">
            <a:normAutofit/>
          </a:bodyPr>
          <a:lstStyle/>
          <a:p>
            <a:r>
              <a:rPr lang="en-US" dirty="0">
                <a:cs typeface="Calibri"/>
              </a:rPr>
              <a:t>Monitor:</a:t>
            </a:r>
            <a:endParaRPr lang="en-US" dirty="0"/>
          </a:p>
          <a:p>
            <a:pPr lvl="1"/>
            <a:r>
              <a:rPr lang="en-US" dirty="0"/>
              <a:t>Cancer Conference activity and attendance</a:t>
            </a:r>
            <a:endParaRPr lang="en-US" dirty="0">
              <a:cs typeface="Calibri"/>
            </a:endParaRPr>
          </a:p>
          <a:p>
            <a:pPr lvl="1"/>
            <a:r>
              <a:rPr lang="en-US" dirty="0">
                <a:cs typeface="Calibri"/>
              </a:rPr>
              <a:t>Percentage of patient accrual to clinical trials</a:t>
            </a:r>
            <a:endParaRPr lang="en-US" dirty="0"/>
          </a:p>
          <a:p>
            <a:pPr lvl="1"/>
            <a:r>
              <a:rPr lang="en-US" dirty="0"/>
              <a:t>Effectiveness of community outreach activities</a:t>
            </a:r>
            <a:endParaRPr lang="en-US" dirty="0">
              <a:cs typeface="Calibri"/>
            </a:endParaRPr>
          </a:p>
          <a:p>
            <a:pPr lvl="1"/>
            <a:r>
              <a:rPr lang="en-US" dirty="0">
                <a:cs typeface="Calibri"/>
              </a:rPr>
              <a:t>Cancer Committee attendance</a:t>
            </a:r>
          </a:p>
          <a:p>
            <a:pPr marL="0" indent="0">
              <a:buNone/>
            </a:pPr>
            <a:endParaRPr lang="en-US" dirty="0">
              <a:cs typeface="Calibri"/>
            </a:endParaRPr>
          </a:p>
        </p:txBody>
      </p:sp>
    </p:spTree>
    <p:extLst>
      <p:ext uri="{BB962C8B-B14F-4D97-AF65-F5344CB8AC3E}">
        <p14:creationId xmlns:p14="http://schemas.microsoft.com/office/powerpoint/2010/main" val="3503089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01358"/>
            <a:ext cx="8229600" cy="1143000"/>
          </a:xfrm>
        </p:spPr>
        <p:txBody>
          <a:bodyPr/>
          <a:lstStyle/>
          <a:p>
            <a:r>
              <a:rPr lang="en-US" dirty="0"/>
              <a:t>Key Responsibilities (continued)</a:t>
            </a:r>
          </a:p>
        </p:txBody>
      </p:sp>
      <p:sp>
        <p:nvSpPr>
          <p:cNvPr id="3" name="Content Placeholder 2"/>
          <p:cNvSpPr>
            <a:spLocks noGrp="1"/>
          </p:cNvSpPr>
          <p:nvPr>
            <p:ph idx="1"/>
          </p:nvPr>
        </p:nvSpPr>
        <p:spPr>
          <a:xfrm>
            <a:off x="457200" y="2109216"/>
            <a:ext cx="8229600" cy="4016947"/>
          </a:xfrm>
        </p:spPr>
        <p:txBody>
          <a:bodyPr vert="horz" lIns="91440" tIns="45720" rIns="91440" bIns="45720" rtlCol="0" anchor="t">
            <a:normAutofit/>
          </a:bodyPr>
          <a:lstStyle/>
          <a:p>
            <a:r>
              <a:rPr lang="en-US" dirty="0"/>
              <a:t>Offer cancer-related educational activities</a:t>
            </a:r>
          </a:p>
          <a:p>
            <a:r>
              <a:rPr lang="en-US" dirty="0"/>
              <a:t>Ensure pathology reports are compliant</a:t>
            </a:r>
          </a:p>
          <a:p>
            <a:r>
              <a:rPr lang="en-US" dirty="0"/>
              <a:t>Conduct quality-of-care and outcomes studies </a:t>
            </a:r>
          </a:p>
          <a:p>
            <a:r>
              <a:rPr lang="en-US" dirty="0"/>
              <a:t>Meet performance levels</a:t>
            </a:r>
          </a:p>
          <a:p>
            <a:pPr marL="0" indent="0">
              <a:buNone/>
            </a:pPr>
            <a:endParaRPr lang="en-US" dirty="0"/>
          </a:p>
        </p:txBody>
      </p:sp>
    </p:spTree>
    <p:extLst>
      <p:ext uri="{BB962C8B-B14F-4D97-AF65-F5344CB8AC3E}">
        <p14:creationId xmlns:p14="http://schemas.microsoft.com/office/powerpoint/2010/main" val="606208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25742"/>
            <a:ext cx="8229600" cy="1143000"/>
          </a:xfrm>
        </p:spPr>
        <p:txBody>
          <a:bodyPr>
            <a:normAutofit fontScale="90000"/>
          </a:bodyPr>
          <a:lstStyle/>
          <a:p>
            <a:r>
              <a:rPr lang="en-US" dirty="0"/>
              <a:t>Meeting Frequency and Attendance</a:t>
            </a:r>
          </a:p>
        </p:txBody>
      </p:sp>
      <p:sp>
        <p:nvSpPr>
          <p:cNvPr id="3" name="Content Placeholder 2"/>
          <p:cNvSpPr>
            <a:spLocks noGrp="1"/>
          </p:cNvSpPr>
          <p:nvPr>
            <p:ph idx="1"/>
          </p:nvPr>
        </p:nvSpPr>
        <p:spPr>
          <a:xfrm>
            <a:off x="457200" y="2109216"/>
            <a:ext cx="8229600" cy="4016947"/>
          </a:xfrm>
        </p:spPr>
        <p:txBody>
          <a:bodyPr vert="horz" lIns="91440" tIns="45720" rIns="91440" bIns="45720" rtlCol="0" anchor="t">
            <a:normAutofit/>
          </a:bodyPr>
          <a:lstStyle/>
          <a:p>
            <a:r>
              <a:rPr lang="en-US" dirty="0"/>
              <a:t>At least quarterly</a:t>
            </a:r>
          </a:p>
          <a:p>
            <a:r>
              <a:rPr lang="en-US" dirty="0"/>
              <a:t>Subcommittee working groups</a:t>
            </a:r>
          </a:p>
          <a:p>
            <a:r>
              <a:rPr lang="en-US" dirty="0"/>
              <a:t>Required members or their designated alternate must attend 75% of meetings</a:t>
            </a:r>
            <a:endParaRPr lang="en-US" dirty="0">
              <a:cs typeface="Calibri"/>
            </a:endParaRPr>
          </a:p>
          <a:p>
            <a:pPr marL="0" indent="0">
              <a:buNone/>
            </a:pPr>
            <a:endParaRPr lang="en-US" dirty="0"/>
          </a:p>
        </p:txBody>
      </p:sp>
    </p:spTree>
    <p:extLst>
      <p:ext uri="{BB962C8B-B14F-4D97-AF65-F5344CB8AC3E}">
        <p14:creationId xmlns:p14="http://schemas.microsoft.com/office/powerpoint/2010/main" val="35441523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TotalTime>
  <Words>945</Words>
  <Application>Microsoft Office PowerPoint</Application>
  <PresentationFormat>On-screen Show (4:3)</PresentationFormat>
  <Paragraphs>229</Paragraphs>
  <Slides>18</Slides>
  <Notes>18</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Office Theme</vt:lpstr>
      <vt:lpstr>1_Office Theme</vt:lpstr>
      <vt:lpstr>PowerPoint Presentation</vt:lpstr>
      <vt:lpstr>Objectives</vt:lpstr>
      <vt:lpstr>Commission on Cancer (CoC)  Accreditation Program</vt:lpstr>
      <vt:lpstr>Cancer Committee</vt:lpstr>
      <vt:lpstr>Leadership Responsibilities</vt:lpstr>
      <vt:lpstr>Key Responsibilities</vt:lpstr>
      <vt:lpstr>Key Responsibilities (continued)</vt:lpstr>
      <vt:lpstr>Key Responsibilities (continued)</vt:lpstr>
      <vt:lpstr>Meeting Frequency and Attendance</vt:lpstr>
      <vt:lpstr>Required Physician Members</vt:lpstr>
      <vt:lpstr>Required Non-Physician Members</vt:lpstr>
      <vt:lpstr>Required Coordinators</vt:lpstr>
      <vt:lpstr>Additional Members</vt:lpstr>
      <vt:lpstr>Leadership Roles</vt:lpstr>
      <vt:lpstr>The Cancer Registrar’s Role</vt:lpstr>
      <vt:lpstr>The Cancer Registrar’s Role</vt:lpstr>
      <vt:lpstr>Summary</vt:lpstr>
      <vt:lpstr>Thank You!</vt:lpstr>
    </vt:vector>
  </TitlesOfParts>
  <Company>Neighborhood All-Stars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Toby Robin</dc:creator>
  <cp:lastModifiedBy>Robin Havens</cp:lastModifiedBy>
  <cp:revision>669</cp:revision>
  <dcterms:created xsi:type="dcterms:W3CDTF">2013-07-02T15:13:30Z</dcterms:created>
  <dcterms:modified xsi:type="dcterms:W3CDTF">2018-11-20T19:41:58Z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