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6"/>
  </p:notesMasterIdLst>
  <p:sldIdLst>
    <p:sldId id="277" r:id="rId3"/>
    <p:sldId id="262" r:id="rId4"/>
    <p:sldId id="263" r:id="rId5"/>
    <p:sldId id="264" r:id="rId6"/>
    <p:sldId id="278" r:id="rId7"/>
    <p:sldId id="279" r:id="rId8"/>
    <p:sldId id="280" r:id="rId9"/>
    <p:sldId id="290" r:id="rId10"/>
    <p:sldId id="291" r:id="rId11"/>
    <p:sldId id="281" r:id="rId12"/>
    <p:sldId id="265" r:id="rId13"/>
    <p:sldId id="282" r:id="rId14"/>
    <p:sldId id="269" r:id="rId15"/>
    <p:sldId id="285" r:id="rId16"/>
    <p:sldId id="283" r:id="rId17"/>
    <p:sldId id="266" r:id="rId18"/>
    <p:sldId id="284" r:id="rId19"/>
    <p:sldId id="292" r:id="rId20"/>
    <p:sldId id="293" r:id="rId21"/>
    <p:sldId id="295" r:id="rId22"/>
    <p:sldId id="294" r:id="rId23"/>
    <p:sldId id="271" r:id="rId24"/>
    <p:sldId id="272"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leen Abate" initials="E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EFACEE-3469-4CA0-A814-F4079AE0C292}" v="21" dt="2018-07-24T15:26:10.5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215" autoAdjust="0"/>
  </p:normalViewPr>
  <p:slideViewPr>
    <p:cSldViewPr snapToGrid="0" snapToObjects="1">
      <p:cViewPr>
        <p:scale>
          <a:sx n="85" d="100"/>
          <a:sy n="85" d="100"/>
        </p:scale>
        <p:origin x="-71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Biese" userId="04ee4fd3296d398f" providerId="LiveId" clId="{69577A48-F0C6-45B8-B464-C44B34767CD9}"/>
    <pc:docChg chg="undo custSel addSld delSld modSld">
      <pc:chgData name="Sara Biese" userId="04ee4fd3296d398f" providerId="LiveId" clId="{69577A48-F0C6-45B8-B464-C44B34767CD9}" dt="2018-06-10T21:55:01.919" v="3925" actId="20577"/>
      <pc:docMkLst>
        <pc:docMk/>
      </pc:docMkLst>
      <pc:sldChg chg="delSp modSp modNotesTx">
        <pc:chgData name="Sara Biese" userId="04ee4fd3296d398f" providerId="LiveId" clId="{69577A48-F0C6-45B8-B464-C44B34767CD9}" dt="2018-06-10T21:55:01.919" v="3925" actId="20577"/>
        <pc:sldMkLst>
          <pc:docMk/>
          <pc:sldMk cId="3434818777" sldId="266"/>
        </pc:sldMkLst>
        <pc:spChg chg="mod">
          <ac:chgData name="Sara Biese" userId="04ee4fd3296d398f" providerId="LiveId" clId="{69577A48-F0C6-45B8-B464-C44B34767CD9}" dt="2018-06-10T21:55:01.919" v="3925" actId="20577"/>
          <ac:spMkLst>
            <pc:docMk/>
            <pc:sldMk cId="3434818777" sldId="266"/>
            <ac:spMk id="2" creationId="{00000000-0000-0000-0000-000000000000}"/>
          </ac:spMkLst>
        </pc:spChg>
        <pc:spChg chg="mod">
          <ac:chgData name="Sara Biese" userId="04ee4fd3296d398f" providerId="LiveId" clId="{69577A48-F0C6-45B8-B464-C44B34767CD9}" dt="2018-06-10T21:51:34.190" v="3501" actId="27636"/>
          <ac:spMkLst>
            <pc:docMk/>
            <pc:sldMk cId="3434818777" sldId="266"/>
            <ac:spMk id="3" creationId="{00000000-0000-0000-0000-000000000000}"/>
          </ac:spMkLst>
        </pc:spChg>
        <pc:spChg chg="del">
          <ac:chgData name="Sara Biese" userId="04ee4fd3296d398f" providerId="LiveId" clId="{69577A48-F0C6-45B8-B464-C44B34767CD9}" dt="2018-06-10T21:54:23.546" v="3891" actId="478"/>
          <ac:spMkLst>
            <pc:docMk/>
            <pc:sldMk cId="3434818777" sldId="266"/>
            <ac:spMk id="4" creationId="{CD90D301-DF1D-42B1-B78A-27149249E693}"/>
          </ac:spMkLst>
        </pc:spChg>
        <pc:spChg chg="del">
          <ac:chgData name="Sara Biese" userId="04ee4fd3296d398f" providerId="LiveId" clId="{69577A48-F0C6-45B8-B464-C44B34767CD9}" dt="2018-06-10T21:54:39.642" v="3892" actId="20577"/>
          <ac:spMkLst>
            <pc:docMk/>
            <pc:sldMk cId="3434818777" sldId="266"/>
            <ac:spMk id="5" creationId="{5FEC1909-E060-40ED-B94A-83F51EA4C62B}"/>
          </ac:spMkLst>
        </pc:spChg>
      </pc:sldChg>
      <pc:sldChg chg="modSp modNotesTx">
        <pc:chgData name="Sara Biese" userId="04ee4fd3296d398f" providerId="LiveId" clId="{69577A48-F0C6-45B8-B464-C44B34767CD9}" dt="2018-06-10T21:26:05.090" v="1099" actId="20577"/>
        <pc:sldMkLst>
          <pc:docMk/>
          <pc:sldMk cId="2186954391" sldId="269"/>
        </pc:sldMkLst>
        <pc:spChg chg="mod">
          <ac:chgData name="Sara Biese" userId="04ee4fd3296d398f" providerId="LiveId" clId="{69577A48-F0C6-45B8-B464-C44B34767CD9}" dt="2018-06-10T21:22:57.662" v="798" actId="20577"/>
          <ac:spMkLst>
            <pc:docMk/>
            <pc:sldMk cId="2186954391" sldId="269"/>
            <ac:spMk id="3" creationId="{00000000-0000-0000-0000-000000000000}"/>
          </ac:spMkLst>
        </pc:spChg>
      </pc:sldChg>
      <pc:sldChg chg="addSp delSp modSp modAnim modNotesTx">
        <pc:chgData name="Sara Biese" userId="04ee4fd3296d398f" providerId="LiveId" clId="{69577A48-F0C6-45B8-B464-C44B34767CD9}" dt="2018-06-10T21:54:17.210" v="3890" actId="20577"/>
        <pc:sldMkLst>
          <pc:docMk/>
          <pc:sldMk cId="4250770617" sldId="283"/>
        </pc:sldMkLst>
        <pc:spChg chg="mod">
          <ac:chgData name="Sara Biese" userId="04ee4fd3296d398f" providerId="LiveId" clId="{69577A48-F0C6-45B8-B464-C44B34767CD9}" dt="2018-06-10T21:54:17.210" v="3890" actId="20577"/>
          <ac:spMkLst>
            <pc:docMk/>
            <pc:sldMk cId="4250770617" sldId="283"/>
            <ac:spMk id="2" creationId="{411009C9-EE02-4AC4-8EC6-B47D3E955186}"/>
          </ac:spMkLst>
        </pc:spChg>
        <pc:spChg chg="del">
          <ac:chgData name="Sara Biese" userId="04ee4fd3296d398f" providerId="LiveId" clId="{69577A48-F0C6-45B8-B464-C44B34767CD9}" dt="2018-06-10T21:35:15.975" v="2241" actId="478"/>
          <ac:spMkLst>
            <pc:docMk/>
            <pc:sldMk cId="4250770617" sldId="283"/>
            <ac:spMk id="3" creationId="{215175CF-E25E-42EA-9BF5-5EE0468C672A}"/>
          </ac:spMkLst>
        </pc:spChg>
        <pc:spChg chg="add del mod">
          <ac:chgData name="Sara Biese" userId="04ee4fd3296d398f" providerId="LiveId" clId="{69577A48-F0C6-45B8-B464-C44B34767CD9}" dt="2018-06-10T21:45:57.519" v="3407" actId="478"/>
          <ac:spMkLst>
            <pc:docMk/>
            <pc:sldMk cId="4250770617" sldId="283"/>
            <ac:spMk id="8" creationId="{01F0AAFB-8EB9-4074-B287-AC8F54931B72}"/>
          </ac:spMkLst>
        </pc:spChg>
        <pc:spChg chg="add del mod">
          <ac:chgData name="Sara Biese" userId="04ee4fd3296d398f" providerId="LiveId" clId="{69577A48-F0C6-45B8-B464-C44B34767CD9}" dt="2018-06-10T21:46:25.216" v="3409" actId="11529"/>
          <ac:spMkLst>
            <pc:docMk/>
            <pc:sldMk cId="4250770617" sldId="283"/>
            <ac:spMk id="9" creationId="{14FAC284-DAD8-4287-89DF-940285ED29A3}"/>
          </ac:spMkLst>
        </pc:spChg>
        <pc:spChg chg="add mod">
          <ac:chgData name="Sara Biese" userId="04ee4fd3296d398f" providerId="LiveId" clId="{69577A48-F0C6-45B8-B464-C44B34767CD9}" dt="2018-06-10T21:50:04.749" v="3443" actId="208"/>
          <ac:spMkLst>
            <pc:docMk/>
            <pc:sldMk cId="4250770617" sldId="283"/>
            <ac:spMk id="10" creationId="{8C127FD2-32D5-437D-A464-24EA95E10027}"/>
          </ac:spMkLst>
        </pc:spChg>
        <pc:spChg chg="add mod">
          <ac:chgData name="Sara Biese" userId="04ee4fd3296d398f" providerId="LiveId" clId="{69577A48-F0C6-45B8-B464-C44B34767CD9}" dt="2018-06-10T21:49:58.693" v="3442" actId="208"/>
          <ac:spMkLst>
            <pc:docMk/>
            <pc:sldMk cId="4250770617" sldId="283"/>
            <ac:spMk id="11" creationId="{AE03C716-9BD3-444D-B2B1-4A331D1A8C47}"/>
          </ac:spMkLst>
        </pc:spChg>
        <pc:spChg chg="add mod">
          <ac:chgData name="Sara Biese" userId="04ee4fd3296d398f" providerId="LiveId" clId="{69577A48-F0C6-45B8-B464-C44B34767CD9}" dt="2018-06-10T21:49:54.203" v="3441" actId="208"/>
          <ac:spMkLst>
            <pc:docMk/>
            <pc:sldMk cId="4250770617" sldId="283"/>
            <ac:spMk id="12" creationId="{3741916F-BA91-4102-A9DF-13A1248AB75F}"/>
          </ac:spMkLst>
        </pc:spChg>
        <pc:spChg chg="add mod">
          <ac:chgData name="Sara Biese" userId="04ee4fd3296d398f" providerId="LiveId" clId="{69577A48-F0C6-45B8-B464-C44B34767CD9}" dt="2018-06-10T21:49:45.879" v="3440" actId="208"/>
          <ac:spMkLst>
            <pc:docMk/>
            <pc:sldMk cId="4250770617" sldId="283"/>
            <ac:spMk id="13" creationId="{739863A5-82E2-427C-9227-57A57319FEBF}"/>
          </ac:spMkLst>
        </pc:spChg>
        <pc:spChg chg="add mod">
          <ac:chgData name="Sara Biese" userId="04ee4fd3296d398f" providerId="LiveId" clId="{69577A48-F0C6-45B8-B464-C44B34767CD9}" dt="2018-06-10T21:48:56.775" v="3430" actId="1076"/>
          <ac:spMkLst>
            <pc:docMk/>
            <pc:sldMk cId="4250770617" sldId="283"/>
            <ac:spMk id="14" creationId="{0C65480E-8DA1-4271-979F-6E584335354A}"/>
          </ac:spMkLst>
        </pc:spChg>
        <pc:spChg chg="add mod">
          <ac:chgData name="Sara Biese" userId="04ee4fd3296d398f" providerId="LiveId" clId="{69577A48-F0C6-45B8-B464-C44B34767CD9}" dt="2018-06-10T21:49:34.670" v="3439" actId="14100"/>
          <ac:spMkLst>
            <pc:docMk/>
            <pc:sldMk cId="4250770617" sldId="283"/>
            <ac:spMk id="16" creationId="{9BB22421-5E2B-4059-9C89-D1137CB3DE04}"/>
          </ac:spMkLst>
        </pc:spChg>
        <pc:picChg chg="add mod">
          <ac:chgData name="Sara Biese" userId="04ee4fd3296d398f" providerId="LiveId" clId="{69577A48-F0C6-45B8-B464-C44B34767CD9}" dt="2018-06-10T21:36:24.806" v="2247" actId="208"/>
          <ac:picMkLst>
            <pc:docMk/>
            <pc:sldMk cId="4250770617" sldId="283"/>
            <ac:picMk id="4" creationId="{BC6ECB7B-F050-4A04-83B6-E3DBDB1B246E}"/>
          </ac:picMkLst>
        </pc:picChg>
        <pc:picChg chg="add mod">
          <ac:chgData name="Sara Biese" userId="04ee4fd3296d398f" providerId="LiveId" clId="{69577A48-F0C6-45B8-B464-C44B34767CD9}" dt="2018-06-10T21:36:28.416" v="2248" actId="208"/>
          <ac:picMkLst>
            <pc:docMk/>
            <pc:sldMk cId="4250770617" sldId="283"/>
            <ac:picMk id="5" creationId="{403BCB53-F606-457C-91AC-145A75ACAE64}"/>
          </ac:picMkLst>
        </pc:picChg>
        <pc:picChg chg="add mod">
          <ac:chgData name="Sara Biese" userId="04ee4fd3296d398f" providerId="LiveId" clId="{69577A48-F0C6-45B8-B464-C44B34767CD9}" dt="2018-06-10T21:37:01.852" v="2253" actId="208"/>
          <ac:picMkLst>
            <pc:docMk/>
            <pc:sldMk cId="4250770617" sldId="283"/>
            <ac:picMk id="6" creationId="{88E2FEAF-D66E-426B-855B-347DBE528D0E}"/>
          </ac:picMkLst>
        </pc:picChg>
        <pc:picChg chg="add mod">
          <ac:chgData name="Sara Biese" userId="04ee4fd3296d398f" providerId="LiveId" clId="{69577A48-F0C6-45B8-B464-C44B34767CD9}" dt="2018-06-10T21:49:19.591" v="3435" actId="1076"/>
          <ac:picMkLst>
            <pc:docMk/>
            <pc:sldMk cId="4250770617" sldId="283"/>
            <ac:picMk id="7" creationId="{ABC7B2EA-32C5-41F3-8AA8-3B2F7FF15925}"/>
          </ac:picMkLst>
        </pc:picChg>
        <pc:picChg chg="add del">
          <ac:chgData name="Sara Biese" userId="04ee4fd3296d398f" providerId="LiveId" clId="{69577A48-F0C6-45B8-B464-C44B34767CD9}" dt="2018-06-10T21:49:08.036" v="3432" actId="478"/>
          <ac:picMkLst>
            <pc:docMk/>
            <pc:sldMk cId="4250770617" sldId="283"/>
            <ac:picMk id="15" creationId="{4F57BC2C-34B6-49A1-8258-E1D92ACD52E6}"/>
          </ac:picMkLst>
        </pc:picChg>
      </pc:sldChg>
      <pc:sldChg chg="modSp add">
        <pc:chgData name="Sara Biese" userId="04ee4fd3296d398f" providerId="LiveId" clId="{69577A48-F0C6-45B8-B464-C44B34767CD9}" dt="2018-06-10T21:54:56.151" v="3921" actId="20577"/>
        <pc:sldMkLst>
          <pc:docMk/>
          <pc:sldMk cId="2896273449" sldId="284"/>
        </pc:sldMkLst>
        <pc:spChg chg="mod">
          <ac:chgData name="Sara Biese" userId="04ee4fd3296d398f" providerId="LiveId" clId="{69577A48-F0C6-45B8-B464-C44B34767CD9}" dt="2018-06-10T21:54:56.151" v="3921" actId="20577"/>
          <ac:spMkLst>
            <pc:docMk/>
            <pc:sldMk cId="2896273449" sldId="284"/>
            <ac:spMk id="2" creationId="{12DC1C6D-0671-4A2B-858C-728FD7F59CA1}"/>
          </ac:spMkLst>
        </pc:spChg>
      </pc:sldChg>
    </pc:docChg>
  </pc:docChgLst>
  <pc:docChgLst>
    <pc:chgData name="Sara Biese" userId="04ee4fd3296d398f" providerId="LiveId" clId="{23EFACEE-3469-4CA0-A814-F4079AE0C292}"/>
    <pc:docChg chg="undo custSel addSld delSld modSld sldOrd">
      <pc:chgData name="Sara Biese" userId="04ee4fd3296d398f" providerId="LiveId" clId="{23EFACEE-3469-4CA0-A814-F4079AE0C292}" dt="2018-07-24T15:26:10.556" v="27745" actId="20577"/>
      <pc:docMkLst>
        <pc:docMk/>
      </pc:docMkLst>
      <pc:sldChg chg="modSp">
        <pc:chgData name="Sara Biese" userId="04ee4fd3296d398f" providerId="LiveId" clId="{23EFACEE-3469-4CA0-A814-F4079AE0C292}" dt="2018-06-14T21:10:41.006" v="23544" actId="114"/>
        <pc:sldMkLst>
          <pc:docMk/>
          <pc:sldMk cId="1392747818" sldId="263"/>
        </pc:sldMkLst>
        <pc:spChg chg="mod">
          <ac:chgData name="Sara Biese" userId="04ee4fd3296d398f" providerId="LiveId" clId="{23EFACEE-3469-4CA0-A814-F4079AE0C292}" dt="2018-06-14T21:10:41.006" v="23544" actId="114"/>
          <ac:spMkLst>
            <pc:docMk/>
            <pc:sldMk cId="1392747818" sldId="263"/>
            <ac:spMk id="3" creationId="{00000000-0000-0000-0000-000000000000}"/>
          </ac:spMkLst>
        </pc:spChg>
      </pc:sldChg>
      <pc:sldChg chg="modNotesTx">
        <pc:chgData name="Sara Biese" userId="04ee4fd3296d398f" providerId="LiveId" clId="{23EFACEE-3469-4CA0-A814-F4079AE0C292}" dt="2018-06-13T15:42:33.878" v="18089" actId="20577"/>
        <pc:sldMkLst>
          <pc:docMk/>
          <pc:sldMk cId="1681194215" sldId="264"/>
        </pc:sldMkLst>
      </pc:sldChg>
      <pc:sldChg chg="modSp delCm modNotesTx">
        <pc:chgData name="Sara Biese" userId="04ee4fd3296d398f" providerId="LiveId" clId="{23EFACEE-3469-4CA0-A814-F4079AE0C292}" dt="2018-06-14T21:10:11.601" v="23543" actId="20577"/>
        <pc:sldMkLst>
          <pc:docMk/>
          <pc:sldMk cId="1353163620" sldId="265"/>
        </pc:sldMkLst>
        <pc:spChg chg="mod">
          <ac:chgData name="Sara Biese" userId="04ee4fd3296d398f" providerId="LiveId" clId="{23EFACEE-3469-4CA0-A814-F4079AE0C292}" dt="2018-06-14T21:09:21.301" v="23447" actId="20577"/>
          <ac:spMkLst>
            <pc:docMk/>
            <pc:sldMk cId="1353163620" sldId="265"/>
            <ac:spMk id="3" creationId="{00000000-0000-0000-0000-000000000000}"/>
          </ac:spMkLst>
        </pc:spChg>
      </pc:sldChg>
      <pc:sldChg chg="addSp modSp modNotesTx">
        <pc:chgData name="Sara Biese" userId="04ee4fd3296d398f" providerId="LiveId" clId="{23EFACEE-3469-4CA0-A814-F4079AE0C292}" dt="2018-06-14T20:45:53.708" v="23373" actId="6549"/>
        <pc:sldMkLst>
          <pc:docMk/>
          <pc:sldMk cId="3434818777" sldId="266"/>
        </pc:sldMkLst>
        <pc:spChg chg="mod">
          <ac:chgData name="Sara Biese" userId="04ee4fd3296d398f" providerId="LiveId" clId="{23EFACEE-3469-4CA0-A814-F4079AE0C292}" dt="2018-06-11T15:42:47.842" v="5388" actId="1076"/>
          <ac:spMkLst>
            <pc:docMk/>
            <pc:sldMk cId="3434818777" sldId="266"/>
            <ac:spMk id="2" creationId="{00000000-0000-0000-0000-000000000000}"/>
          </ac:spMkLst>
        </pc:spChg>
        <pc:spChg chg="mod">
          <ac:chgData name="Sara Biese" userId="04ee4fd3296d398f" providerId="LiveId" clId="{23EFACEE-3469-4CA0-A814-F4079AE0C292}" dt="2018-06-11T15:44:44.773" v="5449" actId="15"/>
          <ac:spMkLst>
            <pc:docMk/>
            <pc:sldMk cId="3434818777" sldId="266"/>
            <ac:spMk id="3" creationId="{00000000-0000-0000-0000-000000000000}"/>
          </ac:spMkLst>
        </pc:spChg>
        <pc:spChg chg="add mod">
          <ac:chgData name="Sara Biese" userId="04ee4fd3296d398f" providerId="LiveId" clId="{23EFACEE-3469-4CA0-A814-F4079AE0C292}" dt="2018-06-11T15:51:17.395" v="6515" actId="20577"/>
          <ac:spMkLst>
            <pc:docMk/>
            <pc:sldMk cId="3434818777" sldId="266"/>
            <ac:spMk id="4" creationId="{2C2F3BEF-A804-40DC-94AE-AE83200EFD61}"/>
          </ac:spMkLst>
        </pc:spChg>
      </pc:sldChg>
      <pc:sldChg chg="modNotesTx">
        <pc:chgData name="Sara Biese" userId="04ee4fd3296d398f" providerId="LiveId" clId="{23EFACEE-3469-4CA0-A814-F4079AE0C292}" dt="2018-06-13T16:45:04.841" v="21503" actId="20577"/>
        <pc:sldMkLst>
          <pc:docMk/>
          <pc:sldMk cId="2186954391" sldId="269"/>
        </pc:sldMkLst>
      </pc:sldChg>
      <pc:sldChg chg="modNotesTx">
        <pc:chgData name="Sara Biese" userId="04ee4fd3296d398f" providerId="LiveId" clId="{23EFACEE-3469-4CA0-A814-F4079AE0C292}" dt="2018-06-13T17:45:08.685" v="23325" actId="20577"/>
        <pc:sldMkLst>
          <pc:docMk/>
          <pc:sldMk cId="1014916695" sldId="271"/>
        </pc:sldMkLst>
      </pc:sldChg>
      <pc:sldChg chg="modNotesTx">
        <pc:chgData name="Sara Biese" userId="04ee4fd3296d398f" providerId="LiveId" clId="{23EFACEE-3469-4CA0-A814-F4079AE0C292}" dt="2018-06-13T15:38:07.236" v="17935" actId="20577"/>
        <pc:sldMkLst>
          <pc:docMk/>
          <pc:sldMk cId="1940984749" sldId="277"/>
        </pc:sldMkLst>
      </pc:sldChg>
      <pc:sldChg chg="delSp modSp modNotesTx">
        <pc:chgData name="Sara Biese" userId="04ee4fd3296d398f" providerId="LiveId" clId="{23EFACEE-3469-4CA0-A814-F4079AE0C292}" dt="2018-07-24T15:19:38.724" v="27726" actId="478"/>
        <pc:sldMkLst>
          <pc:docMk/>
          <pc:sldMk cId="3392432877" sldId="278"/>
        </pc:sldMkLst>
        <pc:spChg chg="del mod">
          <ac:chgData name="Sara Biese" userId="04ee4fd3296d398f" providerId="LiveId" clId="{23EFACEE-3469-4CA0-A814-F4079AE0C292}" dt="2018-07-24T15:19:38.724" v="27726" actId="478"/>
          <ac:spMkLst>
            <pc:docMk/>
            <pc:sldMk cId="3392432877" sldId="278"/>
            <ac:spMk id="14" creationId="{BC1BAA7A-6571-4A38-BCBF-2A97F56FC972}"/>
          </ac:spMkLst>
        </pc:spChg>
      </pc:sldChg>
      <pc:sldChg chg="modNotesTx">
        <pc:chgData name="Sara Biese" userId="04ee4fd3296d398f" providerId="LiveId" clId="{23EFACEE-3469-4CA0-A814-F4079AE0C292}" dt="2018-06-13T16:02:31.295" v="19251" actId="20577"/>
        <pc:sldMkLst>
          <pc:docMk/>
          <pc:sldMk cId="3628444553" sldId="279"/>
        </pc:sldMkLst>
      </pc:sldChg>
      <pc:sldChg chg="modNotesTx">
        <pc:chgData name="Sara Biese" userId="04ee4fd3296d398f" providerId="LiveId" clId="{23EFACEE-3469-4CA0-A814-F4079AE0C292}" dt="2018-06-14T20:33:44.930" v="23337" actId="20577"/>
        <pc:sldMkLst>
          <pc:docMk/>
          <pc:sldMk cId="1200657371" sldId="280"/>
        </pc:sldMkLst>
      </pc:sldChg>
      <pc:sldChg chg="ord modNotesTx">
        <pc:chgData name="Sara Biese" userId="04ee4fd3296d398f" providerId="LiveId" clId="{23EFACEE-3469-4CA0-A814-F4079AE0C292}" dt="2018-06-13T16:30:03.788" v="20817" actId="20577"/>
        <pc:sldMkLst>
          <pc:docMk/>
          <pc:sldMk cId="1357357515" sldId="281"/>
        </pc:sldMkLst>
      </pc:sldChg>
      <pc:sldChg chg="delSp delAnim modNotesTx">
        <pc:chgData name="Sara Biese" userId="04ee4fd3296d398f" providerId="LiveId" clId="{23EFACEE-3469-4CA0-A814-F4079AE0C292}" dt="2018-06-13T16:40:13.729" v="21213" actId="20577"/>
        <pc:sldMkLst>
          <pc:docMk/>
          <pc:sldMk cId="706016900" sldId="282"/>
        </pc:sldMkLst>
        <pc:spChg chg="del">
          <ac:chgData name="Sara Biese" userId="04ee4fd3296d398f" providerId="LiveId" clId="{23EFACEE-3469-4CA0-A814-F4079AE0C292}" dt="2018-06-13T16:38:37.133" v="20940" actId="478"/>
          <ac:spMkLst>
            <pc:docMk/>
            <pc:sldMk cId="706016900" sldId="282"/>
            <ac:spMk id="10" creationId="{99319341-FF82-488E-8FB5-2B328E892B07}"/>
          </ac:spMkLst>
        </pc:spChg>
      </pc:sldChg>
      <pc:sldChg chg="modAnim modNotesTx">
        <pc:chgData name="Sara Biese" userId="04ee4fd3296d398f" providerId="LiveId" clId="{23EFACEE-3469-4CA0-A814-F4079AE0C292}" dt="2018-07-24T15:20:53.847" v="27735" actId="20577"/>
        <pc:sldMkLst>
          <pc:docMk/>
          <pc:sldMk cId="4250770617" sldId="283"/>
        </pc:sldMkLst>
      </pc:sldChg>
      <pc:sldChg chg="addSp delSp modSp modNotesTx">
        <pc:chgData name="Sara Biese" userId="04ee4fd3296d398f" providerId="LiveId" clId="{23EFACEE-3469-4CA0-A814-F4079AE0C292}" dt="2018-06-13T17:13:00.696" v="22779" actId="20577"/>
        <pc:sldMkLst>
          <pc:docMk/>
          <pc:sldMk cId="2896273449" sldId="284"/>
        </pc:sldMkLst>
        <pc:spChg chg="mod">
          <ac:chgData name="Sara Biese" userId="04ee4fd3296d398f" providerId="LiveId" clId="{23EFACEE-3469-4CA0-A814-F4079AE0C292}" dt="2018-06-11T16:50:12.016" v="14366" actId="27636"/>
          <ac:spMkLst>
            <pc:docMk/>
            <pc:sldMk cId="2896273449" sldId="284"/>
            <ac:spMk id="2" creationId="{12DC1C6D-0671-4A2B-858C-728FD7F59CA1}"/>
          </ac:spMkLst>
        </pc:spChg>
        <pc:spChg chg="del">
          <ac:chgData name="Sara Biese" userId="04ee4fd3296d398f" providerId="LiveId" clId="{23EFACEE-3469-4CA0-A814-F4079AE0C292}" dt="2018-06-11T15:57:42.812" v="7360" actId="478"/>
          <ac:spMkLst>
            <pc:docMk/>
            <pc:sldMk cId="2896273449" sldId="284"/>
            <ac:spMk id="3" creationId="{A1CAAEF2-1A06-4AE3-BBE7-E3C256BD5668}"/>
          </ac:spMkLst>
        </pc:spChg>
        <pc:picChg chg="add del mod">
          <ac:chgData name="Sara Biese" userId="04ee4fd3296d398f" providerId="LiveId" clId="{23EFACEE-3469-4CA0-A814-F4079AE0C292}" dt="2018-06-11T16:03:39.701" v="7368" actId="478"/>
          <ac:picMkLst>
            <pc:docMk/>
            <pc:sldMk cId="2896273449" sldId="284"/>
            <ac:picMk id="4" creationId="{EF49D287-1F8B-429B-B0BD-287262B7B50C}"/>
          </ac:picMkLst>
        </pc:picChg>
        <pc:picChg chg="add del mod">
          <ac:chgData name="Sara Biese" userId="04ee4fd3296d398f" providerId="LiveId" clId="{23EFACEE-3469-4CA0-A814-F4079AE0C292}" dt="2018-06-11T16:03:40.560" v="7369" actId="478"/>
          <ac:picMkLst>
            <pc:docMk/>
            <pc:sldMk cId="2896273449" sldId="284"/>
            <ac:picMk id="5" creationId="{528A327F-2264-4958-AD17-2E0BEF067A0A}"/>
          </ac:picMkLst>
        </pc:picChg>
        <pc:picChg chg="add del mod">
          <ac:chgData name="Sara Biese" userId="04ee4fd3296d398f" providerId="LiveId" clId="{23EFACEE-3469-4CA0-A814-F4079AE0C292}" dt="2018-06-11T16:03:58.365" v="7374" actId="478"/>
          <ac:picMkLst>
            <pc:docMk/>
            <pc:sldMk cId="2896273449" sldId="284"/>
            <ac:picMk id="6" creationId="{50ADF6DA-9BD4-4519-955E-705E3E5301EF}"/>
          </ac:picMkLst>
        </pc:picChg>
        <pc:picChg chg="add mod">
          <ac:chgData name="Sara Biese" userId="04ee4fd3296d398f" providerId="LiveId" clId="{23EFACEE-3469-4CA0-A814-F4079AE0C292}" dt="2018-06-11T16:26:29.023" v="10450" actId="1076"/>
          <ac:picMkLst>
            <pc:docMk/>
            <pc:sldMk cId="2896273449" sldId="284"/>
            <ac:picMk id="7" creationId="{B6F2F443-B8BA-4F65-B745-E6E156945C95}"/>
          </ac:picMkLst>
        </pc:picChg>
      </pc:sldChg>
      <pc:sldChg chg="addSp modSp add modNotesTx">
        <pc:chgData name="Sara Biese" userId="04ee4fd3296d398f" providerId="LiveId" clId="{23EFACEE-3469-4CA0-A814-F4079AE0C292}" dt="2018-06-14T21:13:31.568" v="23668" actId="20577"/>
        <pc:sldMkLst>
          <pc:docMk/>
          <pc:sldMk cId="402157156" sldId="285"/>
        </pc:sldMkLst>
        <pc:spChg chg="mod">
          <ac:chgData name="Sara Biese" userId="04ee4fd3296d398f" providerId="LiveId" clId="{23EFACEE-3469-4CA0-A814-F4079AE0C292}" dt="2018-06-11T14:36:58.001" v="592" actId="20577"/>
          <ac:spMkLst>
            <pc:docMk/>
            <pc:sldMk cId="402157156" sldId="285"/>
            <ac:spMk id="2" creationId="{A850B249-7C62-46E3-8E57-988019F1F730}"/>
          </ac:spMkLst>
        </pc:spChg>
        <pc:spChg chg="mod">
          <ac:chgData name="Sara Biese" userId="04ee4fd3296d398f" providerId="LiveId" clId="{23EFACEE-3469-4CA0-A814-F4079AE0C292}" dt="2018-06-11T14:42:37.299" v="813" actId="6549"/>
          <ac:spMkLst>
            <pc:docMk/>
            <pc:sldMk cId="402157156" sldId="285"/>
            <ac:spMk id="3" creationId="{9BFDCE17-D397-48D8-BCF5-EB502095918C}"/>
          </ac:spMkLst>
        </pc:spChg>
        <pc:spChg chg="add mod">
          <ac:chgData name="Sara Biese" userId="04ee4fd3296d398f" providerId="LiveId" clId="{23EFACEE-3469-4CA0-A814-F4079AE0C292}" dt="2018-06-11T15:35:02.675" v="4947" actId="1076"/>
          <ac:spMkLst>
            <pc:docMk/>
            <pc:sldMk cId="402157156" sldId="285"/>
            <ac:spMk id="5" creationId="{55D3FD90-6482-4458-8D47-9381E3DF5834}"/>
          </ac:spMkLst>
        </pc:spChg>
        <pc:graphicFrameChg chg="modGraphic">
          <ac:chgData name="Sara Biese" userId="04ee4fd3296d398f" providerId="LiveId" clId="{23EFACEE-3469-4CA0-A814-F4079AE0C292}" dt="2018-06-11T14:45:17.128" v="1110" actId="20577"/>
          <ac:graphicFrameMkLst>
            <pc:docMk/>
            <pc:sldMk cId="402157156" sldId="285"/>
            <ac:graphicFrameMk id="4" creationId="{8023F068-42A5-4F1B-80D2-2142384CD258}"/>
          </ac:graphicFrameMkLst>
        </pc:graphicFrameChg>
      </pc:sldChg>
      <pc:sldChg chg="addSp modSp add modNotesTx">
        <pc:chgData name="Sara Biese" userId="04ee4fd3296d398f" providerId="LiveId" clId="{23EFACEE-3469-4CA0-A814-F4079AE0C292}" dt="2018-06-13T16:25:57.411" v="20548" actId="20577"/>
        <pc:sldMkLst>
          <pc:docMk/>
          <pc:sldMk cId="3835441113" sldId="290"/>
        </pc:sldMkLst>
        <pc:spChg chg="mod">
          <ac:chgData name="Sara Biese" userId="04ee4fd3296d398f" providerId="LiveId" clId="{23EFACEE-3469-4CA0-A814-F4079AE0C292}" dt="2018-06-11T15:16:58.634" v="3489" actId="20577"/>
          <ac:spMkLst>
            <pc:docMk/>
            <pc:sldMk cId="3835441113" sldId="290"/>
            <ac:spMk id="2" creationId="{5FD14DF8-F239-4DA6-8DF2-2D9762E1F653}"/>
          </ac:spMkLst>
        </pc:spChg>
        <pc:spChg chg="mod">
          <ac:chgData name="Sara Biese" userId="04ee4fd3296d398f" providerId="LiveId" clId="{23EFACEE-3469-4CA0-A814-F4079AE0C292}" dt="2018-06-11T15:13:10.780" v="3288" actId="20577"/>
          <ac:spMkLst>
            <pc:docMk/>
            <pc:sldMk cId="3835441113" sldId="290"/>
            <ac:spMk id="3" creationId="{E7D78685-4D00-44EA-93A0-B0360E8963F8}"/>
          </ac:spMkLst>
        </pc:spChg>
        <pc:graphicFrameChg chg="add mod modGraphic">
          <ac:chgData name="Sara Biese" userId="04ee4fd3296d398f" providerId="LiveId" clId="{23EFACEE-3469-4CA0-A814-F4079AE0C292}" dt="2018-06-11T15:13:20.794" v="3289" actId="1076"/>
          <ac:graphicFrameMkLst>
            <pc:docMk/>
            <pc:sldMk cId="3835441113" sldId="290"/>
            <ac:graphicFrameMk id="4" creationId="{7968F099-4100-4AEE-9455-6A54B1138F55}"/>
          </ac:graphicFrameMkLst>
        </pc:graphicFrameChg>
        <pc:graphicFrameChg chg="add mod modGraphic">
          <ac:chgData name="Sara Biese" userId="04ee4fd3296d398f" providerId="LiveId" clId="{23EFACEE-3469-4CA0-A814-F4079AE0C292}" dt="2018-06-11T15:13:26.498" v="3290" actId="1076"/>
          <ac:graphicFrameMkLst>
            <pc:docMk/>
            <pc:sldMk cId="3835441113" sldId="290"/>
            <ac:graphicFrameMk id="5" creationId="{F6FCE2D4-F45F-4CC3-B49C-3C6C3F51A418}"/>
          </ac:graphicFrameMkLst>
        </pc:graphicFrameChg>
      </pc:sldChg>
      <pc:sldChg chg="modSp add modNotesTx">
        <pc:chgData name="Sara Biese" userId="04ee4fd3296d398f" providerId="LiveId" clId="{23EFACEE-3469-4CA0-A814-F4079AE0C292}" dt="2018-06-13T16:28:15.818" v="20717" actId="20577"/>
        <pc:sldMkLst>
          <pc:docMk/>
          <pc:sldMk cId="4172380801" sldId="291"/>
        </pc:sldMkLst>
        <pc:spChg chg="mod">
          <ac:chgData name="Sara Biese" userId="04ee4fd3296d398f" providerId="LiveId" clId="{23EFACEE-3469-4CA0-A814-F4079AE0C292}" dt="2018-06-11T15:16:54.285" v="3488" actId="20577"/>
          <ac:spMkLst>
            <pc:docMk/>
            <pc:sldMk cId="4172380801" sldId="291"/>
            <ac:spMk id="2" creationId="{79AD9255-8CA7-4C34-B652-E9D03B841959}"/>
          </ac:spMkLst>
        </pc:spChg>
        <pc:spChg chg="mod">
          <ac:chgData name="Sara Biese" userId="04ee4fd3296d398f" providerId="LiveId" clId="{23EFACEE-3469-4CA0-A814-F4079AE0C292}" dt="2018-06-11T15:29:19.261" v="4441" actId="20577"/>
          <ac:spMkLst>
            <pc:docMk/>
            <pc:sldMk cId="4172380801" sldId="291"/>
            <ac:spMk id="3" creationId="{AD9370EA-0952-4F08-A693-60860D1D5972}"/>
          </ac:spMkLst>
        </pc:spChg>
      </pc:sldChg>
      <pc:sldChg chg="addSp delSp modSp add modNotesTx">
        <pc:chgData name="Sara Biese" userId="04ee4fd3296d398f" providerId="LiveId" clId="{23EFACEE-3469-4CA0-A814-F4079AE0C292}" dt="2018-06-13T17:19:32.990" v="23011" actId="20577"/>
        <pc:sldMkLst>
          <pc:docMk/>
          <pc:sldMk cId="3431408795" sldId="292"/>
        </pc:sldMkLst>
        <pc:spChg chg="del">
          <ac:chgData name="Sara Biese" userId="04ee4fd3296d398f" providerId="LiveId" clId="{23EFACEE-3469-4CA0-A814-F4079AE0C292}" dt="2018-06-11T16:26:40.544" v="10451" actId="27636"/>
          <ac:spMkLst>
            <pc:docMk/>
            <pc:sldMk cId="3431408795" sldId="292"/>
            <ac:spMk id="2" creationId="{E8908B59-6651-4072-A3CC-8B5658C0EBAE}"/>
          </ac:spMkLst>
        </pc:spChg>
        <pc:spChg chg="del">
          <ac:chgData name="Sara Biese" userId="04ee4fd3296d398f" providerId="LiveId" clId="{23EFACEE-3469-4CA0-A814-F4079AE0C292}" dt="2018-06-11T16:26:48.855" v="10454" actId="478"/>
          <ac:spMkLst>
            <pc:docMk/>
            <pc:sldMk cId="3431408795" sldId="292"/>
            <ac:spMk id="3" creationId="{9E9679AD-A992-46E1-A2C2-F1498FCCC6AA}"/>
          </ac:spMkLst>
        </pc:spChg>
        <pc:spChg chg="add mod">
          <ac:chgData name="Sara Biese" userId="04ee4fd3296d398f" providerId="LiveId" clId="{23EFACEE-3469-4CA0-A814-F4079AE0C292}" dt="2018-06-11T16:50:21.250" v="14389" actId="27636"/>
          <ac:spMkLst>
            <pc:docMk/>
            <pc:sldMk cId="3431408795" sldId="292"/>
            <ac:spMk id="4" creationId="{ED55E10F-0834-4AC2-847A-DD68E1D96ACA}"/>
          </ac:spMkLst>
        </pc:spChg>
        <pc:picChg chg="add mod">
          <ac:chgData name="Sara Biese" userId="04ee4fd3296d398f" providerId="LiveId" clId="{23EFACEE-3469-4CA0-A814-F4079AE0C292}" dt="2018-06-11T16:27:17.957" v="10459" actId="1076"/>
          <ac:picMkLst>
            <pc:docMk/>
            <pc:sldMk cId="3431408795" sldId="292"/>
            <ac:picMk id="5" creationId="{3B59881B-A200-4457-9BB9-FB09B86FA5C2}"/>
          </ac:picMkLst>
        </pc:picChg>
      </pc:sldChg>
      <pc:sldChg chg="addSp delSp modSp add modNotesTx">
        <pc:chgData name="Sara Biese" userId="04ee4fd3296d398f" providerId="LiveId" clId="{23EFACEE-3469-4CA0-A814-F4079AE0C292}" dt="2018-06-14T20:46:29.128" v="23377" actId="20577"/>
        <pc:sldMkLst>
          <pc:docMk/>
          <pc:sldMk cId="2741030132" sldId="293"/>
        </pc:sldMkLst>
        <pc:spChg chg="del">
          <ac:chgData name="Sara Biese" userId="04ee4fd3296d398f" providerId="LiveId" clId="{23EFACEE-3469-4CA0-A814-F4079AE0C292}" dt="2018-06-11T16:42:01.284" v="12940" actId="20577"/>
          <ac:spMkLst>
            <pc:docMk/>
            <pc:sldMk cId="2741030132" sldId="293"/>
            <ac:spMk id="2" creationId="{66BB3307-7A5C-410B-8D99-555A925FAEB4}"/>
          </ac:spMkLst>
        </pc:spChg>
        <pc:spChg chg="del">
          <ac:chgData name="Sara Biese" userId="04ee4fd3296d398f" providerId="LiveId" clId="{23EFACEE-3469-4CA0-A814-F4079AE0C292}" dt="2018-06-11T16:42:07.741" v="12943" actId="478"/>
          <ac:spMkLst>
            <pc:docMk/>
            <pc:sldMk cId="2741030132" sldId="293"/>
            <ac:spMk id="3" creationId="{6D78D7FB-AB3A-4799-995F-ABE5E5750929}"/>
          </ac:spMkLst>
        </pc:spChg>
        <pc:spChg chg="add mod">
          <ac:chgData name="Sara Biese" userId="04ee4fd3296d398f" providerId="LiveId" clId="{23EFACEE-3469-4CA0-A814-F4079AE0C292}" dt="2018-06-11T16:50:32.709" v="14410" actId="20577"/>
          <ac:spMkLst>
            <pc:docMk/>
            <pc:sldMk cId="2741030132" sldId="293"/>
            <ac:spMk id="4" creationId="{E0E154AE-64B8-439B-AF3B-3A9D4A740370}"/>
          </ac:spMkLst>
        </pc:spChg>
        <pc:picChg chg="add">
          <ac:chgData name="Sara Biese" userId="04ee4fd3296d398f" providerId="LiveId" clId="{23EFACEE-3469-4CA0-A814-F4079AE0C292}" dt="2018-06-11T16:42:22.738" v="12944" actId="20577"/>
          <ac:picMkLst>
            <pc:docMk/>
            <pc:sldMk cId="2741030132" sldId="293"/>
            <ac:picMk id="5" creationId="{F5BB8172-7E13-4623-95D1-6A9E1A42C58A}"/>
          </ac:picMkLst>
        </pc:picChg>
        <pc:picChg chg="del">
          <ac:chgData name="Sara Biese" userId="04ee4fd3296d398f" providerId="LiveId" clId="{23EFACEE-3469-4CA0-A814-F4079AE0C292}" dt="2018-06-13T17:20:41.543" v="23040" actId="478"/>
          <ac:picMkLst>
            <pc:docMk/>
            <pc:sldMk cId="2741030132" sldId="293"/>
            <ac:picMk id="6" creationId="{F1974BE3-9C1B-48E2-A01F-685E84AF945C}"/>
          </ac:picMkLst>
        </pc:picChg>
      </pc:sldChg>
      <pc:sldChg chg="addSp delSp modSp add modAnim modNotesTx">
        <pc:chgData name="Sara Biese" userId="04ee4fd3296d398f" providerId="LiveId" clId="{23EFACEE-3469-4CA0-A814-F4079AE0C292}" dt="2018-07-24T15:26:10.556" v="27745" actId="20577"/>
        <pc:sldMkLst>
          <pc:docMk/>
          <pc:sldMk cId="3817309392" sldId="294"/>
        </pc:sldMkLst>
        <pc:spChg chg="mod">
          <ac:chgData name="Sara Biese" userId="04ee4fd3296d398f" providerId="LiveId" clId="{23EFACEE-3469-4CA0-A814-F4079AE0C292}" dt="2018-06-11T16:51:56.055" v="14456" actId="20577"/>
          <ac:spMkLst>
            <pc:docMk/>
            <pc:sldMk cId="3817309392" sldId="294"/>
            <ac:spMk id="2" creationId="{B5D6AB3F-111C-4F67-81A7-ABD4FBCE85DE}"/>
          </ac:spMkLst>
        </pc:spChg>
        <pc:spChg chg="del">
          <ac:chgData name="Sara Biese" userId="04ee4fd3296d398f" providerId="LiveId" clId="{23EFACEE-3469-4CA0-A814-F4079AE0C292}" dt="2018-06-11T16:52:00.198" v="14457" actId="478"/>
          <ac:spMkLst>
            <pc:docMk/>
            <pc:sldMk cId="3817309392" sldId="294"/>
            <ac:spMk id="3" creationId="{35E67DD4-1E50-43F6-AEF6-B37DC549D56E}"/>
          </ac:spMkLst>
        </pc:spChg>
        <pc:spChg chg="add mod">
          <ac:chgData name="Sara Biese" userId="04ee4fd3296d398f" providerId="LiveId" clId="{23EFACEE-3469-4CA0-A814-F4079AE0C292}" dt="2018-06-11T17:03:51.036" v="16335" actId="1582"/>
          <ac:spMkLst>
            <pc:docMk/>
            <pc:sldMk cId="3817309392" sldId="294"/>
            <ac:spMk id="5" creationId="{1FDE05D6-89FD-46C3-80DE-168972D7F1D6}"/>
          </ac:spMkLst>
        </pc:spChg>
        <pc:spChg chg="add mod">
          <ac:chgData name="Sara Biese" userId="04ee4fd3296d398f" providerId="LiveId" clId="{23EFACEE-3469-4CA0-A814-F4079AE0C292}" dt="2018-06-11T17:05:22.587" v="16536" actId="1582"/>
          <ac:spMkLst>
            <pc:docMk/>
            <pc:sldMk cId="3817309392" sldId="294"/>
            <ac:spMk id="6" creationId="{7FCD9BB9-F1AB-4C58-8857-FCE46F19F8FB}"/>
          </ac:spMkLst>
        </pc:spChg>
        <pc:spChg chg="add mod">
          <ac:chgData name="Sara Biese" userId="04ee4fd3296d398f" providerId="LiveId" clId="{23EFACEE-3469-4CA0-A814-F4079AE0C292}" dt="2018-06-11T17:06:47.237" v="16690" actId="14100"/>
          <ac:spMkLst>
            <pc:docMk/>
            <pc:sldMk cId="3817309392" sldId="294"/>
            <ac:spMk id="7" creationId="{78422963-F29E-4691-B0D3-55F8FFB80B9A}"/>
          </ac:spMkLst>
        </pc:spChg>
        <pc:spChg chg="add mod">
          <ac:chgData name="Sara Biese" userId="04ee4fd3296d398f" providerId="LiveId" clId="{23EFACEE-3469-4CA0-A814-F4079AE0C292}" dt="2018-06-11T17:07:29.712" v="16777" actId="14100"/>
          <ac:spMkLst>
            <pc:docMk/>
            <pc:sldMk cId="3817309392" sldId="294"/>
            <ac:spMk id="8" creationId="{F6820BAD-A2D1-45FF-9AE3-66D2B926F612}"/>
          </ac:spMkLst>
        </pc:spChg>
        <pc:spChg chg="add mod">
          <ac:chgData name="Sara Biese" userId="04ee4fd3296d398f" providerId="LiveId" clId="{23EFACEE-3469-4CA0-A814-F4079AE0C292}" dt="2018-06-11T17:07:41.855" v="16780" actId="14100"/>
          <ac:spMkLst>
            <pc:docMk/>
            <pc:sldMk cId="3817309392" sldId="294"/>
            <ac:spMk id="9" creationId="{9A31AED3-A699-4C3F-9B88-93A8D35623BC}"/>
          </ac:spMkLst>
        </pc:spChg>
        <pc:spChg chg="add mod">
          <ac:chgData name="Sara Biese" userId="04ee4fd3296d398f" providerId="LiveId" clId="{23EFACEE-3469-4CA0-A814-F4079AE0C292}" dt="2018-06-11T17:09:06.279" v="16876" actId="1582"/>
          <ac:spMkLst>
            <pc:docMk/>
            <pc:sldMk cId="3817309392" sldId="294"/>
            <ac:spMk id="10" creationId="{A7D4D8A7-97C1-4C9E-85A9-56B2D07A10D6}"/>
          </ac:spMkLst>
        </pc:spChg>
        <pc:spChg chg="add mod">
          <ac:chgData name="Sara Biese" userId="04ee4fd3296d398f" providerId="LiveId" clId="{23EFACEE-3469-4CA0-A814-F4079AE0C292}" dt="2018-06-11T17:16:40.999" v="17874" actId="1582"/>
          <ac:spMkLst>
            <pc:docMk/>
            <pc:sldMk cId="3817309392" sldId="294"/>
            <ac:spMk id="11" creationId="{3041B34C-9457-40CC-874F-CDF9004ED050}"/>
          </ac:spMkLst>
        </pc:spChg>
        <pc:spChg chg="add mod">
          <ac:chgData name="Sara Biese" userId="04ee4fd3296d398f" providerId="LiveId" clId="{23EFACEE-3469-4CA0-A814-F4079AE0C292}" dt="2018-06-11T17:16:58.076" v="17877" actId="14100"/>
          <ac:spMkLst>
            <pc:docMk/>
            <pc:sldMk cId="3817309392" sldId="294"/>
            <ac:spMk id="12" creationId="{B55818A4-2CC5-4808-990F-E98AB62F9DA2}"/>
          </ac:spMkLst>
        </pc:spChg>
        <pc:spChg chg="add mod">
          <ac:chgData name="Sara Biese" userId="04ee4fd3296d398f" providerId="LiveId" clId="{23EFACEE-3469-4CA0-A814-F4079AE0C292}" dt="2018-06-11T17:17:08.810" v="17880" actId="14100"/>
          <ac:spMkLst>
            <pc:docMk/>
            <pc:sldMk cId="3817309392" sldId="294"/>
            <ac:spMk id="13" creationId="{5AAEBA41-7A77-4651-B600-B630B671D835}"/>
          </ac:spMkLst>
        </pc:spChg>
        <pc:spChg chg="add mod">
          <ac:chgData name="Sara Biese" userId="04ee4fd3296d398f" providerId="LiveId" clId="{23EFACEE-3469-4CA0-A814-F4079AE0C292}" dt="2018-06-11T17:17:18.320" v="17882" actId="1076"/>
          <ac:spMkLst>
            <pc:docMk/>
            <pc:sldMk cId="3817309392" sldId="294"/>
            <ac:spMk id="14" creationId="{9ACA4E8A-4D5C-45FF-A5D6-D2997655123E}"/>
          </ac:spMkLst>
        </pc:spChg>
        <pc:spChg chg="add mod">
          <ac:chgData name="Sara Biese" userId="04ee4fd3296d398f" providerId="LiveId" clId="{23EFACEE-3469-4CA0-A814-F4079AE0C292}" dt="2018-06-11T17:17:50.937" v="17890" actId="14100"/>
          <ac:spMkLst>
            <pc:docMk/>
            <pc:sldMk cId="3817309392" sldId="294"/>
            <ac:spMk id="15" creationId="{A41D2277-6B75-4B12-B3B1-F4539D2A5DC9}"/>
          </ac:spMkLst>
        </pc:spChg>
        <pc:spChg chg="add mod">
          <ac:chgData name="Sara Biese" userId="04ee4fd3296d398f" providerId="LiveId" clId="{23EFACEE-3469-4CA0-A814-F4079AE0C292}" dt="2018-06-11T17:17:39.300" v="17888" actId="14100"/>
          <ac:spMkLst>
            <pc:docMk/>
            <pc:sldMk cId="3817309392" sldId="294"/>
            <ac:spMk id="16" creationId="{960F2DE0-96BD-4159-B7CF-7044298C1FE9}"/>
          </ac:spMkLst>
        </pc:spChg>
        <pc:picChg chg="add mod">
          <ac:chgData name="Sara Biese" userId="04ee4fd3296d398f" providerId="LiveId" clId="{23EFACEE-3469-4CA0-A814-F4079AE0C292}" dt="2018-06-11T16:52:51.407" v="14461" actId="208"/>
          <ac:picMkLst>
            <pc:docMk/>
            <pc:sldMk cId="3817309392" sldId="294"/>
            <ac:picMk id="4" creationId="{CB640DEE-FD07-47E1-8769-9E545FB3DAE5}"/>
          </ac:picMkLst>
        </pc:picChg>
      </pc:sldChg>
      <pc:sldChg chg="modSp add modNotesTx">
        <pc:chgData name="Sara Biese" userId="04ee4fd3296d398f" providerId="LiveId" clId="{23EFACEE-3469-4CA0-A814-F4079AE0C292}" dt="2018-06-15T14:41:52.366" v="27723" actId="20577"/>
        <pc:sldMkLst>
          <pc:docMk/>
          <pc:sldMk cId="1332812636" sldId="295"/>
        </pc:sldMkLst>
        <pc:spChg chg="mod">
          <ac:chgData name="Sara Biese" userId="04ee4fd3296d398f" providerId="LiveId" clId="{23EFACEE-3469-4CA0-A814-F4079AE0C292}" dt="2018-06-14T21:13:51.581" v="23699" actId="20577"/>
          <ac:spMkLst>
            <pc:docMk/>
            <pc:sldMk cId="1332812636" sldId="295"/>
            <ac:spMk id="2" creationId="{1BC4EC68-2CB9-44D7-AB1F-6F212BADC10C}"/>
          </ac:spMkLst>
        </pc:spChg>
        <pc:spChg chg="mod">
          <ac:chgData name="Sara Biese" userId="04ee4fd3296d398f" providerId="LiveId" clId="{23EFACEE-3469-4CA0-A814-F4079AE0C292}" dt="2018-06-15T14:24:09.509" v="25919" actId="20577"/>
          <ac:spMkLst>
            <pc:docMk/>
            <pc:sldMk cId="1332812636" sldId="295"/>
            <ac:spMk id="3" creationId="{BF7704BE-9485-4036-8722-F040257CB195}"/>
          </ac:spMkLst>
        </pc:spChg>
      </pc:sldChg>
    </pc:docChg>
  </pc:docChgLst>
  <pc:docChgLst>
    <pc:chgData name="Sara Biese" userId="04ee4fd3296d398f" providerId="LiveId" clId="{5F08213C-C874-4397-9BBD-AE3A77C24679}"/>
    <pc:docChg chg="undo redo custSel addSld delSld modSld sldOrd">
      <pc:chgData name="Sara Biese" userId="04ee4fd3296d398f" providerId="LiveId" clId="{5F08213C-C874-4397-9BBD-AE3A77C24679}" dt="2018-06-10T21:10:13.599" v="16516" actId="20577"/>
      <pc:docMkLst>
        <pc:docMk/>
      </pc:docMkLst>
      <pc:sldChg chg="modSp modNotesTx">
        <pc:chgData name="Sara Biese" userId="04ee4fd3296d398f" providerId="LiveId" clId="{5F08213C-C874-4397-9BBD-AE3A77C24679}" dt="2018-06-10T14:43:48.870" v="777" actId="20577"/>
        <pc:sldMkLst>
          <pc:docMk/>
          <pc:sldMk cId="1170082865" sldId="262"/>
        </pc:sldMkLst>
        <pc:spChg chg="mod">
          <ac:chgData name="Sara Biese" userId="04ee4fd3296d398f" providerId="LiveId" clId="{5F08213C-C874-4397-9BBD-AE3A77C24679}" dt="2018-06-10T14:41:37.973" v="498" actId="20577"/>
          <ac:spMkLst>
            <pc:docMk/>
            <pc:sldMk cId="1170082865" sldId="262"/>
            <ac:spMk id="3" creationId="{00000000-0000-0000-0000-000000000000}"/>
          </ac:spMkLst>
        </pc:spChg>
      </pc:sldChg>
      <pc:sldChg chg="modSp modNotesTx">
        <pc:chgData name="Sara Biese" userId="04ee4fd3296d398f" providerId="LiveId" clId="{5F08213C-C874-4397-9BBD-AE3A77C24679}" dt="2018-06-10T14:54:41.514" v="1991" actId="20577"/>
        <pc:sldMkLst>
          <pc:docMk/>
          <pc:sldMk cId="1392747818" sldId="263"/>
        </pc:sldMkLst>
        <pc:spChg chg="mod">
          <ac:chgData name="Sara Biese" userId="04ee4fd3296d398f" providerId="LiveId" clId="{5F08213C-C874-4397-9BBD-AE3A77C24679}" dt="2018-06-10T14:51:11.632" v="1397" actId="20577"/>
          <ac:spMkLst>
            <pc:docMk/>
            <pc:sldMk cId="1392747818" sldId="263"/>
            <ac:spMk id="2" creationId="{00000000-0000-0000-0000-000000000000}"/>
          </ac:spMkLst>
        </pc:spChg>
        <pc:spChg chg="mod">
          <ac:chgData name="Sara Biese" userId="04ee4fd3296d398f" providerId="LiveId" clId="{5F08213C-C874-4397-9BBD-AE3A77C24679}" dt="2018-06-10T14:52:52.328" v="1568" actId="20577"/>
          <ac:spMkLst>
            <pc:docMk/>
            <pc:sldMk cId="1392747818" sldId="263"/>
            <ac:spMk id="3" creationId="{00000000-0000-0000-0000-000000000000}"/>
          </ac:spMkLst>
        </pc:spChg>
      </pc:sldChg>
      <pc:sldChg chg="modSp add del modNotesTx">
        <pc:chgData name="Sara Biese" userId="04ee4fd3296d398f" providerId="LiveId" clId="{5F08213C-C874-4397-9BBD-AE3A77C24679}" dt="2018-06-10T15:32:17.800" v="6272" actId="20577"/>
        <pc:sldMkLst>
          <pc:docMk/>
          <pc:sldMk cId="1681194215" sldId="264"/>
        </pc:sldMkLst>
        <pc:spChg chg="mod">
          <ac:chgData name="Sara Biese" userId="04ee4fd3296d398f" providerId="LiveId" clId="{5F08213C-C874-4397-9BBD-AE3A77C24679}" dt="2018-06-10T14:56:19.487" v="2223" actId="20577"/>
          <ac:spMkLst>
            <pc:docMk/>
            <pc:sldMk cId="1681194215" sldId="264"/>
            <ac:spMk id="2" creationId="{00000000-0000-0000-0000-000000000000}"/>
          </ac:spMkLst>
        </pc:spChg>
        <pc:spChg chg="mod">
          <ac:chgData name="Sara Biese" userId="04ee4fd3296d398f" providerId="LiveId" clId="{5F08213C-C874-4397-9BBD-AE3A77C24679}" dt="2018-06-10T15:32:17.800" v="6272" actId="20577"/>
          <ac:spMkLst>
            <pc:docMk/>
            <pc:sldMk cId="1681194215" sldId="264"/>
            <ac:spMk id="3" creationId="{00000000-0000-0000-0000-000000000000}"/>
          </ac:spMkLst>
        </pc:spChg>
      </pc:sldChg>
      <pc:sldChg chg="addSp delSp modSp add del modNotesTx">
        <pc:chgData name="Sara Biese" userId="04ee4fd3296d398f" providerId="LiveId" clId="{5F08213C-C874-4397-9BBD-AE3A77C24679}" dt="2018-06-10T16:20:59.830" v="12971" actId="20577"/>
        <pc:sldMkLst>
          <pc:docMk/>
          <pc:sldMk cId="1353163620" sldId="265"/>
        </pc:sldMkLst>
        <pc:spChg chg="mod">
          <ac:chgData name="Sara Biese" userId="04ee4fd3296d398f" providerId="LiveId" clId="{5F08213C-C874-4397-9BBD-AE3A77C24679}" dt="2018-06-10T16:16:40.768" v="12069" actId="1076"/>
          <ac:spMkLst>
            <pc:docMk/>
            <pc:sldMk cId="1353163620" sldId="265"/>
            <ac:spMk id="2" creationId="{00000000-0000-0000-0000-000000000000}"/>
          </ac:spMkLst>
        </pc:spChg>
        <pc:spChg chg="mod">
          <ac:chgData name="Sara Biese" userId="04ee4fd3296d398f" providerId="LiveId" clId="{5F08213C-C874-4397-9BBD-AE3A77C24679}" dt="2018-06-10T16:16:43.260" v="12070" actId="1076"/>
          <ac:spMkLst>
            <pc:docMk/>
            <pc:sldMk cId="1353163620" sldId="265"/>
            <ac:spMk id="3" creationId="{00000000-0000-0000-0000-000000000000}"/>
          </ac:spMkLst>
        </pc:spChg>
        <pc:spChg chg="add del mod">
          <ac:chgData name="Sara Biese" userId="04ee4fd3296d398f" providerId="LiveId" clId="{5F08213C-C874-4397-9BBD-AE3A77C24679}" dt="2018-06-10T16:11:27.104" v="11629" actId="20577"/>
          <ac:spMkLst>
            <pc:docMk/>
            <pc:sldMk cId="1353163620" sldId="265"/>
            <ac:spMk id="4" creationId="{EE96950E-C5FB-4D30-A37A-6068329C9C13}"/>
          </ac:spMkLst>
        </pc:spChg>
      </pc:sldChg>
      <pc:sldChg chg="modSp add del">
        <pc:chgData name="Sara Biese" userId="04ee4fd3296d398f" providerId="LiveId" clId="{5F08213C-C874-4397-9BBD-AE3A77C24679}" dt="2018-06-10T16:49:12.330" v="16162" actId="20577"/>
        <pc:sldMkLst>
          <pc:docMk/>
          <pc:sldMk cId="3434818777" sldId="266"/>
        </pc:sldMkLst>
        <pc:spChg chg="mod">
          <ac:chgData name="Sara Biese" userId="04ee4fd3296d398f" providerId="LiveId" clId="{5F08213C-C874-4397-9BBD-AE3A77C24679}" dt="2018-06-10T16:49:12.330" v="16162" actId="20577"/>
          <ac:spMkLst>
            <pc:docMk/>
            <pc:sldMk cId="3434818777" sldId="266"/>
            <ac:spMk id="2" creationId="{00000000-0000-0000-0000-000000000000}"/>
          </ac:spMkLst>
        </pc:spChg>
      </pc:sldChg>
      <pc:sldChg chg="modSp add del ord modNotesTx">
        <pc:chgData name="Sara Biese" userId="04ee4fd3296d398f" providerId="LiveId" clId="{5F08213C-C874-4397-9BBD-AE3A77C24679}" dt="2018-06-10T16:48:34.724" v="16098" actId="20577"/>
        <pc:sldMkLst>
          <pc:docMk/>
          <pc:sldMk cId="2186954391" sldId="269"/>
        </pc:sldMkLst>
        <pc:spChg chg="mod">
          <ac:chgData name="Sara Biese" userId="04ee4fd3296d398f" providerId="LiveId" clId="{5F08213C-C874-4397-9BBD-AE3A77C24679}" dt="2018-06-10T16:41:37.405" v="14801" actId="20577"/>
          <ac:spMkLst>
            <pc:docMk/>
            <pc:sldMk cId="2186954391" sldId="269"/>
            <ac:spMk id="2" creationId="{00000000-0000-0000-0000-000000000000}"/>
          </ac:spMkLst>
        </pc:spChg>
        <pc:spChg chg="mod">
          <ac:chgData name="Sara Biese" userId="04ee4fd3296d398f" providerId="LiveId" clId="{5F08213C-C874-4397-9BBD-AE3A77C24679}" dt="2018-06-10T16:44:05.623" v="15075" actId="20577"/>
          <ac:spMkLst>
            <pc:docMk/>
            <pc:sldMk cId="2186954391" sldId="269"/>
            <ac:spMk id="3" creationId="{00000000-0000-0000-0000-000000000000}"/>
          </ac:spMkLst>
        </pc:spChg>
      </pc:sldChg>
      <pc:sldChg chg="modSp modNotesTx">
        <pc:chgData name="Sara Biese" userId="04ee4fd3296d398f" providerId="LiveId" clId="{5F08213C-C874-4397-9BBD-AE3A77C24679}" dt="2018-06-10T14:49:03.849" v="1380" actId="20577"/>
        <pc:sldMkLst>
          <pc:docMk/>
          <pc:sldMk cId="1014916695" sldId="271"/>
        </pc:sldMkLst>
        <pc:spChg chg="mod">
          <ac:chgData name="Sara Biese" userId="04ee4fd3296d398f" providerId="LiveId" clId="{5F08213C-C874-4397-9BBD-AE3A77C24679}" dt="2018-06-10T14:49:03.849" v="1380" actId="20577"/>
          <ac:spMkLst>
            <pc:docMk/>
            <pc:sldMk cId="1014916695" sldId="271"/>
            <ac:spMk id="3" creationId="{00000000-0000-0000-0000-000000000000}"/>
          </ac:spMkLst>
        </pc:spChg>
      </pc:sldChg>
      <pc:sldChg chg="addSp delSp modSp modAnim modNotesTx">
        <pc:chgData name="Sara Biese" userId="04ee4fd3296d398f" providerId="LiveId" clId="{5F08213C-C874-4397-9BBD-AE3A77C24679}" dt="2018-06-10T15:35:50.752" v="6672" actId="208"/>
        <pc:sldMkLst>
          <pc:docMk/>
          <pc:sldMk cId="3392432877" sldId="278"/>
        </pc:sldMkLst>
        <pc:spChg chg="mod">
          <ac:chgData name="Sara Biese" userId="04ee4fd3296d398f" providerId="LiveId" clId="{5F08213C-C874-4397-9BBD-AE3A77C24679}" dt="2018-06-10T15:30:55.413" v="6124" actId="1076"/>
          <ac:spMkLst>
            <pc:docMk/>
            <pc:sldMk cId="3392432877" sldId="278"/>
            <ac:spMk id="2" creationId="{00000000-0000-0000-0000-000000000000}"/>
          </ac:spMkLst>
        </pc:spChg>
        <pc:spChg chg="add del mod">
          <ac:chgData name="Sara Biese" userId="04ee4fd3296d398f" providerId="LiveId" clId="{5F08213C-C874-4397-9BBD-AE3A77C24679}" dt="2018-06-10T15:09:14.669" v="3439" actId="208"/>
          <ac:spMkLst>
            <pc:docMk/>
            <pc:sldMk cId="3392432877" sldId="278"/>
            <ac:spMk id="3" creationId="{00000000-0000-0000-0000-000000000000}"/>
          </ac:spMkLst>
        </pc:spChg>
        <pc:spChg chg="add del mod">
          <ac:chgData name="Sara Biese" userId="04ee4fd3296d398f" providerId="LiveId" clId="{5F08213C-C874-4397-9BBD-AE3A77C24679}" dt="2018-06-10T15:09:08.426" v="3438" actId="208"/>
          <ac:spMkLst>
            <pc:docMk/>
            <pc:sldMk cId="3392432877" sldId="278"/>
            <ac:spMk id="4" creationId="{2FEB69C7-15EE-4BF0-BBA1-FA0CB770BF20}"/>
          </ac:spMkLst>
        </pc:spChg>
        <pc:spChg chg="add del mod">
          <ac:chgData name="Sara Biese" userId="04ee4fd3296d398f" providerId="LiveId" clId="{5F08213C-C874-4397-9BBD-AE3A77C24679}" dt="2018-06-10T15:09:08.426" v="3438" actId="208"/>
          <ac:spMkLst>
            <pc:docMk/>
            <pc:sldMk cId="3392432877" sldId="278"/>
            <ac:spMk id="5" creationId="{B2AA60CF-261E-4AA2-9BCF-3AF6561B3FA3}"/>
          </ac:spMkLst>
        </pc:spChg>
        <pc:spChg chg="add mod">
          <ac:chgData name="Sara Biese" userId="04ee4fd3296d398f" providerId="LiveId" clId="{5F08213C-C874-4397-9BBD-AE3A77C24679}" dt="2018-06-10T15:11:50.844" v="3534" actId="1076"/>
          <ac:spMkLst>
            <pc:docMk/>
            <pc:sldMk cId="3392432877" sldId="278"/>
            <ac:spMk id="8" creationId="{83D90B56-9F5B-4801-AEBA-8F848D8DAE89}"/>
          </ac:spMkLst>
        </pc:spChg>
        <pc:spChg chg="add del mod">
          <ac:chgData name="Sara Biese" userId="04ee4fd3296d398f" providerId="LiveId" clId="{5F08213C-C874-4397-9BBD-AE3A77C24679}" dt="2018-06-10T15:26:41.767" v="6084" actId="11529"/>
          <ac:spMkLst>
            <pc:docMk/>
            <pc:sldMk cId="3392432877" sldId="278"/>
            <ac:spMk id="9" creationId="{E04B7153-B232-4CEE-B186-DEF0CCE05AE4}"/>
          </ac:spMkLst>
        </pc:spChg>
        <pc:spChg chg="add mod">
          <ac:chgData name="Sara Biese" userId="04ee4fd3296d398f" providerId="LiveId" clId="{5F08213C-C874-4397-9BBD-AE3A77C24679}" dt="2018-06-10T15:28:14.925" v="6098" actId="1582"/>
          <ac:spMkLst>
            <pc:docMk/>
            <pc:sldMk cId="3392432877" sldId="278"/>
            <ac:spMk id="10" creationId="{41BCBABD-FD10-4699-BF85-4F38A36F4F37}"/>
          </ac:spMkLst>
        </pc:spChg>
        <pc:spChg chg="add mod">
          <ac:chgData name="Sara Biese" userId="04ee4fd3296d398f" providerId="LiveId" clId="{5F08213C-C874-4397-9BBD-AE3A77C24679}" dt="2018-06-10T15:28:58.487" v="6107" actId="14100"/>
          <ac:spMkLst>
            <pc:docMk/>
            <pc:sldMk cId="3392432877" sldId="278"/>
            <ac:spMk id="11" creationId="{BA66C805-2A5F-4F55-95A3-CCCC18F4A386}"/>
          </ac:spMkLst>
        </pc:spChg>
        <pc:spChg chg="add mod">
          <ac:chgData name="Sara Biese" userId="04ee4fd3296d398f" providerId="LiveId" clId="{5F08213C-C874-4397-9BBD-AE3A77C24679}" dt="2018-06-10T15:29:04.837" v="6108" actId="14100"/>
          <ac:spMkLst>
            <pc:docMk/>
            <pc:sldMk cId="3392432877" sldId="278"/>
            <ac:spMk id="12" creationId="{F3B06BC9-2E11-43B0-9CA9-4C335E459AB9}"/>
          </ac:spMkLst>
        </pc:spChg>
        <pc:spChg chg="add mod">
          <ac:chgData name="Sara Biese" userId="04ee4fd3296d398f" providerId="LiveId" clId="{5F08213C-C874-4397-9BBD-AE3A77C24679}" dt="2018-06-10T15:29:43.116" v="6116" actId="1582"/>
          <ac:spMkLst>
            <pc:docMk/>
            <pc:sldMk cId="3392432877" sldId="278"/>
            <ac:spMk id="13" creationId="{EAB551DA-DBE8-414F-983B-53F948595205}"/>
          </ac:spMkLst>
        </pc:spChg>
        <pc:spChg chg="add mod">
          <ac:chgData name="Sara Biese" userId="04ee4fd3296d398f" providerId="LiveId" clId="{5F08213C-C874-4397-9BBD-AE3A77C24679}" dt="2018-06-10T15:35:50.752" v="6672" actId="208"/>
          <ac:spMkLst>
            <pc:docMk/>
            <pc:sldMk cId="3392432877" sldId="278"/>
            <ac:spMk id="14" creationId="{BC1BAA7A-6571-4A38-BCBF-2A97F56FC972}"/>
          </ac:spMkLst>
        </pc:spChg>
        <pc:picChg chg="add del mod">
          <ac:chgData name="Sara Biese" userId="04ee4fd3296d398f" providerId="LiveId" clId="{5F08213C-C874-4397-9BBD-AE3A77C24679}" dt="2018-06-10T15:09:06.932" v="3435" actId="208"/>
          <ac:picMkLst>
            <pc:docMk/>
            <pc:sldMk cId="3392432877" sldId="278"/>
            <ac:picMk id="6" creationId="{C2E481B9-B197-48AB-8586-EE7F8B16A9F5}"/>
          </ac:picMkLst>
        </pc:picChg>
        <pc:picChg chg="add mod">
          <ac:chgData name="Sara Biese" userId="04ee4fd3296d398f" providerId="LiveId" clId="{5F08213C-C874-4397-9BBD-AE3A77C24679}" dt="2018-06-10T15:11:41.102" v="3533" actId="208"/>
          <ac:picMkLst>
            <pc:docMk/>
            <pc:sldMk cId="3392432877" sldId="278"/>
            <ac:picMk id="7" creationId="{75531BBE-8ABA-43C3-85B1-F97F716C7053}"/>
          </ac:picMkLst>
        </pc:picChg>
      </pc:sldChg>
      <pc:sldChg chg="addSp delSp modSp add modNotesTx">
        <pc:chgData name="Sara Biese" userId="04ee4fd3296d398f" providerId="LiveId" clId="{5F08213C-C874-4397-9BBD-AE3A77C24679}" dt="2018-06-10T15:41:07.604" v="7379" actId="20577"/>
        <pc:sldMkLst>
          <pc:docMk/>
          <pc:sldMk cId="3628444553" sldId="279"/>
        </pc:sldMkLst>
        <pc:spChg chg="mod">
          <ac:chgData name="Sara Biese" userId="04ee4fd3296d398f" providerId="LiveId" clId="{5F08213C-C874-4397-9BBD-AE3A77C24679}" dt="2018-06-10T15:31:26.056" v="6166" actId="20577"/>
          <ac:spMkLst>
            <pc:docMk/>
            <pc:sldMk cId="3628444553" sldId="279"/>
            <ac:spMk id="2" creationId="{D688F9DE-ECFF-4C07-89A0-A9B6EDFE43CD}"/>
          </ac:spMkLst>
        </pc:spChg>
        <pc:spChg chg="mod">
          <ac:chgData name="Sara Biese" userId="04ee4fd3296d398f" providerId="LiveId" clId="{5F08213C-C874-4397-9BBD-AE3A77C24679}" dt="2018-06-10T15:38:32.745" v="6855" actId="20577"/>
          <ac:spMkLst>
            <pc:docMk/>
            <pc:sldMk cId="3628444553" sldId="279"/>
            <ac:spMk id="3" creationId="{1931913F-9A04-45BE-9597-1CBEAAA09A35}"/>
          </ac:spMkLst>
        </pc:spChg>
        <pc:spChg chg="add del mod">
          <ac:chgData name="Sara Biese" userId="04ee4fd3296d398f" providerId="LiveId" clId="{5F08213C-C874-4397-9BBD-AE3A77C24679}" dt="2018-06-10T15:38:38.397" v="6856" actId="478"/>
          <ac:spMkLst>
            <pc:docMk/>
            <pc:sldMk cId="3628444553" sldId="279"/>
            <ac:spMk id="4" creationId="{9B99423C-807F-4C36-9C36-4B95B4DD0B83}"/>
          </ac:spMkLst>
        </pc:spChg>
      </pc:sldChg>
      <pc:sldChg chg="addSp modSp add modAnim modNotesTx">
        <pc:chgData name="Sara Biese" userId="04ee4fd3296d398f" providerId="LiveId" clId="{5F08213C-C874-4397-9BBD-AE3A77C24679}" dt="2018-06-10T16:28:44.177" v="13336" actId="20577"/>
        <pc:sldMkLst>
          <pc:docMk/>
          <pc:sldMk cId="1200657371" sldId="280"/>
        </pc:sldMkLst>
        <pc:spChg chg="mod">
          <ac:chgData name="Sara Biese" userId="04ee4fd3296d398f" providerId="LiveId" clId="{5F08213C-C874-4397-9BBD-AE3A77C24679}" dt="2018-06-10T15:41:35.683" v="7416" actId="27636"/>
          <ac:spMkLst>
            <pc:docMk/>
            <pc:sldMk cId="1200657371" sldId="280"/>
            <ac:spMk id="2" creationId="{6AF786B7-DBB6-43D9-A6CE-ABE394EDFDCB}"/>
          </ac:spMkLst>
        </pc:spChg>
        <pc:spChg chg="mod">
          <ac:chgData name="Sara Biese" userId="04ee4fd3296d398f" providerId="LiveId" clId="{5F08213C-C874-4397-9BBD-AE3A77C24679}" dt="2018-06-10T15:47:53.125" v="8170" actId="20577"/>
          <ac:spMkLst>
            <pc:docMk/>
            <pc:sldMk cId="1200657371" sldId="280"/>
            <ac:spMk id="3" creationId="{710E3B83-5073-4102-9472-68702C9E0C8C}"/>
          </ac:spMkLst>
        </pc:spChg>
        <pc:spChg chg="add mod">
          <ac:chgData name="Sara Biese" userId="04ee4fd3296d398f" providerId="LiveId" clId="{5F08213C-C874-4397-9BBD-AE3A77C24679}" dt="2018-06-10T16:28:15.794" v="13330" actId="1582"/>
          <ac:spMkLst>
            <pc:docMk/>
            <pc:sldMk cId="1200657371" sldId="280"/>
            <ac:spMk id="6" creationId="{153A5933-AEB7-448D-B066-C77BAB109EA8}"/>
          </ac:spMkLst>
        </pc:spChg>
        <pc:spChg chg="add mod">
          <ac:chgData name="Sara Biese" userId="04ee4fd3296d398f" providerId="LiveId" clId="{5F08213C-C874-4397-9BBD-AE3A77C24679}" dt="2018-06-10T16:28:34.117" v="13334" actId="1076"/>
          <ac:spMkLst>
            <pc:docMk/>
            <pc:sldMk cId="1200657371" sldId="280"/>
            <ac:spMk id="7" creationId="{4B4E02CB-4449-4EC4-ACC0-5E1A9E424386}"/>
          </ac:spMkLst>
        </pc:spChg>
        <pc:picChg chg="add mod">
          <ac:chgData name="Sara Biese" userId="04ee4fd3296d398f" providerId="LiveId" clId="{5F08213C-C874-4397-9BBD-AE3A77C24679}" dt="2018-06-10T15:43:29.078" v="7572" actId="14100"/>
          <ac:picMkLst>
            <pc:docMk/>
            <pc:sldMk cId="1200657371" sldId="280"/>
            <ac:picMk id="4" creationId="{E92ACAF6-36AE-4E80-BE14-E5F92C75F91F}"/>
          </ac:picMkLst>
        </pc:picChg>
        <pc:picChg chg="add mod">
          <ac:chgData name="Sara Biese" userId="04ee4fd3296d398f" providerId="LiveId" clId="{5F08213C-C874-4397-9BBD-AE3A77C24679}" dt="2018-06-10T15:44:35.789" v="7589" actId="1076"/>
          <ac:picMkLst>
            <pc:docMk/>
            <pc:sldMk cId="1200657371" sldId="280"/>
            <ac:picMk id="5" creationId="{B9F41BF9-7191-472A-9747-8CBF32BB06AC}"/>
          </ac:picMkLst>
        </pc:picChg>
      </pc:sldChg>
      <pc:sldChg chg="modSp add modNotesTx">
        <pc:chgData name="Sara Biese" userId="04ee4fd3296d398f" providerId="LiveId" clId="{5F08213C-C874-4397-9BBD-AE3A77C24679}" dt="2018-06-10T16:06:53.289" v="11333" actId="20577"/>
        <pc:sldMkLst>
          <pc:docMk/>
          <pc:sldMk cId="1357357515" sldId="281"/>
        </pc:sldMkLst>
        <pc:spChg chg="mod">
          <ac:chgData name="Sara Biese" userId="04ee4fd3296d398f" providerId="LiveId" clId="{5F08213C-C874-4397-9BBD-AE3A77C24679}" dt="2018-06-10T15:58:55.687" v="10492" actId="20577"/>
          <ac:spMkLst>
            <pc:docMk/>
            <pc:sldMk cId="1357357515" sldId="281"/>
            <ac:spMk id="2" creationId="{4839D434-7137-432D-9070-00DB3DE415E0}"/>
          </ac:spMkLst>
        </pc:spChg>
        <pc:spChg chg="mod">
          <ac:chgData name="Sara Biese" userId="04ee4fd3296d398f" providerId="LiveId" clId="{5F08213C-C874-4397-9BBD-AE3A77C24679}" dt="2018-06-10T16:05:22.669" v="11143" actId="20577"/>
          <ac:spMkLst>
            <pc:docMk/>
            <pc:sldMk cId="1357357515" sldId="281"/>
            <ac:spMk id="3" creationId="{DE76D535-C427-44A9-AA57-ACCBCD60F328}"/>
          </ac:spMkLst>
        </pc:spChg>
      </pc:sldChg>
      <pc:sldChg chg="addSp delSp modSp add modAnim modNotesTx">
        <pc:chgData name="Sara Biese" userId="04ee4fd3296d398f" providerId="LiveId" clId="{5F08213C-C874-4397-9BBD-AE3A77C24679}" dt="2018-06-10T16:38:07.466" v="14771" actId="20577"/>
        <pc:sldMkLst>
          <pc:docMk/>
          <pc:sldMk cId="706016900" sldId="282"/>
        </pc:sldMkLst>
        <pc:spChg chg="mod">
          <ac:chgData name="Sara Biese" userId="04ee4fd3296d398f" providerId="LiveId" clId="{5F08213C-C874-4397-9BBD-AE3A77C24679}" dt="2018-06-10T16:24:12.098" v="12991" actId="20577"/>
          <ac:spMkLst>
            <pc:docMk/>
            <pc:sldMk cId="706016900" sldId="282"/>
            <ac:spMk id="2" creationId="{90EA2723-C264-49D0-B879-935E2D92692B}"/>
          </ac:spMkLst>
        </pc:spChg>
        <pc:spChg chg="del">
          <ac:chgData name="Sara Biese" userId="04ee4fd3296d398f" providerId="LiveId" clId="{5F08213C-C874-4397-9BBD-AE3A77C24679}" dt="2018-06-10T16:24:29.434" v="12992" actId="20577"/>
          <ac:spMkLst>
            <pc:docMk/>
            <pc:sldMk cId="706016900" sldId="282"/>
            <ac:spMk id="3" creationId="{E7095EF1-3650-4266-929B-6EB7042DA762}"/>
          </ac:spMkLst>
        </pc:spChg>
        <pc:spChg chg="add mod">
          <ac:chgData name="Sara Biese" userId="04ee4fd3296d398f" providerId="LiveId" clId="{5F08213C-C874-4397-9BBD-AE3A77C24679}" dt="2018-06-10T16:31:19.590" v="13751" actId="14100"/>
          <ac:spMkLst>
            <pc:docMk/>
            <pc:sldMk cId="706016900" sldId="282"/>
            <ac:spMk id="6" creationId="{83D70D85-6F3A-4E8C-82A6-852FB89693A2}"/>
          </ac:spMkLst>
        </pc:spChg>
        <pc:spChg chg="add mod">
          <ac:chgData name="Sara Biese" userId="04ee4fd3296d398f" providerId="LiveId" clId="{5F08213C-C874-4397-9BBD-AE3A77C24679}" dt="2018-06-10T16:31:39.852" v="13755" actId="1076"/>
          <ac:spMkLst>
            <pc:docMk/>
            <pc:sldMk cId="706016900" sldId="282"/>
            <ac:spMk id="7" creationId="{01D66779-C6D3-4FD8-8741-46A5BD25F746}"/>
          </ac:spMkLst>
        </pc:spChg>
        <pc:spChg chg="add mod">
          <ac:chgData name="Sara Biese" userId="04ee4fd3296d398f" providerId="LiveId" clId="{5F08213C-C874-4397-9BBD-AE3A77C24679}" dt="2018-06-10T16:34:11.255" v="14199" actId="14100"/>
          <ac:spMkLst>
            <pc:docMk/>
            <pc:sldMk cId="706016900" sldId="282"/>
            <ac:spMk id="8" creationId="{3CEAA9CA-1FCE-442B-AA0D-CBA14E3FD76F}"/>
          </ac:spMkLst>
        </pc:spChg>
        <pc:spChg chg="add mod">
          <ac:chgData name="Sara Biese" userId="04ee4fd3296d398f" providerId="LiveId" clId="{5F08213C-C874-4397-9BBD-AE3A77C24679}" dt="2018-06-10T16:35:12.875" v="14345" actId="14100"/>
          <ac:spMkLst>
            <pc:docMk/>
            <pc:sldMk cId="706016900" sldId="282"/>
            <ac:spMk id="9" creationId="{1578F352-677D-46C9-89F7-7C9267ABB964}"/>
          </ac:spMkLst>
        </pc:spChg>
        <pc:spChg chg="add mod">
          <ac:chgData name="Sara Biese" userId="04ee4fd3296d398f" providerId="LiveId" clId="{5F08213C-C874-4397-9BBD-AE3A77C24679}" dt="2018-06-10T16:37:13.176" v="14660" actId="14100"/>
          <ac:spMkLst>
            <pc:docMk/>
            <pc:sldMk cId="706016900" sldId="282"/>
            <ac:spMk id="10" creationId="{99319341-FF82-488E-8FB5-2B328E892B07}"/>
          </ac:spMkLst>
        </pc:spChg>
        <pc:picChg chg="add mod">
          <ac:chgData name="Sara Biese" userId="04ee4fd3296d398f" providerId="LiveId" clId="{5F08213C-C874-4397-9BBD-AE3A77C24679}" dt="2018-06-10T16:25:45.010" v="12998" actId="1076"/>
          <ac:picMkLst>
            <pc:docMk/>
            <pc:sldMk cId="706016900" sldId="282"/>
            <ac:picMk id="4" creationId="{09A4659E-3A97-4457-877D-D2428E9DEE97}"/>
          </ac:picMkLst>
        </pc:picChg>
        <pc:picChg chg="add mod">
          <ac:chgData name="Sara Biese" userId="04ee4fd3296d398f" providerId="LiveId" clId="{5F08213C-C874-4397-9BBD-AE3A77C24679}" dt="2018-06-10T16:33:57.282" v="14195" actId="1076"/>
          <ac:picMkLst>
            <pc:docMk/>
            <pc:sldMk cId="706016900" sldId="282"/>
            <ac:picMk id="5" creationId="{5B8C0306-208B-4AFC-93A0-D869425347DF}"/>
          </ac:picMkLst>
        </pc:picChg>
      </pc:sldChg>
      <pc:sldChg chg="modSp add modNotesTx">
        <pc:chgData name="Sara Biese" userId="04ee4fd3296d398f" providerId="LiveId" clId="{5F08213C-C874-4397-9BBD-AE3A77C24679}" dt="2018-06-10T21:10:13.599" v="16516" actId="20577"/>
        <pc:sldMkLst>
          <pc:docMk/>
          <pc:sldMk cId="4250770617" sldId="283"/>
        </pc:sldMkLst>
        <pc:spChg chg="mod">
          <ac:chgData name="Sara Biese" userId="04ee4fd3296d398f" providerId="LiveId" clId="{5F08213C-C874-4397-9BBD-AE3A77C24679}" dt="2018-06-10T16:48:58.482" v="16117" actId="20577"/>
          <ac:spMkLst>
            <pc:docMk/>
            <pc:sldMk cId="4250770617" sldId="283"/>
            <ac:spMk id="2" creationId="{411009C9-EE02-4AC4-8EC6-B47D3E95518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294FF50-4802-43D4-9E8A-B27006FA925E}" type="datetimeFigureOut">
              <a:rPr lang="en-US" smtClean="0"/>
              <a:t>11/20/2018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32088EA-9206-4F5E-86A1-5F7F3A67BD18}" type="slidenum">
              <a:rPr lang="en-US" smtClean="0"/>
              <a:t>‹#›</a:t>
            </a:fld>
            <a:endParaRPr lang="en-US"/>
          </a:p>
        </p:txBody>
      </p:sp>
    </p:spTree>
    <p:extLst>
      <p:ext uri="{BB962C8B-B14F-4D97-AF65-F5344CB8AC3E}">
        <p14:creationId xmlns:p14="http://schemas.microsoft.com/office/powerpoint/2010/main" val="3284371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presentation, “Cancer Registry Coding Activities,” is sponsored by the National Cancer Registrars Association Education Foundation.</a:t>
            </a:r>
          </a:p>
          <a:p>
            <a:endParaRPr lang="en-US" dirty="0"/>
          </a:p>
        </p:txBody>
      </p:sp>
      <p:sp>
        <p:nvSpPr>
          <p:cNvPr id="4" name="Slide Number Placeholder 3"/>
          <p:cNvSpPr>
            <a:spLocks noGrp="1"/>
          </p:cNvSpPr>
          <p:nvPr>
            <p:ph type="sldNum" sz="quarter" idx="10"/>
          </p:nvPr>
        </p:nvSpPr>
        <p:spPr/>
        <p:txBody>
          <a:bodyPr/>
          <a:lstStyle/>
          <a:p>
            <a:fld id="{A32088EA-9206-4F5E-86A1-5F7F3A67BD18}" type="slidenum">
              <a:rPr lang="en-US" smtClean="0"/>
              <a:t>1</a:t>
            </a:fld>
            <a:endParaRPr lang="en-US"/>
          </a:p>
        </p:txBody>
      </p:sp>
    </p:spTree>
    <p:extLst>
      <p:ext uri="{BB962C8B-B14F-4D97-AF65-F5344CB8AC3E}">
        <p14:creationId xmlns:p14="http://schemas.microsoft.com/office/powerpoint/2010/main" val="3737707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topography site and histology coding activity, you will assign the topography site code (once again, where the tumor started) and the histology code (the type of cancer the patient has).</a:t>
            </a:r>
          </a:p>
          <a:p>
            <a:endParaRPr lang="en-US" dirty="0"/>
          </a:p>
          <a:p>
            <a:r>
              <a:rPr lang="en-US" dirty="0"/>
              <a:t>To complete this activity you can either use the downloaded ICD-O-3 manual or use the ICD-O-3 Online look up.  If you instructor has not downloaded the ICD-O-3 manual for you, the link is provided here.</a:t>
            </a:r>
          </a:p>
        </p:txBody>
      </p:sp>
      <p:sp>
        <p:nvSpPr>
          <p:cNvPr id="4" name="Slide Number Placeholder 3"/>
          <p:cNvSpPr>
            <a:spLocks noGrp="1"/>
          </p:cNvSpPr>
          <p:nvPr>
            <p:ph type="sldNum" sz="quarter" idx="10"/>
          </p:nvPr>
        </p:nvSpPr>
        <p:spPr/>
        <p:txBody>
          <a:bodyPr/>
          <a:lstStyle/>
          <a:p>
            <a:fld id="{A32088EA-9206-4F5E-86A1-5F7F3A67BD18}" type="slidenum">
              <a:rPr lang="en-US" smtClean="0"/>
              <a:t>10</a:t>
            </a:fld>
            <a:endParaRPr lang="en-US"/>
          </a:p>
        </p:txBody>
      </p:sp>
    </p:spTree>
    <p:extLst>
      <p:ext uri="{BB962C8B-B14F-4D97-AF65-F5344CB8AC3E}">
        <p14:creationId xmlns:p14="http://schemas.microsoft.com/office/powerpoint/2010/main" val="1012438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use the pdf ICD-O-3 manual to complete this activity, go to page 95 where the alphabetic index begins.  Within this section, the site and histology codes are listed together alphabetically.  All you have to do is scroll down to find the term(s) you are looking for.  The site and histology codes are easily distinguished between one another.  The site codes begin with C.  For example if you look up the primary site frontal lobe of the brain in the manual, the code assigned for this site is C71.1.  The histology codes are five numerical digits in length.  If you would look up glioblastoma, a brain tumor, the code to assign would be 9440/3.</a:t>
            </a:r>
          </a:p>
          <a:p>
            <a:endParaRPr lang="en-US" dirty="0"/>
          </a:p>
          <a:p>
            <a:r>
              <a:rPr lang="en-US" dirty="0"/>
              <a:t>If you use the ICD-O-3 online look up link, just enter your term or terms into the search text box to review the possible options from your search.</a:t>
            </a:r>
          </a:p>
        </p:txBody>
      </p:sp>
      <p:sp>
        <p:nvSpPr>
          <p:cNvPr id="4" name="Slide Number Placeholder 3"/>
          <p:cNvSpPr>
            <a:spLocks noGrp="1"/>
          </p:cNvSpPr>
          <p:nvPr>
            <p:ph type="sldNum" sz="quarter" idx="10"/>
          </p:nvPr>
        </p:nvSpPr>
        <p:spPr/>
        <p:txBody>
          <a:bodyPr/>
          <a:lstStyle/>
          <a:p>
            <a:fld id="{A32088EA-9206-4F5E-86A1-5F7F3A67BD18}" type="slidenum">
              <a:rPr lang="en-US" smtClean="0"/>
              <a:t>11</a:t>
            </a:fld>
            <a:endParaRPr lang="en-US"/>
          </a:p>
        </p:txBody>
      </p:sp>
    </p:spTree>
    <p:extLst>
      <p:ext uri="{BB962C8B-B14F-4D97-AF65-F5344CB8AC3E}">
        <p14:creationId xmlns:p14="http://schemas.microsoft.com/office/powerpoint/2010/main" val="695211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two sections from the ICD-O-3 manual.  On the left side, we have the eligible site codes for a primary site of the pancreas.  As I stated earlier, some sites have what we call subsites, a particular portion of that organ.  As you can see with the pancreas, there are multiple subsites.  If we did not know what part of the pancreas the tumor involved, then we would have to assign the NOS code, the not otherwise specified code, C25.9 (click).  If the patient’s tumor was in the tail of the pancreas, we would assign site code C25.2 (click). </a:t>
            </a:r>
          </a:p>
          <a:p>
            <a:endParaRPr lang="en-US" dirty="0"/>
          </a:p>
          <a:p>
            <a:r>
              <a:rPr lang="en-US" dirty="0"/>
              <a:t>On the right side of the slide, is a partial list of different types of squamous cell carcinomas.  The most common squamous cell carcinoma is, just that, squamous cell carcinoma.  In that scenario, we would assign the not otherwise specified code of 8070/3 (click).  If the patient had a keratinizing squamous cell carcinoma, we would go down the list until we get to that term, which is 8071/3 (click).</a:t>
            </a:r>
          </a:p>
          <a:p>
            <a:endParaRPr lang="en-US" dirty="0"/>
          </a:p>
          <a:p>
            <a:r>
              <a:rPr lang="en-US" dirty="0"/>
              <a:t>This is how cancer registrars look up the topography site and histology codes using the ICD-O-3 manual.</a:t>
            </a:r>
          </a:p>
        </p:txBody>
      </p:sp>
      <p:sp>
        <p:nvSpPr>
          <p:cNvPr id="4" name="Slide Number Placeholder 3"/>
          <p:cNvSpPr>
            <a:spLocks noGrp="1"/>
          </p:cNvSpPr>
          <p:nvPr>
            <p:ph type="sldNum" sz="quarter" idx="10"/>
          </p:nvPr>
        </p:nvSpPr>
        <p:spPr/>
        <p:txBody>
          <a:bodyPr/>
          <a:lstStyle/>
          <a:p>
            <a:fld id="{A32088EA-9206-4F5E-86A1-5F7F3A67BD18}" type="slidenum">
              <a:rPr lang="en-US" smtClean="0"/>
              <a:t>12</a:t>
            </a:fld>
            <a:endParaRPr lang="en-US"/>
          </a:p>
        </p:txBody>
      </p:sp>
    </p:spTree>
    <p:extLst>
      <p:ext uri="{BB962C8B-B14F-4D97-AF65-F5344CB8AC3E}">
        <p14:creationId xmlns:p14="http://schemas.microsoft.com/office/powerpoint/2010/main" val="1369480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last coding activity that is provided is the staging activity.  For this activity, you will assign the SEER Summary Stage and the AJCC Cancer TNM Stage for each scenario.</a:t>
            </a:r>
          </a:p>
          <a:p>
            <a:r>
              <a:rPr lang="en-US" dirty="0">
                <a:cs typeface="Calibri"/>
              </a:rPr>
              <a:t>There are six documents required for this activity.  SEER and AJCC have a staging document for each cancer site.  For this activity, you will be staging several cases for colon, lung and breast.  So, you will have a SEER staging chapter for the colon and an AJCC staging form for the colon.  In total, you will use six documents to assign a SEER Stage and AJCC Stage for all three sites.  Each staging system is a different manual.  We have only included the documents you will need to complete these three cancer sites.  We have also included a document titled, SEER Summary Stage – Guidelines.  This explains each SEER Stage category in detail.  This document is not required to assign the SEER Stage, but it does explain the SEER staging system in more detail than this presentation.</a:t>
            </a:r>
          </a:p>
          <a:p>
            <a:endParaRPr lang="en-US" dirty="0">
              <a:cs typeface="Calibri"/>
            </a:endParaRPr>
          </a:p>
          <a:p>
            <a:r>
              <a:rPr lang="en-US" dirty="0">
                <a:cs typeface="Calibri"/>
              </a:rPr>
              <a:t>Remember, the purpose of staging is to help the physician assess the extent of the cancer and to determine the most appropriate treatment for the patient.  Once the staging work up has been completed, the prognosis of the cancer can be estimated for that individual patient.  Staging also assists in the continuing research on cancer and provides a means of comparing local, regional and national data.</a:t>
            </a:r>
          </a:p>
        </p:txBody>
      </p:sp>
      <p:sp>
        <p:nvSpPr>
          <p:cNvPr id="4" name="Slide Number Placeholder 3"/>
          <p:cNvSpPr>
            <a:spLocks noGrp="1"/>
          </p:cNvSpPr>
          <p:nvPr>
            <p:ph type="sldNum" sz="quarter" idx="10"/>
          </p:nvPr>
        </p:nvSpPr>
        <p:spPr/>
        <p:txBody>
          <a:bodyPr/>
          <a:lstStyle/>
          <a:p>
            <a:fld id="{A32088EA-9206-4F5E-86A1-5F7F3A67BD18}" type="slidenum">
              <a:rPr lang="en-US" smtClean="0"/>
              <a:t>13</a:t>
            </a:fld>
            <a:endParaRPr lang="en-US"/>
          </a:p>
        </p:txBody>
      </p:sp>
    </p:spTree>
    <p:extLst>
      <p:ext uri="{BB962C8B-B14F-4D97-AF65-F5344CB8AC3E}">
        <p14:creationId xmlns:p14="http://schemas.microsoft.com/office/powerpoint/2010/main" val="1235992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First we will review SEER Summary Stage. SEER Summary Stage is the most basic way of categorizing how far a cancer has spread from its point of origin, the organ or tissue in which it started.</a:t>
            </a:r>
          </a:p>
          <a:p>
            <a:endParaRPr lang="en-US" dirty="0"/>
          </a:p>
          <a:p>
            <a:r>
              <a:rPr lang="en-US" dirty="0"/>
              <a:t>The SEER Summary Stage categories consist of:</a:t>
            </a:r>
          </a:p>
          <a:p>
            <a:pPr marL="174708" indent="-174708">
              <a:buFont typeface="Arial" panose="020B0604020202020204" pitchFamily="34" charset="0"/>
              <a:buChar char="•"/>
            </a:pPr>
            <a:r>
              <a:rPr lang="en-US" baseline="0" dirty="0"/>
              <a:t>In situ – code 0.  This type of tumor does not invade the basement membrane of the tissue and there is no stromal invasion.</a:t>
            </a:r>
          </a:p>
          <a:p>
            <a:pPr marL="174708" indent="-174708">
              <a:buFont typeface="Arial" panose="020B0604020202020204" pitchFamily="34" charset="0"/>
              <a:buChar char="•"/>
            </a:pPr>
            <a:r>
              <a:rPr lang="en-US" baseline="0" dirty="0"/>
              <a:t>Localized only – code 1.  This is an invasive tumor that is still confined to the site of origin in which it started.</a:t>
            </a:r>
          </a:p>
          <a:p>
            <a:pPr marL="174708" indent="-174708">
              <a:buFont typeface="Arial" panose="020B0604020202020204" pitchFamily="34" charset="0"/>
              <a:buChar char="•"/>
            </a:pPr>
            <a:r>
              <a:rPr lang="en-US" baseline="0" dirty="0"/>
              <a:t>Regional by direct extension only – code 2.  This is when the primary tumor mass has grown and invades beyond the site of origin into adjacent tissues and/or organs.</a:t>
            </a:r>
          </a:p>
          <a:p>
            <a:pPr marL="174708" indent="-174708">
              <a:buFont typeface="Arial" panose="020B0604020202020204" pitchFamily="34" charset="0"/>
              <a:buChar char="•"/>
            </a:pPr>
            <a:r>
              <a:rPr lang="en-US" baseline="0" dirty="0"/>
              <a:t>Regional lymph nodes only – code 3.  You would use this stage code if the tumor was localized, but there were regional lymph nodes that were positive for cancer.</a:t>
            </a:r>
          </a:p>
          <a:p>
            <a:pPr marL="174708" indent="-174708">
              <a:buFont typeface="Arial" panose="020B0604020202020204" pitchFamily="34" charset="0"/>
              <a:buChar char="•"/>
            </a:pPr>
            <a:r>
              <a:rPr lang="en-US" baseline="0" dirty="0"/>
              <a:t>Regional by both direct extension and lymph node involvement – code 4.  This stage code is used when the primary tumor has grown beyond the organ and there are regional lymph nodes positive for cancer.  </a:t>
            </a:r>
          </a:p>
          <a:p>
            <a:pPr marL="174708" indent="-174708">
              <a:buFont typeface="Arial" panose="020B0604020202020204" pitchFamily="34" charset="0"/>
              <a:buChar char="•"/>
            </a:pPr>
            <a:r>
              <a:rPr lang="en-US" baseline="0" dirty="0"/>
              <a:t>Distant sites and/or distant lymph nodes involved – code 7.  Distant metastases are tumor cells that have broken away from the primary tumor, have travelled to other parts of the body, and have begun to grow at the new location.</a:t>
            </a:r>
          </a:p>
          <a:p>
            <a:pPr marL="174708" indent="-174708">
              <a:buFont typeface="Arial" panose="020B0604020202020204" pitchFamily="34" charset="0"/>
              <a:buChar char="•"/>
            </a:pPr>
            <a:r>
              <a:rPr lang="en-US" baseline="0" dirty="0"/>
              <a:t>Benign and borderline tumors of the brain, CNS and intracranial gland are assigned SEER stage code 8.  This code means not applicable.</a:t>
            </a:r>
          </a:p>
          <a:p>
            <a:pPr marL="174708" indent="-174708">
              <a:buFont typeface="Arial" panose="020B0604020202020204" pitchFamily="34" charset="0"/>
              <a:buChar char="•"/>
            </a:pPr>
            <a:r>
              <a:rPr lang="en-US" baseline="0" dirty="0"/>
              <a:t>Unknown or SEER Stage code 9 is used for cancers that are not staged, such as malignant brain tumors, or the stage is unknown or the stage is not specified in the chart.</a:t>
            </a:r>
          </a:p>
          <a:p>
            <a:r>
              <a:rPr lang="en-US" dirty="0"/>
              <a:t>If you would like an illustration of these categories, please view the presentation titled Cancer Staging of an Introduction to the Cancer Registry modules.</a:t>
            </a:r>
          </a:p>
          <a:p>
            <a:endParaRPr lang="en-US" dirty="0"/>
          </a:p>
        </p:txBody>
      </p:sp>
      <p:sp>
        <p:nvSpPr>
          <p:cNvPr id="4" name="Slide Number Placeholder 3"/>
          <p:cNvSpPr>
            <a:spLocks noGrp="1"/>
          </p:cNvSpPr>
          <p:nvPr>
            <p:ph type="sldNum" sz="quarter" idx="10"/>
          </p:nvPr>
        </p:nvSpPr>
        <p:spPr/>
        <p:txBody>
          <a:bodyPr/>
          <a:lstStyle/>
          <a:p>
            <a:fld id="{A32088EA-9206-4F5E-86A1-5F7F3A67BD18}" type="slidenum">
              <a:rPr lang="en-US" smtClean="0"/>
              <a:t>14</a:t>
            </a:fld>
            <a:endParaRPr lang="en-US"/>
          </a:p>
        </p:txBody>
      </p:sp>
    </p:spTree>
    <p:extLst>
      <p:ext uri="{BB962C8B-B14F-4D97-AF65-F5344CB8AC3E}">
        <p14:creationId xmlns:p14="http://schemas.microsoft.com/office/powerpoint/2010/main" val="3790571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your case scenarios in this activity, all the information that is needed to assign the SEER Summary Stage is provided for you. </a:t>
            </a:r>
          </a:p>
          <a:p>
            <a:endParaRPr lang="en-US" dirty="0"/>
          </a:p>
          <a:p>
            <a:r>
              <a:rPr lang="en-US" dirty="0"/>
              <a:t>These print screens are portions of the SEER Summary colon chapter.  You can see information is written under each of the SEER Summary categories: SEER 0 – in situ, SEER 1 – localized only, SEER 2 – regional by direct extension only, SEER 3 – regional lymph nodes involved only, SEER 4 – Regional by both direct extension and regional lymph nodes involved, SEER 7 – distant sites/lymph nodes involved.  There is also SEER 9 – unknown if extension or metastasis; however, for our scenarios, you will not have to use the unknown SEER Stage.</a:t>
            </a:r>
          </a:p>
          <a:p>
            <a:endParaRPr lang="en-US" dirty="0"/>
          </a:p>
          <a:p>
            <a:r>
              <a:rPr lang="en-US" dirty="0"/>
              <a:t>If a patient has an in situ or non-invasive carcinoma of the colon – SEER Stage category 0 would be assigned, since after the code 0 it states those terms.</a:t>
            </a:r>
          </a:p>
          <a:p>
            <a:r>
              <a:rPr lang="en-US" dirty="0"/>
              <a:t>Lets say we have a patient with a colon cancer that invaded all the way through the colon wall and into the fat and had 6 lymph nodes positive.  We would determine that when a tumor goes through the colon wall and into the </a:t>
            </a:r>
            <a:r>
              <a:rPr lang="en-US" dirty="0" smtClean="0"/>
              <a:t>fat </a:t>
            </a:r>
            <a:r>
              <a:rPr lang="en-US" smtClean="0"/>
              <a:t>(click), </a:t>
            </a:r>
            <a:r>
              <a:rPr lang="en-US" dirty="0"/>
              <a:t>that is a SEER 2 regional by direct extension (click) – but our patient also had 6 lymph nodes that were positive (click) for cancer, which is a SEER Stage category of 3 (click).  So, in this situation when we have both regional by direct extension and regional lymph nodes involved (click), we must assign SEER Stage category 4 (click).  When you assign the SEER Stage for your coding activity, just look for the terms and language that is used in the scenario to identify what category is assigned.  Like I stated earlier, these are only part of the lists that are included for some of these categories.  So, make sure you look at the entire document that you are given.</a:t>
            </a:r>
          </a:p>
        </p:txBody>
      </p:sp>
      <p:sp>
        <p:nvSpPr>
          <p:cNvPr id="4" name="Slide Number Placeholder 3"/>
          <p:cNvSpPr>
            <a:spLocks noGrp="1"/>
          </p:cNvSpPr>
          <p:nvPr>
            <p:ph type="sldNum" sz="quarter" idx="10"/>
          </p:nvPr>
        </p:nvSpPr>
        <p:spPr/>
        <p:txBody>
          <a:bodyPr/>
          <a:lstStyle/>
          <a:p>
            <a:fld id="{A32088EA-9206-4F5E-86A1-5F7F3A67BD18}" type="slidenum">
              <a:rPr lang="en-US" smtClean="0"/>
              <a:t>15</a:t>
            </a:fld>
            <a:endParaRPr lang="en-US"/>
          </a:p>
        </p:txBody>
      </p:sp>
    </p:spTree>
    <p:extLst>
      <p:ext uri="{BB962C8B-B14F-4D97-AF65-F5344CB8AC3E}">
        <p14:creationId xmlns:p14="http://schemas.microsoft.com/office/powerpoint/2010/main" val="791234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30000"/>
              </a:spcBef>
              <a:spcAft>
                <a:spcPct val="0"/>
              </a:spcAft>
              <a:defRPr/>
            </a:pPr>
            <a:r>
              <a:rPr lang="en-US" dirty="0"/>
              <a:t>The American Joint</a:t>
            </a:r>
            <a:r>
              <a:rPr lang="en-US" baseline="0" dirty="0"/>
              <a:t> Committee on Cancer (</a:t>
            </a:r>
            <a:r>
              <a:rPr lang="en-US" dirty="0"/>
              <a:t>AJCC) staging manual allows for more concise staging of the tumor identified by a T, the N is for nodes, and the M indicates if there is distant metastasis or not.   Unlike SEER Summary Stage which only had one item to code, for the AJCC stage we have to assign a code for the T, N and M categories, as well as the Stage Group.</a:t>
            </a:r>
          </a:p>
          <a:p>
            <a:pPr eaLnBrk="0" fontAlgn="base" hangingPunct="0">
              <a:spcBef>
                <a:spcPct val="30000"/>
              </a:spcBef>
              <a:spcAft>
                <a:spcPct val="0"/>
              </a:spcAft>
              <a:defRPr/>
            </a:pPr>
            <a:endParaRPr lang="en-US" dirty="0"/>
          </a:p>
          <a:p>
            <a:pPr eaLnBrk="0" fontAlgn="base" hangingPunct="0">
              <a:spcBef>
                <a:spcPct val="30000"/>
              </a:spcBef>
              <a:spcAft>
                <a:spcPct val="0"/>
              </a:spcAft>
              <a:defRPr/>
            </a:pPr>
            <a:r>
              <a:rPr lang="en-US" dirty="0"/>
              <a:t>Additional factors may play a role in the calculation of the AJCC Stage Group for a disease site.  For instance, the breast cancer AJCC stage includes prognostic indicators that are done on the tumor.  These include Her2 neu, ER (estrogen receptor) and PR (progesterone receptor).  These three prognostic factors and the grade of the tumor are used when we assign the AJCC Prognostic Stage Group. </a:t>
            </a:r>
            <a:endParaRPr lang="en-US" dirty="0">
              <a:cs typeface="Calibri"/>
            </a:endParaRPr>
          </a:p>
          <a:p>
            <a:pPr eaLnBrk="0" fontAlgn="base" hangingPunct="0">
              <a:defRPr/>
            </a:pPr>
            <a:endParaRPr lang="en-US" dirty="0">
              <a:cs typeface="Calibri"/>
            </a:endParaRPr>
          </a:p>
          <a:p>
            <a:pPr defTabSz="931774" eaLnBrk="0" fontAlgn="base" hangingPunct="0">
              <a:defRPr/>
            </a:pPr>
            <a:r>
              <a:rPr lang="en-US" dirty="0"/>
              <a:t>An AJCC Stage may be defined at several different time points in the care of the cancer patient.  These time points are called classifications.  The clinical classification uses all information before the initiation of treatment.  The pathological classification is based on clinical stage information, operative findings and pathological evaluation of the resected specimen.  The posttherapy, or what is most often called post neoadjuvant therapy classification, the stage is determined for those patients that receive systemic and/or radiation therapy before their planned surgery.  The recurrence stage classification is assigned at the time of retreatment for a patient that their cancer has recurred or has progressed.  The autopsy staging classification is used when cancer is identified at the time of autopsy.  For your staging activity, you will only need to assign the pathological stage.</a:t>
            </a:r>
          </a:p>
        </p:txBody>
      </p:sp>
      <p:sp>
        <p:nvSpPr>
          <p:cNvPr id="4" name="Slide Number Placeholder 3"/>
          <p:cNvSpPr>
            <a:spLocks noGrp="1"/>
          </p:cNvSpPr>
          <p:nvPr>
            <p:ph type="sldNum" sz="quarter" idx="10"/>
          </p:nvPr>
        </p:nvSpPr>
        <p:spPr/>
        <p:txBody>
          <a:bodyPr/>
          <a:lstStyle/>
          <a:p>
            <a:fld id="{A32088EA-9206-4F5E-86A1-5F7F3A67BD18}" type="slidenum">
              <a:rPr lang="en-US" smtClean="0"/>
              <a:t>16</a:t>
            </a:fld>
            <a:endParaRPr lang="en-US"/>
          </a:p>
        </p:txBody>
      </p:sp>
    </p:spTree>
    <p:extLst>
      <p:ext uri="{BB962C8B-B14F-4D97-AF65-F5344CB8AC3E}">
        <p14:creationId xmlns:p14="http://schemas.microsoft.com/office/powerpoint/2010/main" val="1235992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stated earlier, your coding activities will consist of staging colon, lung and breast cases.  Since breast uses prognostic factors to assign the Stage Group, these cases can be more difficult to assign the stage group.  Lets review the breast cancer staging form, which more lengthy than the colon and lung forms.  We have only included the pages necessary to complete the pathological stage for less confusion, so please do not pay attention when the form states “this form continues on the next page” and there is no next page.</a:t>
            </a:r>
          </a:p>
          <a:p>
            <a:endParaRPr lang="en-US" dirty="0"/>
          </a:p>
          <a:p>
            <a:r>
              <a:rPr lang="en-US" dirty="0"/>
              <a:t>This table is the criteria for each T category that can be assigned.  For almost all cancer sites, the first two T categories are TX and T0.  TX is used when the tumor cannot be assessed (or the tumor extension cannot be determined by the tests completed) and T0 is when there is no evidence of a primary tumor of the breast.  For the scenarios that you will be staging, you will not have to use either of these categories.  The next categories listed are two types of in situ breast cancers that a person can have.  DCIS is an in situ or non-invasive cancer of the breast and Paget disease is when a patient has a non-invasive cancer to the nipple only.  Then we have T1 – with several subcategories listed below T1, including T1mi, T1a, T1b and T1c.  If we know the exact size of the tumor, we would use the more specific subcategories.  We only use the T1 if we do not know the exact size of the breast tumor, but know it is less than or equal to 20mm or 2cm.  The measurement used for the breast staging form is mm; however, more often than not, the radiologist and pathologist use cm as the measure.  So, be careful, if your scenario has the tumor size in cm, then you will have to convert that measurement to mm before assigning your T category.  Each T subcategory is assigned for a different range of tumor sizes.  And that theme continues with the T2 and T3 categories.  T2 is assigned if the tumor is stated as more then 2cm but less than or equal to 5cm in greatest dimension.  T3 is assigned for all tumors that are greater then 5cm.  Once we get to the T4 category, size of the tumor no longer matters.  The T4 subcategories are broken into different types of direct extension of a breast tumor.  T4a is assigned when there is tumor extension to the chest wall, which does not include the pectoralis muscle.  T4b is assigned when there is ulceration, macroscopic satellite tumors and/or edema – also called </a:t>
            </a:r>
            <a:r>
              <a:rPr lang="en-US" dirty="0" err="1"/>
              <a:t>peau</a:t>
            </a:r>
            <a:r>
              <a:rPr lang="en-US" dirty="0"/>
              <a:t> </a:t>
            </a:r>
            <a:r>
              <a:rPr lang="en-US" dirty="0" err="1"/>
              <a:t>d’orange</a:t>
            </a:r>
            <a:r>
              <a:rPr lang="en-US" dirty="0"/>
              <a:t> – of the skin.  T4c is assigned if the tumor invades the chest wall </a:t>
            </a:r>
            <a:r>
              <a:rPr lang="en-US" u="sng" dirty="0"/>
              <a:t>and</a:t>
            </a:r>
            <a:r>
              <a:rPr lang="en-US" dirty="0"/>
              <a:t> has ulceration, satellite tumors or edema.  This tumor has characteristics of both T4a and T4b categories. T4d category is assigned for inflammatory carcinoma of the breast.  A very aggressive type of breast cancer.  </a:t>
            </a:r>
          </a:p>
          <a:p>
            <a:endParaRPr lang="en-US" dirty="0"/>
          </a:p>
          <a:p>
            <a:r>
              <a:rPr lang="en-US" dirty="0"/>
              <a:t>To demonstrate assign the T category, lets say we have a patient with a 1.5cm breast cancer, we would assign category T1c since the tumor is greater than 1cm but less than or equal to 2cm.</a:t>
            </a:r>
          </a:p>
        </p:txBody>
      </p:sp>
      <p:sp>
        <p:nvSpPr>
          <p:cNvPr id="4" name="Slide Number Placeholder 3"/>
          <p:cNvSpPr>
            <a:spLocks noGrp="1"/>
          </p:cNvSpPr>
          <p:nvPr>
            <p:ph type="sldNum" sz="quarter" idx="10"/>
          </p:nvPr>
        </p:nvSpPr>
        <p:spPr/>
        <p:txBody>
          <a:bodyPr/>
          <a:lstStyle/>
          <a:p>
            <a:fld id="{A32088EA-9206-4F5E-86A1-5F7F3A67BD18}" type="slidenum">
              <a:rPr lang="en-US" smtClean="0"/>
              <a:t>17</a:t>
            </a:fld>
            <a:endParaRPr lang="en-US"/>
          </a:p>
        </p:txBody>
      </p:sp>
    </p:spTree>
    <p:extLst>
      <p:ext uri="{BB962C8B-B14F-4D97-AF65-F5344CB8AC3E}">
        <p14:creationId xmlns:p14="http://schemas.microsoft.com/office/powerpoint/2010/main" val="3144529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portion of the Breast N category.  Once again, we have the X option, NX, which is assigned if the regional lymph nodes cannot be assessed.  For your cases, you will have the lymph nodes information, so you will not have to use this category.  N0 category is assigned if all the lymph nodes that were examined by a pathologist were negative.  So, if you have negative lymph nodes for your case, it is easy to assign the N category.  There are two special studies that a pathologist can perform on the lymph nodes that are resected by a surgeon.  If a lymph node or nodes are positive by one of these special studies only, then N0i+ or N0mol+ would be assigned depending on which study identified the positive tumor cells.  Basically, this is saying that there are very tiny cancer cells in the lymph nodes that only these special stains can identify.  When the lymph nodes are positive for cancer without using these special stains, there are multiple N subcategories we can assign.  Let’s review the subcategories for N1.  N1mi is assigned when there is </a:t>
            </a:r>
            <a:r>
              <a:rPr lang="en-US" dirty="0" err="1"/>
              <a:t>micrometastases</a:t>
            </a:r>
            <a:r>
              <a:rPr lang="en-US" dirty="0"/>
              <a:t> that are larger than 0.2mm, but none are larger than 2mm.  So, size of the metastatic tumor in the lymph node does matter if it is greater than 0.2mm and less than or equal to 2mm.</a:t>
            </a:r>
          </a:p>
          <a:p>
            <a:endParaRPr lang="en-US" dirty="0"/>
          </a:p>
          <a:p>
            <a:r>
              <a:rPr lang="en-US" dirty="0"/>
              <a:t>If the tumor cells in the lymph nodes are larger than 2mm, then we assign the N subcategory by the number and type of lymph nodes that are positive.  N1a is when there are 1 to 3 axillary lymph nodes that are positive.  N1b is when the internal mammary nodes are positive.  N1c is assigned if the patient has 1 to 3 axillary nodes positive </a:t>
            </a:r>
            <a:r>
              <a:rPr lang="en-US" u="sng" dirty="0"/>
              <a:t>and</a:t>
            </a:r>
            <a:r>
              <a:rPr lang="en-US" dirty="0"/>
              <a:t> internal mammary nodes positive.  N2a category is when there are 4 to 9 axillary nodes that are positive for cancer.  N2b is when the physician knows that the internal mammary lymph nodes are positive by imaging, but the axillary lymph nodes that were surgically removed were negative.  The subcategories for N3 continue onto the next page of the staging form.  </a:t>
            </a:r>
          </a:p>
          <a:p>
            <a:endParaRPr lang="en-US" dirty="0"/>
          </a:p>
          <a:p>
            <a:r>
              <a:rPr lang="en-US" dirty="0"/>
              <a:t>Don’t worry, your case scenarios only deal with axillary lymph nodes, which are the most common lymph nodes that are removed by the surgeon.  This won’t be as difficult as you think it will be.</a:t>
            </a:r>
          </a:p>
        </p:txBody>
      </p:sp>
      <p:sp>
        <p:nvSpPr>
          <p:cNvPr id="4" name="Slide Number Placeholder 3"/>
          <p:cNvSpPr>
            <a:spLocks noGrp="1"/>
          </p:cNvSpPr>
          <p:nvPr>
            <p:ph type="sldNum" sz="quarter" idx="10"/>
          </p:nvPr>
        </p:nvSpPr>
        <p:spPr/>
        <p:txBody>
          <a:bodyPr/>
          <a:lstStyle/>
          <a:p>
            <a:fld id="{A32088EA-9206-4F5E-86A1-5F7F3A67BD18}" type="slidenum">
              <a:rPr lang="en-US" smtClean="0"/>
              <a:t>18</a:t>
            </a:fld>
            <a:endParaRPr lang="en-US"/>
          </a:p>
        </p:txBody>
      </p:sp>
    </p:spTree>
    <p:extLst>
      <p:ext uri="{BB962C8B-B14F-4D97-AF65-F5344CB8AC3E}">
        <p14:creationId xmlns:p14="http://schemas.microsoft.com/office/powerpoint/2010/main" val="4199700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 category table for breast.  The M category tables are much smaller than the T and N category tables.  As stated earlier, the M category designates whether the tumor has spread to distant sites or distant lymph nodes.</a:t>
            </a:r>
          </a:p>
          <a:p>
            <a:endParaRPr lang="en-US" dirty="0"/>
          </a:p>
          <a:p>
            <a:r>
              <a:rPr lang="en-US" dirty="0"/>
              <a:t>M0 is assigned for cases that the patient has no evidence of distant metastases.  As noted at the bottom of the table, imaging studies are not required in order to assign M0.  So, if the physician does not state that the patient has distant metastases, we can assign M0.  M0i+ is when imaging studies are negative, but there are tumor cells or deposits that are no larger than 0.2mm detected by the pathologist or by molecular studies the pathology may do on the patient’s blood, bone marrow or other nonregional nodal tissue.  At this time, this test is not the standard of care when staging a breast cancer, so none of your scenarios will have this situation.  The category cM1 is assigned if distant metastases was detected clinically or by imaging studies only.  The category pM1 is assigned if there is metastatic disease proven by pathological examination of that metastatic tissue.  If a patient has M1 disease, they are then determined to be Stage Group 4.  The most advanced stage of cancer a patient can have.</a:t>
            </a:r>
          </a:p>
        </p:txBody>
      </p:sp>
      <p:sp>
        <p:nvSpPr>
          <p:cNvPr id="4" name="Slide Number Placeholder 3"/>
          <p:cNvSpPr>
            <a:spLocks noGrp="1"/>
          </p:cNvSpPr>
          <p:nvPr>
            <p:ph type="sldNum" sz="quarter" idx="10"/>
          </p:nvPr>
        </p:nvSpPr>
        <p:spPr/>
        <p:txBody>
          <a:bodyPr/>
          <a:lstStyle/>
          <a:p>
            <a:fld id="{A32088EA-9206-4F5E-86A1-5F7F3A67BD18}" type="slidenum">
              <a:rPr lang="en-US" smtClean="0"/>
              <a:t>19</a:t>
            </a:fld>
            <a:endParaRPr lang="en-US"/>
          </a:p>
        </p:txBody>
      </p:sp>
    </p:spTree>
    <p:extLst>
      <p:ext uri="{BB962C8B-B14F-4D97-AF65-F5344CB8AC3E}">
        <p14:creationId xmlns:p14="http://schemas.microsoft.com/office/powerpoint/2010/main" val="4188969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30000"/>
              </a:spcBef>
              <a:spcAft>
                <a:spcPct val="0"/>
              </a:spcAft>
              <a:defRPr/>
            </a:pPr>
            <a:r>
              <a:rPr lang="en-US" dirty="0"/>
              <a:t>During</a:t>
            </a:r>
            <a:r>
              <a:rPr lang="en-US" baseline="0" dirty="0"/>
              <a:t> this presentation, I</a:t>
            </a:r>
            <a:r>
              <a:rPr lang="en-US" dirty="0"/>
              <a:t> will explain the different coding activities that are available for you to complete.  I will also demonstrate how to use the links and manual documents that are included with the activities.</a:t>
            </a:r>
          </a:p>
          <a:p>
            <a:endParaRPr lang="en-US" dirty="0"/>
          </a:p>
          <a:p>
            <a:endParaRPr lang="en-US" dirty="0"/>
          </a:p>
        </p:txBody>
      </p:sp>
      <p:sp>
        <p:nvSpPr>
          <p:cNvPr id="4" name="Slide Number Placeholder 3"/>
          <p:cNvSpPr>
            <a:spLocks noGrp="1"/>
          </p:cNvSpPr>
          <p:nvPr>
            <p:ph type="sldNum" sz="quarter" idx="10"/>
          </p:nvPr>
        </p:nvSpPr>
        <p:spPr/>
        <p:txBody>
          <a:bodyPr/>
          <a:lstStyle/>
          <a:p>
            <a:fld id="{A32088EA-9206-4F5E-86A1-5F7F3A67BD18}" type="slidenum">
              <a:rPr lang="en-US" smtClean="0"/>
              <a:t>2</a:t>
            </a:fld>
            <a:endParaRPr lang="en-US"/>
          </a:p>
        </p:txBody>
      </p:sp>
    </p:spTree>
    <p:extLst>
      <p:ext uri="{BB962C8B-B14F-4D97-AF65-F5344CB8AC3E}">
        <p14:creationId xmlns:p14="http://schemas.microsoft.com/office/powerpoint/2010/main" val="2437199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30000"/>
              </a:spcBef>
              <a:spcAft>
                <a:spcPct val="0"/>
              </a:spcAft>
              <a:defRPr/>
            </a:pPr>
            <a:r>
              <a:rPr lang="en-US" dirty="0"/>
              <a:t>There are four prognostic factors that are required for a breast cancer to be AJCC Staged.  The first prognostic factor is grade.  As discussed in the Coding presentation, tumor grade is a measure of the aggressiveness of the cancer. </a:t>
            </a:r>
            <a:r>
              <a:rPr lang="en-US" dirty="0">
                <a:cs typeface="Calibri"/>
              </a:rPr>
              <a:t>Grade can be defined in a number of ways.  The most common way to define grade is an assessment of how closely the tumor cells resemble the normal cells of the organ of origin.  A few examples would include: well differentiated tumor cells closely resemble the normal cells.  Poorly differentiated and undifferentiated tumor cells are disorganized and abnormal looking; poorly differentiated bears little resemblance and undifferentiated has no resemblance to the normal cells from which they originated.  Grade is such an important prognostic indicator for breast cancer, that it is used to assign the breast AJCC stage group.  If the grade of the tumor is not stated in the pathology report, then the cancer registrar would have to assign the patient’s breast cancer stage as unknown.</a:t>
            </a:r>
            <a:endParaRPr lang="en-US" dirty="0"/>
          </a:p>
          <a:p>
            <a:endParaRPr lang="en-US" dirty="0"/>
          </a:p>
          <a:p>
            <a:r>
              <a:rPr lang="en-US" dirty="0"/>
              <a:t>The other prognostic factors that are used to assign the breast stage group are, HER2, ER and PR. </a:t>
            </a:r>
          </a:p>
          <a:p>
            <a:endParaRPr lang="en-US" dirty="0"/>
          </a:p>
          <a:p>
            <a:r>
              <a:rPr lang="en-US" dirty="0"/>
              <a:t>The HER2 or human epidermal growth factor receptor 2 gene can play a role in the development of breast cancer.  The pathologist will perform a test to determine if the patient’s breast cancer is HER2 positive or negative.  If the patient’s breast cancer is HER2 positive, that means the cancer has extra HER2 genes which tells the breast cells to make too many HER2 receptors.  These extra receptors make breast cells grow and divide in an uncontrolled way.  So, HER2 positive breast cancers tend to grow faster and are more likely to spread or recur.  However, now there are medications that can be given to patients with HER2 positive breast cancer to reduce the risk of spreading and recurring.</a:t>
            </a:r>
          </a:p>
          <a:p>
            <a:endParaRPr lang="en-US" dirty="0"/>
          </a:p>
          <a:p>
            <a:r>
              <a:rPr lang="en-US" dirty="0"/>
              <a:t>The breast tumor is also tested to see if it has certain proteins that are estrogen or progesterone receptors.  When the hormones estrogen and progesterone attach to these receptors, they fuel the cancer growth.  Cancers are called hormone receptor-positive or hormone receptor-negative based on whether or not they have these receptors.  Knowing the hormone receptor status is important in deciding treatment options.  The ER and PR status is also taken into consideration when assigning the breast stage group, since it is a prognostic indicator of the patient’s outcome.  If HER2, ER and/or PR statuses are not included in the pathology report, the cancer registrar would once again have to assign the stage group as unknown.  The only time a breast cancer can be staged without one or more of these prognostic factors is if the patient has distant metastasis or Stage IV cancer.</a:t>
            </a:r>
          </a:p>
        </p:txBody>
      </p:sp>
      <p:sp>
        <p:nvSpPr>
          <p:cNvPr id="4" name="Slide Number Placeholder 3"/>
          <p:cNvSpPr>
            <a:spLocks noGrp="1"/>
          </p:cNvSpPr>
          <p:nvPr>
            <p:ph type="sldNum" sz="quarter" idx="10"/>
          </p:nvPr>
        </p:nvSpPr>
        <p:spPr/>
        <p:txBody>
          <a:bodyPr/>
          <a:lstStyle/>
          <a:p>
            <a:fld id="{A32088EA-9206-4F5E-86A1-5F7F3A67BD18}" type="slidenum">
              <a:rPr lang="en-US" smtClean="0"/>
              <a:t>20</a:t>
            </a:fld>
            <a:endParaRPr lang="en-US"/>
          </a:p>
        </p:txBody>
      </p:sp>
    </p:spTree>
    <p:extLst>
      <p:ext uri="{BB962C8B-B14F-4D97-AF65-F5344CB8AC3E}">
        <p14:creationId xmlns:p14="http://schemas.microsoft.com/office/powerpoint/2010/main" val="1707497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pathological prognostic stage groups for the breast is 5 pages in length.  This is just a very small portion of the first part of the table.</a:t>
            </a:r>
          </a:p>
          <a:p>
            <a:endParaRPr lang="en-US" dirty="0"/>
          </a:p>
          <a:p>
            <a:r>
              <a:rPr lang="en-US" dirty="0"/>
              <a:t>Like I stated earlier, determining the breast stage group is more complicated than the other two sites you will be staging.  It looks overwhelming, but it is a table that you read going across the table from left to right, just like anything else you would read.  </a:t>
            </a:r>
          </a:p>
          <a:p>
            <a:endParaRPr lang="en-US" dirty="0"/>
          </a:p>
          <a:p>
            <a:r>
              <a:rPr lang="en-US" dirty="0"/>
              <a:t>The first column is titled When TNM is…(click)  So, after you have assigned the T, N and M for your case, go to the table and in the first column, find the T, N and M that matches your case.  The next column is the tumor grade (click), once you find the TNM that matches your case, then go to the grade of your patient’s tumor, 1, 2, or 3.  The next column is the HER 2 status (click), followed by ER (click) and PR status (click).  These are what we call prognostic factors of the tumor.  These results determine the type of treatment a patient may be offered.  The last column is the stage group that would be assigned for your case (click).</a:t>
            </a:r>
          </a:p>
          <a:p>
            <a:endParaRPr lang="en-US" dirty="0"/>
          </a:p>
          <a:p>
            <a:r>
              <a:rPr lang="en-US" dirty="0"/>
              <a:t>Lets do a case together.   For this patient, you assigned T1c, N0, M0 for her TN and M.  Our first step is to find that in the first column of the table, which is right here (click).  The T1 that is listed includes all subcategories of T1, T1mi, T1a, etc.  Our patient had a grade two tumor, so we go to the second column and identify grade 2 (click).  Then the pathologist stated the tumor was Her2 negative, so we go to the negative of the next column staying even with the grade 2 cell (click).  ER and PR status were both negative as well (click x2).  We go to the last column and that is our stage group for this patient – Stage Group 1B </a:t>
            </a:r>
            <a:r>
              <a:rPr lang="en-US"/>
              <a:t>(click).  </a:t>
            </a:r>
            <a:r>
              <a:rPr lang="en-US" dirty="0"/>
              <a:t>All the stage groups for AJCC are in Roman numerals; however, when the cancer registrar records the stage group in the abstract we use numbers, 0, 1, 2, 3 or 4, and a capitalized letter when applicable.  So, that was a fast and furious lesson in assigning AJCC staging.  As you can see, assigning the AJCC stage is a little more detailed and time consuming than the SEER Stage.</a:t>
            </a:r>
          </a:p>
        </p:txBody>
      </p:sp>
      <p:sp>
        <p:nvSpPr>
          <p:cNvPr id="4" name="Slide Number Placeholder 3"/>
          <p:cNvSpPr>
            <a:spLocks noGrp="1"/>
          </p:cNvSpPr>
          <p:nvPr>
            <p:ph type="sldNum" sz="quarter" idx="10"/>
          </p:nvPr>
        </p:nvSpPr>
        <p:spPr/>
        <p:txBody>
          <a:bodyPr/>
          <a:lstStyle/>
          <a:p>
            <a:fld id="{A32088EA-9206-4F5E-86A1-5F7F3A67BD18}" type="slidenum">
              <a:rPr lang="en-US" smtClean="0"/>
              <a:t>21</a:t>
            </a:fld>
            <a:endParaRPr lang="en-US"/>
          </a:p>
        </p:txBody>
      </p:sp>
    </p:spTree>
    <p:extLst>
      <p:ext uri="{BB962C8B-B14F-4D97-AF65-F5344CB8AC3E}">
        <p14:creationId xmlns:p14="http://schemas.microsoft.com/office/powerpoint/2010/main" val="3249655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 hope this presentation helps guide you in completing the coding activities provided to you.  </a:t>
            </a:r>
          </a:p>
          <a:p>
            <a:pPr>
              <a:defRPr/>
            </a:pPr>
            <a:endParaRPr lang="en-US" dirty="0"/>
          </a:p>
          <a:p>
            <a:pPr>
              <a:defRPr/>
            </a:pPr>
            <a:r>
              <a:rPr lang="en-US" dirty="0"/>
              <a:t>Refer to the slides or instructor guide to identify which documents are required for each activity.</a:t>
            </a:r>
          </a:p>
          <a:p>
            <a:pPr>
              <a:defRPr/>
            </a:pPr>
            <a:endParaRPr lang="en-US" dirty="0"/>
          </a:p>
          <a:p>
            <a:pPr>
              <a:defRPr/>
            </a:pPr>
            <a:r>
              <a:rPr lang="en-US" dirty="0"/>
              <a:t>We hope you enjoy this experience of coding a few of the many data items that a cancer registrar must assign codes to for every patient’s abstract. </a:t>
            </a:r>
          </a:p>
          <a:p>
            <a:endParaRPr lang="en-US" dirty="0"/>
          </a:p>
        </p:txBody>
      </p:sp>
      <p:sp>
        <p:nvSpPr>
          <p:cNvPr id="4" name="Slide Number Placeholder 3"/>
          <p:cNvSpPr>
            <a:spLocks noGrp="1"/>
          </p:cNvSpPr>
          <p:nvPr>
            <p:ph type="sldNum" sz="quarter" idx="10"/>
          </p:nvPr>
        </p:nvSpPr>
        <p:spPr/>
        <p:txBody>
          <a:bodyPr/>
          <a:lstStyle/>
          <a:p>
            <a:fld id="{A32088EA-9206-4F5E-86A1-5F7F3A67BD18}" type="slidenum">
              <a:rPr lang="en-US" smtClean="0"/>
              <a:t>22</a:t>
            </a:fld>
            <a:endParaRPr lang="en-US"/>
          </a:p>
        </p:txBody>
      </p:sp>
    </p:spTree>
    <p:extLst>
      <p:ext uri="{BB962C8B-B14F-4D97-AF65-F5344CB8AC3E}">
        <p14:creationId xmlns:p14="http://schemas.microsoft.com/office/powerpoint/2010/main" val="1235992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656">
              <a:defRPr/>
            </a:pPr>
            <a:r>
              <a:rPr lang="en-US" dirty="0">
                <a:latin typeface="Arial" charset="0"/>
                <a:cs typeface="Arial" charset="0"/>
              </a:rPr>
              <a:t>Thank you. This presentation is brought to you by the National Cancer Registrars Association Education Foundation.  For more information on the Education Foundation, go to www.ncraeducationfoundation.org.  For more information on the cancer registry profession, go to the NCRA website at www.NCRA-usa.org.</a:t>
            </a:r>
          </a:p>
          <a:p>
            <a:pPr defTabSz="957656"/>
            <a:endParaRPr lang="en-US"/>
          </a:p>
          <a:p>
            <a:endParaRPr lang="en-US" dirty="0"/>
          </a:p>
        </p:txBody>
      </p:sp>
      <p:sp>
        <p:nvSpPr>
          <p:cNvPr id="4" name="Slide Number Placeholder 3"/>
          <p:cNvSpPr>
            <a:spLocks noGrp="1"/>
          </p:cNvSpPr>
          <p:nvPr>
            <p:ph type="sldNum" sz="quarter" idx="10"/>
          </p:nvPr>
        </p:nvSpPr>
        <p:spPr/>
        <p:txBody>
          <a:bodyPr/>
          <a:lstStyle/>
          <a:p>
            <a:fld id="{A32088EA-9206-4F5E-86A1-5F7F3A67BD18}" type="slidenum">
              <a:rPr lang="en-US" smtClean="0"/>
              <a:t>23</a:t>
            </a:fld>
            <a:endParaRPr lang="en-US"/>
          </a:p>
        </p:txBody>
      </p:sp>
    </p:spTree>
    <p:extLst>
      <p:ext uri="{BB962C8B-B14F-4D97-AF65-F5344CB8AC3E}">
        <p14:creationId xmlns:p14="http://schemas.microsoft.com/office/powerpoint/2010/main" val="1235992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defRPr/>
            </a:pPr>
            <a:r>
              <a:rPr lang="en-US" dirty="0"/>
              <a:t>There are four cancer registry coding activities that are available within this program.</a:t>
            </a:r>
          </a:p>
          <a:p>
            <a:pPr marL="174708" indent="-174708" eaLnBrk="0" fontAlgn="base" hangingPunct="0">
              <a:buFont typeface="Arial" panose="020B0604020202020204" pitchFamily="34" charset="0"/>
              <a:buChar char="•"/>
              <a:defRPr/>
            </a:pPr>
            <a:r>
              <a:rPr lang="en-US" dirty="0"/>
              <a:t>Site-Specific Surgery Coding</a:t>
            </a:r>
          </a:p>
          <a:p>
            <a:pPr marL="174708" indent="-174708" eaLnBrk="0" fontAlgn="base" hangingPunct="0">
              <a:buFont typeface="Arial" panose="020B0604020202020204" pitchFamily="34" charset="0"/>
              <a:buChar char="•"/>
              <a:defRPr/>
            </a:pPr>
            <a:r>
              <a:rPr lang="en-US" dirty="0"/>
              <a:t>Chemotherapy and Hormone Therapy Coding</a:t>
            </a:r>
          </a:p>
          <a:p>
            <a:pPr marL="174708" indent="-174708" eaLnBrk="0" fontAlgn="base" hangingPunct="0">
              <a:buFont typeface="Arial" panose="020B0604020202020204" pitchFamily="34" charset="0"/>
              <a:buChar char="•"/>
              <a:defRPr/>
            </a:pPr>
            <a:r>
              <a:rPr lang="en-US" dirty="0"/>
              <a:t>Topography (Site) and Histology Coding</a:t>
            </a:r>
          </a:p>
          <a:p>
            <a:pPr marL="174708" indent="-174708" eaLnBrk="0" fontAlgn="base" hangingPunct="0">
              <a:buFont typeface="Arial" panose="020B0604020202020204" pitchFamily="34" charset="0"/>
              <a:buChar char="•"/>
              <a:defRPr/>
            </a:pPr>
            <a:r>
              <a:rPr lang="en-US" dirty="0"/>
              <a:t>SEER Summary and AJCC TNM Staging </a:t>
            </a:r>
          </a:p>
          <a:p>
            <a:pPr eaLnBrk="0" fontAlgn="base" hangingPunct="0">
              <a:defRPr/>
            </a:pPr>
            <a:endParaRPr lang="en-US" dirty="0"/>
          </a:p>
          <a:p>
            <a:pPr eaLnBrk="0" fontAlgn="base" hangingPunct="0">
              <a:defRPr/>
            </a:pPr>
            <a:r>
              <a:rPr lang="en-US" dirty="0"/>
              <a:t>These coding activities can be completed in any order.</a:t>
            </a:r>
          </a:p>
        </p:txBody>
      </p:sp>
      <p:sp>
        <p:nvSpPr>
          <p:cNvPr id="4" name="Slide Number Placeholder 3"/>
          <p:cNvSpPr>
            <a:spLocks noGrp="1"/>
          </p:cNvSpPr>
          <p:nvPr>
            <p:ph type="sldNum" sz="quarter" idx="10"/>
          </p:nvPr>
        </p:nvSpPr>
        <p:spPr/>
        <p:txBody>
          <a:bodyPr/>
          <a:lstStyle/>
          <a:p>
            <a:fld id="{A32088EA-9206-4F5E-86A1-5F7F3A67BD18}" type="slidenum">
              <a:rPr lang="en-US" smtClean="0"/>
              <a:t>3</a:t>
            </a:fld>
            <a:endParaRPr lang="en-US"/>
          </a:p>
        </p:txBody>
      </p:sp>
    </p:spTree>
    <p:extLst>
      <p:ext uri="{BB962C8B-B14F-4D97-AF65-F5344CB8AC3E}">
        <p14:creationId xmlns:p14="http://schemas.microsoft.com/office/powerpoint/2010/main" val="3224561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first coding activity I will discuss is the Site-Specific Surgery Coding Activity.</a:t>
            </a:r>
          </a:p>
          <a:p>
            <a:r>
              <a:rPr lang="en-US" dirty="0">
                <a:cs typeface="Calibri"/>
              </a:rPr>
              <a:t>For this activity, you will assign the surgery code for each scenario.  In the cancer registry Standards for Oncology Registry Entry (STORE) Manual, there is a section that lists surgeries that are performed by cancer site.  The three cancer sites you will be coding surgeries for are colon, lung and breast.  The surgery codes for each site was individually pulled and saved as an individual document and labeled by site, as indicated here.  </a:t>
            </a:r>
          </a:p>
          <a:p>
            <a:endParaRPr lang="en-US" dirty="0">
              <a:cs typeface="Calibri"/>
            </a:endParaRPr>
          </a:p>
          <a:p>
            <a:r>
              <a:rPr lang="en-US" dirty="0">
                <a:cs typeface="Calibri"/>
              </a:rPr>
              <a:t>Let’s take a look at one of these documents.</a:t>
            </a:r>
          </a:p>
        </p:txBody>
      </p:sp>
      <p:sp>
        <p:nvSpPr>
          <p:cNvPr id="4" name="Slide Number Placeholder 3"/>
          <p:cNvSpPr>
            <a:spLocks noGrp="1"/>
          </p:cNvSpPr>
          <p:nvPr>
            <p:ph type="sldNum" sz="quarter" idx="10"/>
          </p:nvPr>
        </p:nvSpPr>
        <p:spPr/>
        <p:txBody>
          <a:bodyPr/>
          <a:lstStyle/>
          <a:p>
            <a:fld id="{A32088EA-9206-4F5E-86A1-5F7F3A67BD18}" type="slidenum">
              <a:rPr lang="en-US" smtClean="0"/>
              <a:t>4</a:t>
            </a:fld>
            <a:endParaRPr lang="en-US"/>
          </a:p>
        </p:txBody>
      </p:sp>
    </p:spTree>
    <p:extLst>
      <p:ext uri="{BB962C8B-B14F-4D97-AF65-F5344CB8AC3E}">
        <p14:creationId xmlns:p14="http://schemas.microsoft.com/office/powerpoint/2010/main" val="3676265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is a portion of the breast surgery codes document.</a:t>
            </a:r>
          </a:p>
          <a:p>
            <a:r>
              <a:rPr lang="en-US" dirty="0">
                <a:cs typeface="Calibri"/>
              </a:rPr>
              <a:t>Lets imagine for the case you are working on, the patient had a right simple mastectomy with tissue reconstruction.  You would go to the breast surgery codes and go down the page until you get to the Total (simple) mastectomy code of 40.</a:t>
            </a:r>
          </a:p>
          <a:p>
            <a:r>
              <a:rPr lang="en-US" dirty="0">
                <a:cs typeface="Calibri"/>
              </a:rPr>
              <a:t>If there are more specific codes for that surgery, then these surgeries are listed and indicated by being indented under the less specific code.</a:t>
            </a:r>
          </a:p>
          <a:p>
            <a:r>
              <a:rPr lang="en-US" dirty="0">
                <a:cs typeface="Calibri"/>
              </a:rPr>
              <a:t>For example, for code 40, we would assign this code if we had no idea if the patient had one or both breasts removed.  The difference between codes 41 and 42 are, 41 is when the patient has only the breast that is involved with the cancer removed.  Code 42 is used if the patient has bilateral mastectomies and the second breast does not have cancer in it.  Bilateral mastectomies are sometimes performed for prophylactic reasons to prevent cancer of the other breast in the future.</a:t>
            </a:r>
          </a:p>
          <a:p>
            <a:r>
              <a:rPr lang="en-US" dirty="0">
                <a:cs typeface="Calibri"/>
              </a:rPr>
              <a:t>When patients have mastectomies, there is the possibility that they will also have reconstruction.  So, back to our patient who had a right simple mastectomy – which means she only had one breast removed and so far this would be code 41 Total Simple Mastectomy WITHOUT removal of uninvolved contralateral breast.  If the patient did not have reconstruction when she had her mastectomy, we would assign code 41.  However, our patient did have tissue reconstruction when she had her mastectomy, so we need to continue reading the more specific codes.  We would use code 43 if the patient had a mastectomy with reconstruction, but we did not know what type of reconstruction.  Since we have the operative report, we know that the patient had tissue reconstruction; therefore, the surgery code for this patient would be code 44.  So, let’s review this process.  The patient had a total simple mastectomy (click) without the other breast being removed (click) with reconstruction (click) and the type of reconstruction used was tissue.  Once again, the surgery code we would assign for this patient would be code 44 (click).  When you complete the surgery coding activity, make sure you use the correct site surgery codes for the different scenarios.</a:t>
            </a:r>
          </a:p>
        </p:txBody>
      </p:sp>
      <p:sp>
        <p:nvSpPr>
          <p:cNvPr id="4" name="Slide Number Placeholder 3"/>
          <p:cNvSpPr>
            <a:spLocks noGrp="1"/>
          </p:cNvSpPr>
          <p:nvPr>
            <p:ph type="sldNum" sz="quarter" idx="10"/>
          </p:nvPr>
        </p:nvSpPr>
        <p:spPr/>
        <p:txBody>
          <a:bodyPr/>
          <a:lstStyle/>
          <a:p>
            <a:fld id="{A32088EA-9206-4F5E-86A1-5F7F3A67BD18}" type="slidenum">
              <a:rPr lang="en-US" smtClean="0"/>
              <a:t>5</a:t>
            </a:fld>
            <a:endParaRPr lang="en-US"/>
          </a:p>
        </p:txBody>
      </p:sp>
    </p:spTree>
    <p:extLst>
      <p:ext uri="{BB962C8B-B14F-4D97-AF65-F5344CB8AC3E}">
        <p14:creationId xmlns:p14="http://schemas.microsoft.com/office/powerpoint/2010/main" val="4141109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coding activity is the chemotherapy and hormone therapy coding activity.  Depending on the primary site of a patient’s cancer, they may receive chemotherapy or hormone therapy or a combination of both to treat their cancer.</a:t>
            </a:r>
          </a:p>
          <a:p>
            <a:endParaRPr lang="en-US" dirty="0"/>
          </a:p>
          <a:p>
            <a:r>
              <a:rPr lang="en-US" dirty="0"/>
              <a:t>For this coding activity, it will only ask you for the chemotherapy or hormone code if the patient received that type of therapy.  The chemotherapy and hormone therapy coding instructions and code tables are provided for you in two separate documents.</a:t>
            </a:r>
          </a:p>
          <a:p>
            <a:endParaRPr lang="en-US" dirty="0"/>
          </a:p>
          <a:p>
            <a:r>
              <a:rPr lang="en-US" dirty="0"/>
              <a:t>If you viewed the coding module of the Introduction to the Cancer Registry, it talked about a web-based application that cancer registrars use to make sure they code the oncology drugs correctly.  This is called the SEER*Rx Interactive Antineoplastic Drugs Database.  The link is provided here for your reference; however, the drugs included in your coding activity scenarios are identified as chemotherapy or hormone therapy drugs.  So, you will not need to go to SEER Rx to code the drugs in the activity.  But if you would like to review the SEER Rx database, the link is provided here.</a:t>
            </a:r>
          </a:p>
        </p:txBody>
      </p:sp>
      <p:sp>
        <p:nvSpPr>
          <p:cNvPr id="4" name="Slide Number Placeholder 3"/>
          <p:cNvSpPr>
            <a:spLocks noGrp="1"/>
          </p:cNvSpPr>
          <p:nvPr>
            <p:ph type="sldNum" sz="quarter" idx="10"/>
          </p:nvPr>
        </p:nvSpPr>
        <p:spPr/>
        <p:txBody>
          <a:bodyPr/>
          <a:lstStyle/>
          <a:p>
            <a:fld id="{A32088EA-9206-4F5E-86A1-5F7F3A67BD18}" type="slidenum">
              <a:rPr lang="en-US" smtClean="0"/>
              <a:t>6</a:t>
            </a:fld>
            <a:endParaRPr lang="en-US"/>
          </a:p>
        </p:txBody>
      </p:sp>
    </p:spTree>
    <p:extLst>
      <p:ext uri="{BB962C8B-B14F-4D97-AF65-F5344CB8AC3E}">
        <p14:creationId xmlns:p14="http://schemas.microsoft.com/office/powerpoint/2010/main" val="2941318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will see when you open these two documents, the chemotherapy and hormone therapy coding is not as specific as the surgery codes are.</a:t>
            </a:r>
          </a:p>
          <a:p>
            <a:r>
              <a:rPr lang="en-US" dirty="0"/>
              <a:t>On this slide, we have a portion of the chemotherapy coding table and the hormone therapy coding table. </a:t>
            </a:r>
          </a:p>
          <a:p>
            <a:endParaRPr lang="en-US" dirty="0"/>
          </a:p>
          <a:p>
            <a:r>
              <a:rPr lang="en-US" dirty="0"/>
              <a:t>When a patient receives chemotherapy or hormone therapy, the coding is pretty straight forward.  Code 00 for both therapies would indicate that the patient did not receive either treatment.  Cancer registrars actually do not have to enter code 00 into the database.  If no date is entered for a start date, this data field defaults to code 00.  Chemotherapy code 01 would be assigned if the patient had chemotherapy, but you did not know the type of drug or number of drugs the patient received.  More often than not, we know the regimen the patient received and do not need to use this not otherwise specified code.  Code 02 is assigned when the patient receives a single-agent chemotherapy for treatment and code 03 is assigned if multi-agent chemo drugs are used for treatment.</a:t>
            </a:r>
          </a:p>
          <a:p>
            <a:endParaRPr lang="en-US" dirty="0"/>
          </a:p>
          <a:p>
            <a:r>
              <a:rPr lang="en-US" dirty="0"/>
              <a:t>To assign the hormone therapy code, you just need to know if the patient received it or not.  If the patient did receive hormone therapy, code 01 would be assigned.  The other codes included in both of these tables are codes that specify why a patient may not have received or offered this type of treatment.</a:t>
            </a:r>
          </a:p>
          <a:p>
            <a:endParaRPr lang="en-US" dirty="0"/>
          </a:p>
          <a:p>
            <a:r>
              <a:rPr lang="en-US" dirty="0"/>
              <a:t>Let’s do another scenario together.  Our patient had breast cancer and received chemotherapy drugs Adriamycin and Taxol.  After chemotherapy, she started hormone therapy with </a:t>
            </a:r>
            <a:r>
              <a:rPr lang="en-US" dirty="0" err="1"/>
              <a:t>Arimidex</a:t>
            </a:r>
            <a:r>
              <a:rPr lang="en-US" dirty="0"/>
              <a:t>.</a:t>
            </a:r>
          </a:p>
          <a:p>
            <a:r>
              <a:rPr lang="en-US" dirty="0"/>
              <a:t>The patient was given a regimen of two chemo drugs: Adriamycin and Taxol.  If you look up those drugs in the SEER Rx application, it would tell you these drugs are categorized as chemotherapy drugs.  The chemotherapy code we would assign would be 03 – multi-agent chemotherapy (click).  Since this patient also received </a:t>
            </a:r>
            <a:r>
              <a:rPr lang="en-US" dirty="0" err="1"/>
              <a:t>Arimidex</a:t>
            </a:r>
            <a:r>
              <a:rPr lang="en-US" dirty="0"/>
              <a:t>, a hormone drug, we would assign 01 for the hormone therapy data field (click). </a:t>
            </a:r>
          </a:p>
          <a:p>
            <a:endParaRPr lang="en-US" dirty="0"/>
          </a:p>
          <a:p>
            <a:r>
              <a:rPr lang="en-US" dirty="0"/>
              <a:t>For the chemotherapy and hormone therapy code activities included in this module, you will only need to assign a code if the patient was given the therapy.  You will not have to record code 00 if the patient did not receive that type of treatment.  </a:t>
            </a:r>
          </a:p>
          <a:p>
            <a:endParaRPr lang="en-US" dirty="0"/>
          </a:p>
          <a:p>
            <a:r>
              <a:rPr lang="en-US" dirty="0"/>
              <a:t>Although there are many different types of treatment a patient can receive, such as, radiation therapy and immunotherapy, we have only included chemotherapy and hormone therapy in our activity. </a:t>
            </a:r>
          </a:p>
        </p:txBody>
      </p:sp>
      <p:sp>
        <p:nvSpPr>
          <p:cNvPr id="4" name="Slide Number Placeholder 3"/>
          <p:cNvSpPr>
            <a:spLocks noGrp="1"/>
          </p:cNvSpPr>
          <p:nvPr>
            <p:ph type="sldNum" sz="quarter" idx="10"/>
          </p:nvPr>
        </p:nvSpPr>
        <p:spPr/>
        <p:txBody>
          <a:bodyPr/>
          <a:lstStyle/>
          <a:p>
            <a:fld id="{A32088EA-9206-4F5E-86A1-5F7F3A67BD18}" type="slidenum">
              <a:rPr lang="en-US" smtClean="0"/>
              <a:t>7</a:t>
            </a:fld>
            <a:endParaRPr lang="en-US"/>
          </a:p>
        </p:txBody>
      </p:sp>
    </p:spTree>
    <p:extLst>
      <p:ext uri="{BB962C8B-B14F-4D97-AF65-F5344CB8AC3E}">
        <p14:creationId xmlns:p14="http://schemas.microsoft.com/office/powerpoint/2010/main" val="310043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Before we discuss Topography site and histology coding activity, lets review the two data fields that cancer registrars use the ICD-O-3 manual for.  First is the topography (site) code which has four-characters – More often than not, you will hear the topography code referred to as the site code.  So, the words topography and site can be used interchangeably.  During this presentation, I use both of them together.</a:t>
            </a:r>
          </a:p>
          <a:p>
            <a:r>
              <a:rPr lang="en-US" baseline="0" dirty="0"/>
              <a:t>First we will review the topography site code. As its name states, this code identifies</a:t>
            </a:r>
            <a:r>
              <a:rPr lang="en-US" dirty="0"/>
              <a:t> the primary site of the patient’s cancer – where the cancer started</a:t>
            </a:r>
            <a:r>
              <a:rPr lang="en-US" baseline="0" dirty="0"/>
              <a:t>:</a:t>
            </a:r>
          </a:p>
          <a:p>
            <a:pPr marL="174708" indent="-174708">
              <a:buFont typeface="Arial" panose="020B0604020202020204" pitchFamily="34" charset="0"/>
              <a:buChar char="•"/>
            </a:pPr>
            <a:r>
              <a:rPr lang="en-US" baseline="0" dirty="0"/>
              <a:t>Topography site codes range from C00.0 to C80.9</a:t>
            </a:r>
          </a:p>
          <a:p>
            <a:pPr marL="174708" indent="-174708">
              <a:buFont typeface="Arial" panose="020B0604020202020204" pitchFamily="34" charset="0"/>
              <a:buChar char="•"/>
            </a:pPr>
            <a:r>
              <a:rPr lang="en-US" baseline="0" dirty="0"/>
              <a:t>A decimal point separates subdivision or the subsite of the 3 character categories.  </a:t>
            </a:r>
          </a:p>
          <a:p>
            <a:pPr marL="174708" indent="-174708">
              <a:buFont typeface="Arial" panose="020B0604020202020204" pitchFamily="34" charset="0"/>
              <a:buChar char="•"/>
            </a:pPr>
            <a:r>
              <a:rPr lang="en-US" baseline="0" dirty="0"/>
              <a:t>The structure of the topography site code consist of the letter C, a character, then another character, the decimal point then another character</a:t>
            </a:r>
          </a:p>
          <a:p>
            <a:pPr marL="174708" indent="-174708">
              <a:buFont typeface="Arial" panose="020B0604020202020204" pitchFamily="34" charset="0"/>
              <a:buChar char="•"/>
            </a:pPr>
            <a:r>
              <a:rPr lang="en-US" baseline="0" dirty="0"/>
              <a:t>The example given here is C50.2.  C50 is the code for breast, the .2 indicates that the tumor was in the upper inner quadrant of the breast which is a subsite of the breast itself.  Some primary sites have subsites and some do not.  The sites that do not have subsites, are obviously the easier to code.</a:t>
            </a:r>
            <a:endParaRPr lang="en-US" dirty="0"/>
          </a:p>
        </p:txBody>
      </p:sp>
      <p:sp>
        <p:nvSpPr>
          <p:cNvPr id="4" name="Slide Number Placeholder 3"/>
          <p:cNvSpPr>
            <a:spLocks noGrp="1"/>
          </p:cNvSpPr>
          <p:nvPr>
            <p:ph type="sldNum" sz="quarter" idx="10"/>
          </p:nvPr>
        </p:nvSpPr>
        <p:spPr/>
        <p:txBody>
          <a:bodyPr/>
          <a:lstStyle/>
          <a:p>
            <a:fld id="{A32088EA-9206-4F5E-86A1-5F7F3A67BD18}" type="slidenum">
              <a:rPr lang="en-US" smtClean="0"/>
              <a:t>8</a:t>
            </a:fld>
            <a:endParaRPr lang="en-US"/>
          </a:p>
        </p:txBody>
      </p:sp>
    </p:spTree>
    <p:extLst>
      <p:ext uri="{BB962C8B-B14F-4D97-AF65-F5344CB8AC3E}">
        <p14:creationId xmlns:p14="http://schemas.microsoft.com/office/powerpoint/2010/main" val="2439489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The second data field that cancer registrars must use the ICD-O-3 manual for is to assign the histology code. The tumor histology is </a:t>
            </a:r>
            <a:r>
              <a:rPr lang="en-US" dirty="0"/>
              <a:t>the type of cancer the patient’s tumor is, such as, small cell carcinoma and squamous cell carcinoma.</a:t>
            </a:r>
          </a:p>
          <a:p>
            <a:pPr defTabSz="931774">
              <a:defRPr/>
            </a:pPr>
            <a:endParaRPr lang="en-US" baseline="0" dirty="0"/>
          </a:p>
          <a:p>
            <a:pPr marL="174708" indent="-174708" defTabSz="931774">
              <a:buFont typeface="Arial" panose="020B0604020202020204" pitchFamily="34" charset="0"/>
              <a:buChar char="•"/>
              <a:defRPr/>
            </a:pPr>
            <a:r>
              <a:rPr lang="en-US" baseline="0" dirty="0"/>
              <a:t>The first 4 digits of the histology code designate the tumor cell type of the patient’s cancer.</a:t>
            </a:r>
          </a:p>
          <a:p>
            <a:pPr marL="174708" indent="-174708" defTabSz="931774">
              <a:buFont typeface="Arial" panose="020B0604020202020204" pitchFamily="34" charset="0"/>
              <a:buChar char="•"/>
              <a:defRPr/>
            </a:pPr>
            <a:r>
              <a:rPr lang="en-US" baseline="0" dirty="0"/>
              <a:t>The 5</a:t>
            </a:r>
            <a:r>
              <a:rPr lang="en-US" baseline="30000" dirty="0"/>
              <a:t>th</a:t>
            </a:r>
            <a:r>
              <a:rPr lang="en-US" baseline="0" dirty="0"/>
              <a:t> digit after the slash is the behavior code for that histology – is the histology benign (behavior code 0), uncertain if benign or malignant (behavior code 1), in situ (behavior code 2) or malignant (behavior code 3) which indicates the tumor is invasive and can metastasize.</a:t>
            </a:r>
          </a:p>
          <a:p>
            <a:pPr marL="174708" indent="-174708" defTabSz="931774">
              <a:buFont typeface="Arial" panose="020B0604020202020204" pitchFamily="34" charset="0"/>
              <a:buChar char="•"/>
              <a:defRPr/>
            </a:pPr>
            <a:r>
              <a:rPr lang="en-US" baseline="0" dirty="0"/>
              <a:t>An example would be invasive adenocarcinoma code 81403.  The 8140 designates that the cancer histology type is an adenocarcinoma and the /3 indicates the tumor is malignant and an invasive type of cancer.</a:t>
            </a:r>
          </a:p>
          <a:p>
            <a:endParaRPr lang="en-US" dirty="0"/>
          </a:p>
          <a:p>
            <a:endParaRPr lang="en-US" dirty="0"/>
          </a:p>
        </p:txBody>
      </p:sp>
      <p:sp>
        <p:nvSpPr>
          <p:cNvPr id="4" name="Slide Number Placeholder 3"/>
          <p:cNvSpPr>
            <a:spLocks noGrp="1"/>
          </p:cNvSpPr>
          <p:nvPr>
            <p:ph type="sldNum" sz="quarter" idx="10"/>
          </p:nvPr>
        </p:nvSpPr>
        <p:spPr/>
        <p:txBody>
          <a:bodyPr/>
          <a:lstStyle/>
          <a:p>
            <a:fld id="{A32088EA-9206-4F5E-86A1-5F7F3A67BD18}" type="slidenum">
              <a:rPr lang="en-US" smtClean="0"/>
              <a:t>9</a:t>
            </a:fld>
            <a:endParaRPr lang="en-US"/>
          </a:p>
        </p:txBody>
      </p:sp>
    </p:spTree>
    <p:extLst>
      <p:ext uri="{BB962C8B-B14F-4D97-AF65-F5344CB8AC3E}">
        <p14:creationId xmlns:p14="http://schemas.microsoft.com/office/powerpoint/2010/main" val="3531165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2F7031-3470-8444-B2F0-AE16664A3DB8}" type="datetimeFigureOut">
              <a:rPr lang="en-US" smtClean="0">
                <a:solidFill>
                  <a:prstClr val="black">
                    <a:tint val="75000"/>
                  </a:prstClr>
                </a:solidFill>
              </a:rPr>
              <a:pPr/>
              <a:t>11/20/2018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A0AD55-2B88-B242-9EB4-3EA73852D4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2F7031-3470-8444-B2F0-AE16664A3DB8}" type="datetimeFigureOut">
              <a:rPr lang="en-US" smtClean="0"/>
              <a:t>11/20/2018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2F7031-3470-8444-B2F0-AE16664A3DB8}" type="datetimeFigureOut">
              <a:rPr lang="en-US" smtClean="0"/>
              <a:t>11/20/2018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F7031-3470-8444-B2F0-AE16664A3DB8}" type="datetimeFigureOut">
              <a:rPr lang="en-US" smtClean="0"/>
              <a:t>11/20/2018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F7031-3470-8444-B2F0-AE16664A3DB8}" type="datetimeFigureOut">
              <a:rPr lang="en-US" smtClean="0"/>
              <a:t>11/20/2018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0AD55-2B88-B242-9EB4-3EA73852D4E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F7031-3470-8444-B2F0-AE16664A3DB8}" type="datetimeFigureOut">
              <a:rPr lang="en-US" smtClean="0">
                <a:solidFill>
                  <a:prstClr val="black">
                    <a:tint val="75000"/>
                  </a:prstClr>
                </a:solidFill>
              </a:rPr>
              <a:pPr/>
              <a:t>11/20/2018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0AD55-2B88-B242-9EB4-3EA73852D4E0}"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apps.who.int/iris/bitstream/handle/10665/96612/9789241548496_eng.pdf?sequence=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codes.iarc.fr/usingicdo.ph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ncra-usa.org" TargetMode="External"/><Relationship Id="rId4" Type="http://schemas.openxmlformats.org/officeDocument/2006/relationships/hyperlink" Target="http://www.ncraeducationfoundation.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eer.cancer.gov/seertools/seerr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E5937E-0B55-42B4-9959-D9057A7E4AD7}"/>
              </a:ext>
            </a:extLst>
          </p:cNvPr>
          <p:cNvSpPr>
            <a:spLocks noGrp="1"/>
          </p:cNvSpPr>
          <p:nvPr>
            <p:ph type="ctrTitle"/>
          </p:nvPr>
        </p:nvSpPr>
        <p:spPr/>
        <p:txBody>
          <a:bodyPr/>
          <a:lstStyle/>
          <a:p>
            <a:r>
              <a:rPr lang="en-US" sz="4000" i="1" dirty="0"/>
              <a:t>An Introduction to the </a:t>
            </a:r>
            <a:r>
              <a:rPr lang="en-US" dirty="0"/>
              <a:t/>
            </a:r>
            <a:br>
              <a:rPr lang="en-US" dirty="0"/>
            </a:br>
            <a:r>
              <a:rPr lang="en-US" dirty="0"/>
              <a:t>Cancer Registry</a:t>
            </a:r>
          </a:p>
        </p:txBody>
      </p:sp>
      <p:sp>
        <p:nvSpPr>
          <p:cNvPr id="3" name="Subtitle 2">
            <a:extLst>
              <a:ext uri="{FF2B5EF4-FFF2-40B4-BE49-F238E27FC236}">
                <a16:creationId xmlns:a16="http://schemas.microsoft.com/office/drawing/2014/main" xmlns="" id="{E952E72E-847C-427C-9160-BBEC146A0B26}"/>
              </a:ext>
            </a:extLst>
          </p:cNvPr>
          <p:cNvSpPr>
            <a:spLocks noGrp="1"/>
          </p:cNvSpPr>
          <p:nvPr>
            <p:ph type="subTitle" idx="1"/>
          </p:nvPr>
        </p:nvSpPr>
        <p:spPr/>
        <p:txBody>
          <a:bodyPr/>
          <a:lstStyle/>
          <a:p>
            <a:r>
              <a:rPr lang="en-US" dirty="0"/>
              <a:t>Cancer Registry Coding Activities</a:t>
            </a:r>
          </a:p>
        </p:txBody>
      </p:sp>
    </p:spTree>
    <p:extLst>
      <p:ext uri="{BB962C8B-B14F-4D97-AF65-F5344CB8AC3E}">
        <p14:creationId xmlns:p14="http://schemas.microsoft.com/office/powerpoint/2010/main" val="1940984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39D434-7137-432D-9070-00DB3DE415E0}"/>
              </a:ext>
            </a:extLst>
          </p:cNvPr>
          <p:cNvSpPr>
            <a:spLocks noGrp="1"/>
          </p:cNvSpPr>
          <p:nvPr>
            <p:ph type="title"/>
          </p:nvPr>
        </p:nvSpPr>
        <p:spPr/>
        <p:txBody>
          <a:bodyPr>
            <a:normAutofit fontScale="90000"/>
          </a:bodyPr>
          <a:lstStyle/>
          <a:p>
            <a:r>
              <a:rPr lang="en-US" dirty="0"/>
              <a:t>Topography (Site) and Histology Coding Activity</a:t>
            </a:r>
          </a:p>
        </p:txBody>
      </p:sp>
      <p:sp>
        <p:nvSpPr>
          <p:cNvPr id="3" name="Content Placeholder 2">
            <a:extLst>
              <a:ext uri="{FF2B5EF4-FFF2-40B4-BE49-F238E27FC236}">
                <a16:creationId xmlns:a16="http://schemas.microsoft.com/office/drawing/2014/main" xmlns="" id="{DE76D535-C427-44A9-AA57-ACCBCD60F328}"/>
              </a:ext>
            </a:extLst>
          </p:cNvPr>
          <p:cNvSpPr>
            <a:spLocks noGrp="1"/>
          </p:cNvSpPr>
          <p:nvPr>
            <p:ph idx="1"/>
          </p:nvPr>
        </p:nvSpPr>
        <p:spPr/>
        <p:txBody>
          <a:bodyPr/>
          <a:lstStyle/>
          <a:p>
            <a:r>
              <a:rPr lang="en-US" dirty="0"/>
              <a:t>Assign a code for:</a:t>
            </a:r>
          </a:p>
          <a:p>
            <a:pPr lvl="1"/>
            <a:r>
              <a:rPr lang="en-US" dirty="0"/>
              <a:t>Topography code (primary cancer site)</a:t>
            </a:r>
          </a:p>
          <a:p>
            <a:pPr lvl="1"/>
            <a:r>
              <a:rPr lang="en-US" dirty="0"/>
              <a:t>Histology code (type of cancer)</a:t>
            </a:r>
          </a:p>
          <a:p>
            <a:r>
              <a:rPr lang="en-US" dirty="0"/>
              <a:t>Document or link required</a:t>
            </a:r>
          </a:p>
          <a:p>
            <a:pPr lvl="1"/>
            <a:r>
              <a:rPr lang="en-US" dirty="0"/>
              <a:t>ICD-O-3 Manual </a:t>
            </a:r>
            <a:r>
              <a:rPr lang="en-US" u="sng" dirty="0">
                <a:hlinkClick r:id="rId3"/>
              </a:rPr>
              <a:t>http://apps.who.int/iris/bitstream/handle/10665/96612/9789241548496_eng.pdf?sequence=1</a:t>
            </a:r>
            <a:endParaRPr lang="en-US" dirty="0"/>
          </a:p>
          <a:p>
            <a:pPr lvl="1"/>
            <a:r>
              <a:rPr lang="en-US" dirty="0"/>
              <a:t>ICD-O-3 Online </a:t>
            </a:r>
            <a:r>
              <a:rPr lang="en-US" u="sng" dirty="0">
                <a:hlinkClick r:id="rId4"/>
              </a:rPr>
              <a:t>http://codes.iarc.fr/usingicdo.php</a:t>
            </a:r>
            <a:endParaRPr lang="en-US" dirty="0"/>
          </a:p>
        </p:txBody>
      </p:sp>
    </p:spTree>
    <p:extLst>
      <p:ext uri="{BB962C8B-B14F-4D97-AF65-F5344CB8AC3E}">
        <p14:creationId xmlns:p14="http://schemas.microsoft.com/office/powerpoint/2010/main" val="1357357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18279"/>
            <a:ext cx="8229600" cy="1143000"/>
          </a:xfrm>
        </p:spPr>
        <p:txBody>
          <a:bodyPr>
            <a:normAutofit/>
          </a:bodyPr>
          <a:lstStyle/>
          <a:p>
            <a:r>
              <a:rPr lang="en-US" dirty="0"/>
              <a:t>Using ICD-O-3</a:t>
            </a:r>
          </a:p>
        </p:txBody>
      </p:sp>
      <p:sp>
        <p:nvSpPr>
          <p:cNvPr id="3" name="Content Placeholder 2"/>
          <p:cNvSpPr>
            <a:spLocks noGrp="1"/>
          </p:cNvSpPr>
          <p:nvPr>
            <p:ph idx="1"/>
          </p:nvPr>
        </p:nvSpPr>
        <p:spPr>
          <a:xfrm>
            <a:off x="457200" y="1899138"/>
            <a:ext cx="8229600" cy="4240583"/>
          </a:xfrm>
        </p:spPr>
        <p:txBody>
          <a:bodyPr vert="horz" lIns="91440" tIns="45720" rIns="91440" bIns="45720" rtlCol="0" anchor="t">
            <a:normAutofit/>
          </a:bodyPr>
          <a:lstStyle/>
          <a:p>
            <a:r>
              <a:rPr lang="en-US" dirty="0"/>
              <a:t>Manual</a:t>
            </a:r>
          </a:p>
          <a:p>
            <a:pPr lvl="1"/>
            <a:r>
              <a:rPr lang="en-US" dirty="0"/>
              <a:t>Go to Alphabetic Index - page 95</a:t>
            </a:r>
          </a:p>
          <a:p>
            <a:pPr lvl="1"/>
            <a:r>
              <a:rPr lang="en-US" dirty="0"/>
              <a:t>Site and histology codes are listed together</a:t>
            </a:r>
          </a:p>
          <a:p>
            <a:pPr lvl="1"/>
            <a:r>
              <a:rPr lang="en-US" dirty="0"/>
              <a:t>Scroll to find the term(s) you are looking for</a:t>
            </a:r>
          </a:p>
          <a:p>
            <a:pPr lvl="1"/>
            <a:r>
              <a:rPr lang="en-US" dirty="0"/>
              <a:t>Site code example: C71.1 (brain, frontal lobe)</a:t>
            </a:r>
          </a:p>
          <a:p>
            <a:pPr lvl="1"/>
            <a:r>
              <a:rPr lang="en-US" dirty="0"/>
              <a:t>Histology code example: 9440/3 (glioblastoma)</a:t>
            </a:r>
          </a:p>
          <a:p>
            <a:r>
              <a:rPr lang="en-US" dirty="0"/>
              <a:t>Online</a:t>
            </a:r>
          </a:p>
          <a:p>
            <a:pPr lvl="1"/>
            <a:r>
              <a:rPr lang="en-US" dirty="0"/>
              <a:t>Type in site or histology to search for the code</a:t>
            </a:r>
          </a:p>
        </p:txBody>
      </p:sp>
    </p:spTree>
    <p:extLst>
      <p:ext uri="{BB962C8B-B14F-4D97-AF65-F5344CB8AC3E}">
        <p14:creationId xmlns:p14="http://schemas.microsoft.com/office/powerpoint/2010/main" val="1353163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EA2723-C264-49D0-B879-935E2D92692B}"/>
              </a:ext>
            </a:extLst>
          </p:cNvPr>
          <p:cNvSpPr>
            <a:spLocks noGrp="1"/>
          </p:cNvSpPr>
          <p:nvPr>
            <p:ph type="title"/>
          </p:nvPr>
        </p:nvSpPr>
        <p:spPr/>
        <p:txBody>
          <a:bodyPr/>
          <a:lstStyle/>
          <a:p>
            <a:r>
              <a:rPr lang="en-US" dirty="0"/>
              <a:t>ICD-O-3 Codes</a:t>
            </a:r>
          </a:p>
        </p:txBody>
      </p:sp>
      <p:pic>
        <p:nvPicPr>
          <p:cNvPr id="4" name="Content Placeholder 3">
            <a:extLst>
              <a:ext uri="{FF2B5EF4-FFF2-40B4-BE49-F238E27FC236}">
                <a16:creationId xmlns:a16="http://schemas.microsoft.com/office/drawing/2014/main" xmlns="" id="{09A4659E-3A97-4457-877D-D2428E9DEE97}"/>
              </a:ext>
            </a:extLst>
          </p:cNvPr>
          <p:cNvPicPr>
            <a:picLocks noGrp="1" noChangeAspect="1"/>
          </p:cNvPicPr>
          <p:nvPr>
            <p:ph idx="1"/>
          </p:nvPr>
        </p:nvPicPr>
        <p:blipFill>
          <a:blip r:embed="rId3"/>
          <a:stretch>
            <a:fillRect/>
          </a:stretch>
        </p:blipFill>
        <p:spPr>
          <a:xfrm>
            <a:off x="1230923" y="2212120"/>
            <a:ext cx="2438400" cy="2190750"/>
          </a:xfrm>
          <a:prstGeom prst="rect">
            <a:avLst/>
          </a:prstGeom>
          <a:ln>
            <a:solidFill>
              <a:schemeClr val="tx1">
                <a:lumMod val="50000"/>
                <a:lumOff val="50000"/>
              </a:schemeClr>
            </a:solidFill>
          </a:ln>
        </p:spPr>
      </p:pic>
      <p:pic>
        <p:nvPicPr>
          <p:cNvPr id="5" name="Picture 4">
            <a:extLst>
              <a:ext uri="{FF2B5EF4-FFF2-40B4-BE49-F238E27FC236}">
                <a16:creationId xmlns:a16="http://schemas.microsoft.com/office/drawing/2014/main" xmlns="" id="{5B8C0306-208B-4AFC-93A0-D869425347DF}"/>
              </a:ext>
            </a:extLst>
          </p:cNvPr>
          <p:cNvPicPr>
            <a:picLocks noChangeAspect="1"/>
          </p:cNvPicPr>
          <p:nvPr/>
        </p:nvPicPr>
        <p:blipFill>
          <a:blip r:embed="rId4"/>
          <a:stretch>
            <a:fillRect/>
          </a:stretch>
        </p:blipFill>
        <p:spPr>
          <a:xfrm>
            <a:off x="4385163" y="1652221"/>
            <a:ext cx="3295650" cy="3905250"/>
          </a:xfrm>
          <a:prstGeom prst="rect">
            <a:avLst/>
          </a:prstGeom>
          <a:ln>
            <a:solidFill>
              <a:schemeClr val="tx1">
                <a:lumMod val="50000"/>
                <a:lumOff val="50000"/>
              </a:schemeClr>
            </a:solidFill>
          </a:ln>
        </p:spPr>
      </p:pic>
      <p:sp>
        <p:nvSpPr>
          <p:cNvPr id="6" name="Rectangle 5">
            <a:extLst>
              <a:ext uri="{FF2B5EF4-FFF2-40B4-BE49-F238E27FC236}">
                <a16:creationId xmlns:a16="http://schemas.microsoft.com/office/drawing/2014/main" xmlns="" id="{83D70D85-6F3A-4E8C-82A6-852FB89693A2}"/>
              </a:ext>
            </a:extLst>
          </p:cNvPr>
          <p:cNvSpPr/>
          <p:nvPr/>
        </p:nvSpPr>
        <p:spPr>
          <a:xfrm>
            <a:off x="1301262" y="2409093"/>
            <a:ext cx="1354015" cy="211016"/>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01D66779-C6D3-4FD8-8741-46A5BD25F746}"/>
              </a:ext>
            </a:extLst>
          </p:cNvPr>
          <p:cNvSpPr/>
          <p:nvPr/>
        </p:nvSpPr>
        <p:spPr>
          <a:xfrm>
            <a:off x="1301262" y="4141176"/>
            <a:ext cx="1354015" cy="211016"/>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CEAA9CA-1FCE-442B-AA0D-CBA14E3FD76F}"/>
              </a:ext>
            </a:extLst>
          </p:cNvPr>
          <p:cNvSpPr/>
          <p:nvPr/>
        </p:nvSpPr>
        <p:spPr>
          <a:xfrm flipV="1">
            <a:off x="4385163" y="2013436"/>
            <a:ext cx="1743075" cy="198683"/>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1578F352-677D-46C9-89F7-7C9267ABB964}"/>
              </a:ext>
            </a:extLst>
          </p:cNvPr>
          <p:cNvSpPr/>
          <p:nvPr/>
        </p:nvSpPr>
        <p:spPr>
          <a:xfrm flipV="1">
            <a:off x="4385163" y="4447198"/>
            <a:ext cx="2437668" cy="198683"/>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601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56306"/>
            <a:ext cx="8229600" cy="1143000"/>
          </a:xfrm>
        </p:spPr>
        <p:txBody>
          <a:bodyPr>
            <a:normAutofit fontScale="90000"/>
          </a:bodyPr>
          <a:lstStyle/>
          <a:p>
            <a:r>
              <a:rPr lang="en-US" dirty="0"/>
              <a:t>SEER Summary</a:t>
            </a:r>
            <a:r>
              <a:rPr lang="en-US" dirty="0">
                <a:cs typeface="Calibri"/>
              </a:rPr>
              <a:t> &amp; AJCC Staging Activity</a:t>
            </a:r>
            <a:endParaRPr lang="en-US" dirty="0"/>
          </a:p>
        </p:txBody>
      </p:sp>
      <p:sp>
        <p:nvSpPr>
          <p:cNvPr id="3" name="Content Placeholder 2"/>
          <p:cNvSpPr>
            <a:spLocks noGrp="1"/>
          </p:cNvSpPr>
          <p:nvPr>
            <p:ph idx="1"/>
          </p:nvPr>
        </p:nvSpPr>
        <p:spPr>
          <a:xfrm>
            <a:off x="457200" y="2346593"/>
            <a:ext cx="8229600" cy="3779570"/>
          </a:xfrm>
        </p:spPr>
        <p:txBody>
          <a:bodyPr vert="horz" lIns="91440" tIns="45720" rIns="91440" bIns="45720" rtlCol="0" anchor="t">
            <a:normAutofit/>
          </a:bodyPr>
          <a:lstStyle/>
          <a:p>
            <a:r>
              <a:rPr lang="en-US" dirty="0"/>
              <a:t>Assign codes for:</a:t>
            </a:r>
          </a:p>
          <a:p>
            <a:pPr lvl="1"/>
            <a:r>
              <a:rPr lang="en-US" dirty="0"/>
              <a:t>SEER Summary Stage</a:t>
            </a:r>
          </a:p>
          <a:p>
            <a:pPr lvl="1"/>
            <a:r>
              <a:rPr lang="en-US" dirty="0"/>
              <a:t>AJCC Cancer Stage</a:t>
            </a:r>
          </a:p>
          <a:p>
            <a:r>
              <a:rPr lang="en-US" dirty="0"/>
              <a:t>SEER Summary and AJCC documents required</a:t>
            </a:r>
          </a:p>
          <a:p>
            <a:pPr lvl="1"/>
            <a:r>
              <a:rPr lang="en-US" dirty="0"/>
              <a:t>Colon</a:t>
            </a:r>
          </a:p>
          <a:p>
            <a:pPr lvl="1"/>
            <a:r>
              <a:rPr lang="en-US" dirty="0"/>
              <a:t>Lung</a:t>
            </a:r>
          </a:p>
          <a:p>
            <a:pPr lvl="1"/>
            <a:r>
              <a:rPr lang="en-US" dirty="0"/>
              <a:t>Breast</a:t>
            </a:r>
          </a:p>
        </p:txBody>
      </p:sp>
    </p:spTree>
    <p:extLst>
      <p:ext uri="{BB962C8B-B14F-4D97-AF65-F5344CB8AC3E}">
        <p14:creationId xmlns:p14="http://schemas.microsoft.com/office/powerpoint/2010/main" val="2186954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50B249-7C62-46E3-8E57-988019F1F730}"/>
              </a:ext>
            </a:extLst>
          </p:cNvPr>
          <p:cNvSpPr>
            <a:spLocks noGrp="1"/>
          </p:cNvSpPr>
          <p:nvPr>
            <p:ph type="title"/>
          </p:nvPr>
        </p:nvSpPr>
        <p:spPr/>
        <p:txBody>
          <a:bodyPr/>
          <a:lstStyle/>
          <a:p>
            <a:r>
              <a:rPr lang="en-US" dirty="0"/>
              <a:t>SEER Summary Categories</a:t>
            </a:r>
          </a:p>
        </p:txBody>
      </p:sp>
      <p:graphicFrame>
        <p:nvGraphicFramePr>
          <p:cNvPr id="4" name="Content Placeholder 3">
            <a:extLst>
              <a:ext uri="{FF2B5EF4-FFF2-40B4-BE49-F238E27FC236}">
                <a16:creationId xmlns:a16="http://schemas.microsoft.com/office/drawing/2014/main" xmlns="" id="{8023F068-42A5-4F1B-80D2-2142384CD258}"/>
              </a:ext>
            </a:extLst>
          </p:cNvPr>
          <p:cNvGraphicFramePr>
            <a:graphicFrameLocks noGrp="1"/>
          </p:cNvGraphicFramePr>
          <p:nvPr>
            <p:ph idx="1"/>
            <p:extLst>
              <p:ext uri="{D42A27DB-BD31-4B8C-83A1-F6EECF244321}">
                <p14:modId xmlns:p14="http://schemas.microsoft.com/office/powerpoint/2010/main" val="3350803780"/>
              </p:ext>
            </p:extLst>
          </p:nvPr>
        </p:nvGraphicFramePr>
        <p:xfrm>
          <a:off x="457200" y="1600200"/>
          <a:ext cx="8229600" cy="3337560"/>
        </p:xfrm>
        <a:graphic>
          <a:graphicData uri="http://schemas.openxmlformats.org/drawingml/2006/table">
            <a:tbl>
              <a:tblPr firstRow="1" bandRow="1">
                <a:tableStyleId>{5C22544A-7EE6-4342-B048-85BDC9FD1C3A}</a:tableStyleId>
              </a:tblPr>
              <a:tblGrid>
                <a:gridCol w="817685">
                  <a:extLst>
                    <a:ext uri="{9D8B030D-6E8A-4147-A177-3AD203B41FA5}">
                      <a16:colId xmlns:a16="http://schemas.microsoft.com/office/drawing/2014/main" xmlns="" val="1117058864"/>
                    </a:ext>
                  </a:extLst>
                </a:gridCol>
                <a:gridCol w="7411915">
                  <a:extLst>
                    <a:ext uri="{9D8B030D-6E8A-4147-A177-3AD203B41FA5}">
                      <a16:colId xmlns:a16="http://schemas.microsoft.com/office/drawing/2014/main" xmlns="" val="3457337046"/>
                    </a:ext>
                  </a:extLst>
                </a:gridCol>
              </a:tblGrid>
              <a:tr h="370840">
                <a:tc>
                  <a:txBody>
                    <a:bodyPr/>
                    <a:lstStyle/>
                    <a:p>
                      <a:pPr algn="ctr"/>
                      <a:r>
                        <a:rPr lang="en-US" dirty="0"/>
                        <a:t>Code</a:t>
                      </a:r>
                    </a:p>
                  </a:txBody>
                  <a:tcPr/>
                </a:tc>
                <a:tc>
                  <a:txBody>
                    <a:bodyPr/>
                    <a:lstStyle/>
                    <a:p>
                      <a:r>
                        <a:rPr lang="en-US" dirty="0"/>
                        <a:t>Definition</a:t>
                      </a:r>
                    </a:p>
                  </a:txBody>
                  <a:tcPr/>
                </a:tc>
                <a:extLst>
                  <a:ext uri="{0D108BD9-81ED-4DB2-BD59-A6C34878D82A}">
                    <a16:rowId xmlns:a16="http://schemas.microsoft.com/office/drawing/2014/main" xmlns="" val="2407320505"/>
                  </a:ext>
                </a:extLst>
              </a:tr>
              <a:tr h="370840">
                <a:tc>
                  <a:txBody>
                    <a:bodyPr/>
                    <a:lstStyle/>
                    <a:p>
                      <a:pPr algn="ctr"/>
                      <a:r>
                        <a:rPr lang="en-US" dirty="0"/>
                        <a:t>0</a:t>
                      </a:r>
                    </a:p>
                  </a:txBody>
                  <a:tcPr/>
                </a:tc>
                <a:tc>
                  <a:txBody>
                    <a:bodyPr/>
                    <a:lstStyle/>
                    <a:p>
                      <a:r>
                        <a:rPr lang="en-US" dirty="0"/>
                        <a:t>In situ</a:t>
                      </a:r>
                    </a:p>
                  </a:txBody>
                  <a:tcPr/>
                </a:tc>
                <a:extLst>
                  <a:ext uri="{0D108BD9-81ED-4DB2-BD59-A6C34878D82A}">
                    <a16:rowId xmlns:a16="http://schemas.microsoft.com/office/drawing/2014/main" xmlns="" val="1495742546"/>
                  </a:ext>
                </a:extLst>
              </a:tr>
              <a:tr h="370840">
                <a:tc>
                  <a:txBody>
                    <a:bodyPr/>
                    <a:lstStyle/>
                    <a:p>
                      <a:pPr algn="ctr"/>
                      <a:r>
                        <a:rPr lang="en-US" dirty="0"/>
                        <a:t>1</a:t>
                      </a:r>
                    </a:p>
                  </a:txBody>
                  <a:tcPr/>
                </a:tc>
                <a:tc>
                  <a:txBody>
                    <a:bodyPr/>
                    <a:lstStyle/>
                    <a:p>
                      <a:r>
                        <a:rPr lang="en-US" dirty="0"/>
                        <a:t>Localized only</a:t>
                      </a:r>
                    </a:p>
                  </a:txBody>
                  <a:tcPr/>
                </a:tc>
                <a:extLst>
                  <a:ext uri="{0D108BD9-81ED-4DB2-BD59-A6C34878D82A}">
                    <a16:rowId xmlns:a16="http://schemas.microsoft.com/office/drawing/2014/main" xmlns="" val="571252102"/>
                  </a:ext>
                </a:extLst>
              </a:tr>
              <a:tr h="370840">
                <a:tc>
                  <a:txBody>
                    <a:bodyPr/>
                    <a:lstStyle/>
                    <a:p>
                      <a:pPr algn="ctr"/>
                      <a:r>
                        <a:rPr lang="en-US" dirty="0"/>
                        <a:t>2</a:t>
                      </a:r>
                    </a:p>
                  </a:txBody>
                  <a:tcPr/>
                </a:tc>
                <a:tc>
                  <a:txBody>
                    <a:bodyPr/>
                    <a:lstStyle/>
                    <a:p>
                      <a:r>
                        <a:rPr lang="en-US" dirty="0"/>
                        <a:t>Regional by direct extension only</a:t>
                      </a:r>
                    </a:p>
                  </a:txBody>
                  <a:tcPr/>
                </a:tc>
                <a:extLst>
                  <a:ext uri="{0D108BD9-81ED-4DB2-BD59-A6C34878D82A}">
                    <a16:rowId xmlns:a16="http://schemas.microsoft.com/office/drawing/2014/main" xmlns="" val="2651174963"/>
                  </a:ext>
                </a:extLst>
              </a:tr>
              <a:tr h="370840">
                <a:tc>
                  <a:txBody>
                    <a:bodyPr/>
                    <a:lstStyle/>
                    <a:p>
                      <a:pPr algn="ctr"/>
                      <a:r>
                        <a:rPr lang="en-US" dirty="0"/>
                        <a:t>3</a:t>
                      </a:r>
                    </a:p>
                  </a:txBody>
                  <a:tcPr/>
                </a:tc>
                <a:tc>
                  <a:txBody>
                    <a:bodyPr/>
                    <a:lstStyle/>
                    <a:p>
                      <a:r>
                        <a:rPr lang="en-US" dirty="0"/>
                        <a:t>Regional lymph nodes only</a:t>
                      </a:r>
                    </a:p>
                  </a:txBody>
                  <a:tcPr/>
                </a:tc>
                <a:extLst>
                  <a:ext uri="{0D108BD9-81ED-4DB2-BD59-A6C34878D82A}">
                    <a16:rowId xmlns:a16="http://schemas.microsoft.com/office/drawing/2014/main" xmlns="" val="2720100636"/>
                  </a:ext>
                </a:extLst>
              </a:tr>
              <a:tr h="370840">
                <a:tc>
                  <a:txBody>
                    <a:bodyPr/>
                    <a:lstStyle/>
                    <a:p>
                      <a:pPr algn="ctr"/>
                      <a:r>
                        <a:rPr lang="en-US" dirty="0"/>
                        <a:t>4</a:t>
                      </a:r>
                    </a:p>
                  </a:txBody>
                  <a:tcPr/>
                </a:tc>
                <a:tc>
                  <a:txBody>
                    <a:bodyPr/>
                    <a:lstStyle/>
                    <a:p>
                      <a:r>
                        <a:rPr lang="en-US" dirty="0"/>
                        <a:t>Regional by BOTH direct extension AND lymph node involvement</a:t>
                      </a:r>
                    </a:p>
                  </a:txBody>
                  <a:tcPr/>
                </a:tc>
                <a:extLst>
                  <a:ext uri="{0D108BD9-81ED-4DB2-BD59-A6C34878D82A}">
                    <a16:rowId xmlns:a16="http://schemas.microsoft.com/office/drawing/2014/main" xmlns="" val="3704728385"/>
                  </a:ext>
                </a:extLst>
              </a:tr>
              <a:tr h="370840">
                <a:tc>
                  <a:txBody>
                    <a:bodyPr/>
                    <a:lstStyle/>
                    <a:p>
                      <a:pPr algn="ctr"/>
                      <a:r>
                        <a:rPr lang="en-US" dirty="0"/>
                        <a:t>7</a:t>
                      </a:r>
                    </a:p>
                  </a:txBody>
                  <a:tcPr/>
                </a:tc>
                <a:tc>
                  <a:txBody>
                    <a:bodyPr/>
                    <a:lstStyle/>
                    <a:p>
                      <a:r>
                        <a:rPr lang="en-US" dirty="0"/>
                        <a:t>Distant site(s)/nodes(s) involved</a:t>
                      </a:r>
                    </a:p>
                  </a:txBody>
                  <a:tcPr/>
                </a:tc>
                <a:extLst>
                  <a:ext uri="{0D108BD9-81ED-4DB2-BD59-A6C34878D82A}">
                    <a16:rowId xmlns:a16="http://schemas.microsoft.com/office/drawing/2014/main" xmlns="" val="1031029919"/>
                  </a:ext>
                </a:extLst>
              </a:tr>
              <a:tr h="370840">
                <a:tc>
                  <a:txBody>
                    <a:bodyPr/>
                    <a:lstStyle/>
                    <a:p>
                      <a:pPr algn="ctr"/>
                      <a:r>
                        <a:rPr lang="en-US" dirty="0"/>
                        <a:t>8</a:t>
                      </a:r>
                    </a:p>
                  </a:txBody>
                  <a:tcPr/>
                </a:tc>
                <a:tc>
                  <a:txBody>
                    <a:bodyPr/>
                    <a:lstStyle/>
                    <a:p>
                      <a:r>
                        <a:rPr lang="en-US" dirty="0"/>
                        <a:t>Benign/borderline</a:t>
                      </a:r>
                    </a:p>
                  </a:txBody>
                  <a:tcPr/>
                </a:tc>
                <a:extLst>
                  <a:ext uri="{0D108BD9-81ED-4DB2-BD59-A6C34878D82A}">
                    <a16:rowId xmlns:a16="http://schemas.microsoft.com/office/drawing/2014/main" xmlns="" val="642206850"/>
                  </a:ext>
                </a:extLst>
              </a:tr>
              <a:tr h="370840">
                <a:tc>
                  <a:txBody>
                    <a:bodyPr/>
                    <a:lstStyle/>
                    <a:p>
                      <a:pPr algn="ctr"/>
                      <a:r>
                        <a:rPr lang="en-US" dirty="0"/>
                        <a:t>9</a:t>
                      </a:r>
                    </a:p>
                  </a:txBody>
                  <a:tcPr/>
                </a:tc>
                <a:tc>
                  <a:txBody>
                    <a:bodyPr/>
                    <a:lstStyle/>
                    <a:p>
                      <a:r>
                        <a:rPr lang="en-US" dirty="0"/>
                        <a:t>Unknown if extension or metastasis (</a:t>
                      </a:r>
                      <a:r>
                        <a:rPr lang="en-US" dirty="0" err="1"/>
                        <a:t>unstaged</a:t>
                      </a:r>
                      <a:r>
                        <a:rPr lang="en-US" dirty="0"/>
                        <a:t>, unknown, or unspecified)</a:t>
                      </a:r>
                    </a:p>
                  </a:txBody>
                  <a:tcPr/>
                </a:tc>
                <a:extLst>
                  <a:ext uri="{0D108BD9-81ED-4DB2-BD59-A6C34878D82A}">
                    <a16:rowId xmlns:a16="http://schemas.microsoft.com/office/drawing/2014/main" xmlns="" val="2452722308"/>
                  </a:ext>
                </a:extLst>
              </a:tr>
            </a:tbl>
          </a:graphicData>
        </a:graphic>
      </p:graphicFrame>
      <p:sp>
        <p:nvSpPr>
          <p:cNvPr id="5" name="TextBox 4">
            <a:extLst>
              <a:ext uri="{FF2B5EF4-FFF2-40B4-BE49-F238E27FC236}">
                <a16:creationId xmlns:a16="http://schemas.microsoft.com/office/drawing/2014/main" xmlns="" id="{55D3FD90-6482-4458-8D47-9381E3DF5834}"/>
              </a:ext>
            </a:extLst>
          </p:cNvPr>
          <p:cNvSpPr txBox="1"/>
          <p:nvPr/>
        </p:nvSpPr>
        <p:spPr>
          <a:xfrm>
            <a:off x="1608994" y="5424855"/>
            <a:ext cx="5671038" cy="646331"/>
          </a:xfrm>
          <a:prstGeom prst="rect">
            <a:avLst/>
          </a:prstGeom>
          <a:noFill/>
        </p:spPr>
        <p:txBody>
          <a:bodyPr wrap="square" rtlCol="0">
            <a:spAutoFit/>
          </a:bodyPr>
          <a:lstStyle/>
          <a:p>
            <a:r>
              <a:rPr lang="en-US" dirty="0"/>
              <a:t>For an illustration of these categories, view presentation: </a:t>
            </a:r>
            <a:r>
              <a:rPr lang="en-US" i="1" dirty="0"/>
              <a:t>An Introduction to the Cancer Registry – Cancer Staging </a:t>
            </a:r>
            <a:endParaRPr lang="en-US" dirty="0"/>
          </a:p>
        </p:txBody>
      </p:sp>
    </p:spTree>
    <p:extLst>
      <p:ext uri="{BB962C8B-B14F-4D97-AF65-F5344CB8AC3E}">
        <p14:creationId xmlns:p14="http://schemas.microsoft.com/office/powerpoint/2010/main" val="402157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009C9-EE02-4AC4-8EC6-B47D3E955186}"/>
              </a:ext>
            </a:extLst>
          </p:cNvPr>
          <p:cNvSpPr>
            <a:spLocks noGrp="1"/>
          </p:cNvSpPr>
          <p:nvPr>
            <p:ph type="title"/>
          </p:nvPr>
        </p:nvSpPr>
        <p:spPr/>
        <p:txBody>
          <a:bodyPr/>
          <a:lstStyle/>
          <a:p>
            <a:r>
              <a:rPr lang="en-US" dirty="0"/>
              <a:t>SEER Summary Stage - Colon</a:t>
            </a:r>
          </a:p>
        </p:txBody>
      </p:sp>
      <p:pic>
        <p:nvPicPr>
          <p:cNvPr id="4" name="Picture 3">
            <a:extLst>
              <a:ext uri="{FF2B5EF4-FFF2-40B4-BE49-F238E27FC236}">
                <a16:creationId xmlns:a16="http://schemas.microsoft.com/office/drawing/2014/main" xmlns="" id="{BC6ECB7B-F050-4A04-83B6-E3DBDB1B246E}"/>
              </a:ext>
            </a:extLst>
          </p:cNvPr>
          <p:cNvPicPr>
            <a:picLocks noChangeAspect="1"/>
          </p:cNvPicPr>
          <p:nvPr/>
        </p:nvPicPr>
        <p:blipFill>
          <a:blip r:embed="rId3"/>
          <a:stretch>
            <a:fillRect/>
          </a:stretch>
        </p:blipFill>
        <p:spPr>
          <a:xfrm>
            <a:off x="370199" y="1417638"/>
            <a:ext cx="4349991" cy="3444508"/>
          </a:xfrm>
          <a:prstGeom prst="rect">
            <a:avLst/>
          </a:prstGeom>
          <a:ln>
            <a:solidFill>
              <a:schemeClr val="tx1">
                <a:lumMod val="50000"/>
                <a:lumOff val="50000"/>
              </a:schemeClr>
            </a:solidFill>
          </a:ln>
        </p:spPr>
      </p:pic>
      <p:pic>
        <p:nvPicPr>
          <p:cNvPr id="5" name="Picture 4">
            <a:extLst>
              <a:ext uri="{FF2B5EF4-FFF2-40B4-BE49-F238E27FC236}">
                <a16:creationId xmlns:a16="http://schemas.microsoft.com/office/drawing/2014/main" xmlns="" id="{403BCB53-F606-457C-91AC-145A75ACAE64}"/>
              </a:ext>
            </a:extLst>
          </p:cNvPr>
          <p:cNvPicPr>
            <a:picLocks noChangeAspect="1"/>
          </p:cNvPicPr>
          <p:nvPr/>
        </p:nvPicPr>
        <p:blipFill>
          <a:blip r:embed="rId4"/>
          <a:stretch>
            <a:fillRect/>
          </a:stretch>
        </p:blipFill>
        <p:spPr>
          <a:xfrm>
            <a:off x="370199" y="5036694"/>
            <a:ext cx="5794497" cy="1292668"/>
          </a:xfrm>
          <a:prstGeom prst="rect">
            <a:avLst/>
          </a:prstGeom>
          <a:ln>
            <a:solidFill>
              <a:schemeClr val="tx1">
                <a:lumMod val="50000"/>
                <a:lumOff val="50000"/>
              </a:schemeClr>
            </a:solidFill>
          </a:ln>
        </p:spPr>
      </p:pic>
      <p:pic>
        <p:nvPicPr>
          <p:cNvPr id="6" name="Picture 5">
            <a:extLst>
              <a:ext uri="{FF2B5EF4-FFF2-40B4-BE49-F238E27FC236}">
                <a16:creationId xmlns:a16="http://schemas.microsoft.com/office/drawing/2014/main" xmlns="" id="{88E2FEAF-D66E-426B-855B-347DBE528D0E}"/>
              </a:ext>
            </a:extLst>
          </p:cNvPr>
          <p:cNvPicPr>
            <a:picLocks noChangeAspect="1"/>
          </p:cNvPicPr>
          <p:nvPr/>
        </p:nvPicPr>
        <p:blipFill>
          <a:blip r:embed="rId5"/>
          <a:stretch>
            <a:fillRect/>
          </a:stretch>
        </p:blipFill>
        <p:spPr>
          <a:xfrm>
            <a:off x="4112200" y="1583393"/>
            <a:ext cx="4731940" cy="2120045"/>
          </a:xfrm>
          <a:prstGeom prst="rect">
            <a:avLst/>
          </a:prstGeom>
          <a:ln>
            <a:solidFill>
              <a:schemeClr val="tx1">
                <a:lumMod val="50000"/>
                <a:lumOff val="50000"/>
              </a:schemeClr>
            </a:solidFill>
          </a:ln>
        </p:spPr>
      </p:pic>
      <p:pic>
        <p:nvPicPr>
          <p:cNvPr id="7" name="Picture 6">
            <a:extLst>
              <a:ext uri="{FF2B5EF4-FFF2-40B4-BE49-F238E27FC236}">
                <a16:creationId xmlns:a16="http://schemas.microsoft.com/office/drawing/2014/main" xmlns="" id="{ABC7B2EA-32C5-41F3-8AA8-3B2F7FF15925}"/>
              </a:ext>
            </a:extLst>
          </p:cNvPr>
          <p:cNvPicPr>
            <a:picLocks noChangeAspect="1"/>
          </p:cNvPicPr>
          <p:nvPr/>
        </p:nvPicPr>
        <p:blipFill>
          <a:blip r:embed="rId6"/>
          <a:stretch>
            <a:fillRect/>
          </a:stretch>
        </p:blipFill>
        <p:spPr>
          <a:xfrm>
            <a:off x="4252051" y="3837064"/>
            <a:ext cx="4558208" cy="2875085"/>
          </a:xfrm>
          <a:prstGeom prst="rect">
            <a:avLst/>
          </a:prstGeom>
          <a:ln>
            <a:solidFill>
              <a:schemeClr val="tx1">
                <a:lumMod val="50000"/>
                <a:lumOff val="50000"/>
              </a:schemeClr>
            </a:solidFill>
          </a:ln>
        </p:spPr>
      </p:pic>
      <p:sp>
        <p:nvSpPr>
          <p:cNvPr id="10" name="Rectangle 9">
            <a:extLst>
              <a:ext uri="{FF2B5EF4-FFF2-40B4-BE49-F238E27FC236}">
                <a16:creationId xmlns:a16="http://schemas.microsoft.com/office/drawing/2014/main" xmlns="" id="{8C127FD2-32D5-437D-A464-24EA95E10027}"/>
              </a:ext>
            </a:extLst>
          </p:cNvPr>
          <p:cNvSpPr/>
          <p:nvPr/>
        </p:nvSpPr>
        <p:spPr>
          <a:xfrm>
            <a:off x="1213338" y="6049108"/>
            <a:ext cx="694593" cy="211015"/>
          </a:xfrm>
          <a:prstGeom prst="rect">
            <a:avLst/>
          </a:prstGeom>
          <a:noFill/>
          <a:ln w="285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AE03C716-9BD3-444D-B2B1-4A331D1A8C47}"/>
              </a:ext>
            </a:extLst>
          </p:cNvPr>
          <p:cNvSpPr/>
          <p:nvPr/>
        </p:nvSpPr>
        <p:spPr>
          <a:xfrm>
            <a:off x="5243146" y="3504147"/>
            <a:ext cx="1263162" cy="199292"/>
          </a:xfrm>
          <a:prstGeom prst="rect">
            <a:avLst/>
          </a:prstGeom>
          <a:noFill/>
          <a:ln w="285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3741916F-BA91-4102-A9DF-13A1248AB75F}"/>
              </a:ext>
            </a:extLst>
          </p:cNvPr>
          <p:cNvSpPr/>
          <p:nvPr/>
        </p:nvSpPr>
        <p:spPr>
          <a:xfrm>
            <a:off x="298755" y="4941277"/>
            <a:ext cx="316890" cy="429524"/>
          </a:xfrm>
          <a:prstGeom prst="ellipse">
            <a:avLst/>
          </a:prstGeom>
          <a:noFill/>
          <a:ln w="285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739863A5-82E2-427C-9227-57A57319FEBF}"/>
              </a:ext>
            </a:extLst>
          </p:cNvPr>
          <p:cNvSpPr/>
          <p:nvPr/>
        </p:nvSpPr>
        <p:spPr>
          <a:xfrm>
            <a:off x="4023084" y="1449767"/>
            <a:ext cx="316890" cy="429524"/>
          </a:xfrm>
          <a:prstGeom prst="ellipse">
            <a:avLst/>
          </a:prstGeom>
          <a:noFill/>
          <a:ln w="285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0C65480E-8DA1-4271-979F-6E584335354A}"/>
              </a:ext>
            </a:extLst>
          </p:cNvPr>
          <p:cNvSpPr/>
          <p:nvPr/>
        </p:nvSpPr>
        <p:spPr>
          <a:xfrm>
            <a:off x="4184643" y="3703439"/>
            <a:ext cx="316890" cy="429524"/>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9BB22421-5E2B-4059-9C89-D1137CB3DE04}"/>
              </a:ext>
            </a:extLst>
          </p:cNvPr>
          <p:cNvSpPr/>
          <p:nvPr/>
        </p:nvSpPr>
        <p:spPr>
          <a:xfrm>
            <a:off x="4583594" y="4138519"/>
            <a:ext cx="1110762" cy="199292"/>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077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59422"/>
            <a:ext cx="8229600" cy="1143000"/>
          </a:xfrm>
        </p:spPr>
        <p:txBody>
          <a:bodyPr>
            <a:normAutofit/>
          </a:bodyPr>
          <a:lstStyle/>
          <a:p>
            <a:r>
              <a:rPr lang="en-US" dirty="0"/>
              <a:t>AJCC Cancer Staging</a:t>
            </a:r>
          </a:p>
        </p:txBody>
      </p:sp>
      <p:sp>
        <p:nvSpPr>
          <p:cNvPr id="3" name="Content Placeholder 2"/>
          <p:cNvSpPr>
            <a:spLocks noGrp="1"/>
          </p:cNvSpPr>
          <p:nvPr>
            <p:ph sz="half" idx="1"/>
          </p:nvPr>
        </p:nvSpPr>
        <p:spPr>
          <a:xfrm>
            <a:off x="457200" y="2171701"/>
            <a:ext cx="4038600" cy="3833446"/>
          </a:xfrm>
        </p:spPr>
        <p:txBody>
          <a:bodyPr vert="horz" lIns="91440" tIns="45720" rIns="91440" bIns="45720" rtlCol="0" anchor="t">
            <a:normAutofit/>
          </a:bodyPr>
          <a:lstStyle/>
          <a:p>
            <a:r>
              <a:rPr lang="en-US" dirty="0"/>
              <a:t>Categories</a:t>
            </a:r>
          </a:p>
          <a:p>
            <a:pPr lvl="1"/>
            <a:r>
              <a:rPr lang="en-US" u="sng" dirty="0"/>
              <a:t>T</a:t>
            </a:r>
            <a:r>
              <a:rPr lang="en-US" dirty="0"/>
              <a:t>umor</a:t>
            </a:r>
            <a:endParaRPr lang="en-US" dirty="0">
              <a:cs typeface="Calibri"/>
            </a:endParaRPr>
          </a:p>
          <a:p>
            <a:pPr lvl="1"/>
            <a:r>
              <a:rPr lang="en-US" u="sng" dirty="0"/>
              <a:t>N</a:t>
            </a:r>
            <a:r>
              <a:rPr lang="en-US" dirty="0"/>
              <a:t>odes</a:t>
            </a:r>
            <a:endParaRPr lang="en-US" dirty="0">
              <a:cs typeface="Calibri"/>
            </a:endParaRPr>
          </a:p>
          <a:p>
            <a:pPr lvl="1"/>
            <a:r>
              <a:rPr lang="en-US" u="sng" dirty="0"/>
              <a:t>M</a:t>
            </a:r>
            <a:r>
              <a:rPr lang="en-US" dirty="0"/>
              <a:t>etastasis</a:t>
            </a:r>
            <a:endParaRPr lang="en-US" dirty="0">
              <a:cs typeface="Calibri"/>
            </a:endParaRPr>
          </a:p>
          <a:p>
            <a:pPr lvl="1"/>
            <a:r>
              <a:rPr lang="en-US" dirty="0">
                <a:cs typeface="Calibri"/>
              </a:rPr>
              <a:t>Prognostic Factors</a:t>
            </a:r>
          </a:p>
          <a:p>
            <a:r>
              <a:rPr lang="en-US" dirty="0">
                <a:cs typeface="Calibri"/>
              </a:rPr>
              <a:t>Stage Group</a:t>
            </a:r>
          </a:p>
          <a:p>
            <a:pPr marL="0" indent="0">
              <a:buNone/>
            </a:pPr>
            <a:endParaRPr lang="en-US" dirty="0">
              <a:cs typeface="Calibri"/>
            </a:endParaRPr>
          </a:p>
        </p:txBody>
      </p:sp>
      <p:sp>
        <p:nvSpPr>
          <p:cNvPr id="4" name="Content Placeholder 3">
            <a:extLst>
              <a:ext uri="{FF2B5EF4-FFF2-40B4-BE49-F238E27FC236}">
                <a16:creationId xmlns:a16="http://schemas.microsoft.com/office/drawing/2014/main" xmlns="" id="{2C2F3BEF-A804-40DC-94AE-AE83200EFD61}"/>
              </a:ext>
            </a:extLst>
          </p:cNvPr>
          <p:cNvSpPr>
            <a:spLocks noGrp="1"/>
          </p:cNvSpPr>
          <p:nvPr>
            <p:ph sz="half" idx="2"/>
          </p:nvPr>
        </p:nvSpPr>
        <p:spPr>
          <a:xfrm>
            <a:off x="4648200" y="2171701"/>
            <a:ext cx="4038600" cy="3455377"/>
          </a:xfrm>
        </p:spPr>
        <p:txBody>
          <a:bodyPr/>
          <a:lstStyle/>
          <a:p>
            <a:r>
              <a:rPr lang="en-US" dirty="0"/>
              <a:t>Classifications</a:t>
            </a:r>
          </a:p>
          <a:p>
            <a:pPr lvl="1"/>
            <a:r>
              <a:rPr lang="en-US" dirty="0"/>
              <a:t>Clinical</a:t>
            </a:r>
          </a:p>
          <a:p>
            <a:pPr lvl="1"/>
            <a:r>
              <a:rPr lang="en-US" dirty="0"/>
              <a:t>Pathological</a:t>
            </a:r>
          </a:p>
          <a:p>
            <a:pPr lvl="1"/>
            <a:r>
              <a:rPr lang="en-US" dirty="0"/>
              <a:t>Posttherapy or Post Neoadjuvant Therapy</a:t>
            </a:r>
          </a:p>
          <a:p>
            <a:pPr lvl="1"/>
            <a:r>
              <a:rPr lang="en-US" dirty="0"/>
              <a:t>Recurrence/Retreatment</a:t>
            </a:r>
          </a:p>
          <a:p>
            <a:pPr lvl="1"/>
            <a:r>
              <a:rPr lang="en-US" dirty="0"/>
              <a:t>Autopsy</a:t>
            </a:r>
          </a:p>
        </p:txBody>
      </p:sp>
    </p:spTree>
    <p:extLst>
      <p:ext uri="{BB962C8B-B14F-4D97-AF65-F5344CB8AC3E}">
        <p14:creationId xmlns:p14="http://schemas.microsoft.com/office/powerpoint/2010/main" val="3434818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DC1C6D-0671-4A2B-858C-728FD7F59CA1}"/>
              </a:ext>
            </a:extLst>
          </p:cNvPr>
          <p:cNvSpPr>
            <a:spLocks noGrp="1"/>
          </p:cNvSpPr>
          <p:nvPr>
            <p:ph type="title"/>
          </p:nvPr>
        </p:nvSpPr>
        <p:spPr/>
        <p:txBody>
          <a:bodyPr>
            <a:normAutofit/>
          </a:bodyPr>
          <a:lstStyle/>
          <a:p>
            <a:r>
              <a:rPr lang="en-US" dirty="0"/>
              <a:t>Breast T Category</a:t>
            </a:r>
          </a:p>
        </p:txBody>
      </p:sp>
      <p:pic>
        <p:nvPicPr>
          <p:cNvPr id="7" name="Picture 6">
            <a:extLst>
              <a:ext uri="{FF2B5EF4-FFF2-40B4-BE49-F238E27FC236}">
                <a16:creationId xmlns:a16="http://schemas.microsoft.com/office/drawing/2014/main" xmlns="" id="{B6F2F443-B8BA-4F65-B745-E6E156945C95}"/>
              </a:ext>
            </a:extLst>
          </p:cNvPr>
          <p:cNvPicPr>
            <a:picLocks noChangeAspect="1"/>
          </p:cNvPicPr>
          <p:nvPr/>
        </p:nvPicPr>
        <p:blipFill>
          <a:blip r:embed="rId3"/>
          <a:stretch>
            <a:fillRect/>
          </a:stretch>
        </p:blipFill>
        <p:spPr>
          <a:xfrm>
            <a:off x="2022231" y="1674538"/>
            <a:ext cx="4902296" cy="4908824"/>
          </a:xfrm>
          <a:prstGeom prst="rect">
            <a:avLst/>
          </a:prstGeom>
        </p:spPr>
      </p:pic>
    </p:spTree>
    <p:extLst>
      <p:ext uri="{BB962C8B-B14F-4D97-AF65-F5344CB8AC3E}">
        <p14:creationId xmlns:p14="http://schemas.microsoft.com/office/powerpoint/2010/main" val="2896273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D55E10F-0834-4AC2-847A-DD68E1D96ACA}"/>
              </a:ext>
            </a:extLst>
          </p:cNvPr>
          <p:cNvSpPr>
            <a:spLocks noGrp="1"/>
          </p:cNvSpPr>
          <p:nvPr>
            <p:ph type="title"/>
          </p:nvPr>
        </p:nvSpPr>
        <p:spPr/>
        <p:txBody>
          <a:bodyPr>
            <a:normAutofit/>
          </a:bodyPr>
          <a:lstStyle/>
          <a:p>
            <a:r>
              <a:rPr lang="en-US" dirty="0"/>
              <a:t>Breast N Category</a:t>
            </a:r>
          </a:p>
        </p:txBody>
      </p:sp>
      <p:pic>
        <p:nvPicPr>
          <p:cNvPr id="5" name="Picture 4">
            <a:extLst>
              <a:ext uri="{FF2B5EF4-FFF2-40B4-BE49-F238E27FC236}">
                <a16:creationId xmlns:a16="http://schemas.microsoft.com/office/drawing/2014/main" xmlns="" id="{3B59881B-A200-4457-9BB9-FB09B86FA5C2}"/>
              </a:ext>
            </a:extLst>
          </p:cNvPr>
          <p:cNvPicPr>
            <a:picLocks noChangeAspect="1"/>
          </p:cNvPicPr>
          <p:nvPr/>
        </p:nvPicPr>
        <p:blipFill>
          <a:blip r:embed="rId3"/>
          <a:stretch>
            <a:fillRect/>
          </a:stretch>
        </p:blipFill>
        <p:spPr>
          <a:xfrm>
            <a:off x="1836076" y="1540730"/>
            <a:ext cx="6059418" cy="4958447"/>
          </a:xfrm>
          <a:prstGeom prst="rect">
            <a:avLst/>
          </a:prstGeom>
        </p:spPr>
      </p:pic>
    </p:spTree>
    <p:extLst>
      <p:ext uri="{BB962C8B-B14F-4D97-AF65-F5344CB8AC3E}">
        <p14:creationId xmlns:p14="http://schemas.microsoft.com/office/powerpoint/2010/main" val="3431408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0E154AE-64B8-439B-AF3B-3A9D4A740370}"/>
              </a:ext>
            </a:extLst>
          </p:cNvPr>
          <p:cNvSpPr>
            <a:spLocks noGrp="1"/>
          </p:cNvSpPr>
          <p:nvPr>
            <p:ph type="title"/>
          </p:nvPr>
        </p:nvSpPr>
        <p:spPr/>
        <p:txBody>
          <a:bodyPr>
            <a:normAutofit/>
          </a:bodyPr>
          <a:lstStyle/>
          <a:p>
            <a:r>
              <a:rPr lang="en-US" dirty="0"/>
              <a:t>Breast M Category</a:t>
            </a:r>
          </a:p>
        </p:txBody>
      </p:sp>
      <p:pic>
        <p:nvPicPr>
          <p:cNvPr id="5" name="Picture 4">
            <a:extLst>
              <a:ext uri="{FF2B5EF4-FFF2-40B4-BE49-F238E27FC236}">
                <a16:creationId xmlns:a16="http://schemas.microsoft.com/office/drawing/2014/main" xmlns="" id="{F5BB8172-7E13-4623-95D1-6A9E1A42C58A}"/>
              </a:ext>
            </a:extLst>
          </p:cNvPr>
          <p:cNvPicPr>
            <a:picLocks noChangeAspect="1"/>
          </p:cNvPicPr>
          <p:nvPr/>
        </p:nvPicPr>
        <p:blipFill>
          <a:blip r:embed="rId3"/>
          <a:stretch>
            <a:fillRect/>
          </a:stretch>
        </p:blipFill>
        <p:spPr>
          <a:xfrm>
            <a:off x="1033462" y="2247900"/>
            <a:ext cx="7077075" cy="2362200"/>
          </a:xfrm>
          <a:prstGeom prst="rect">
            <a:avLst/>
          </a:prstGeom>
        </p:spPr>
      </p:pic>
    </p:spTree>
    <p:extLst>
      <p:ext uri="{BB962C8B-B14F-4D97-AF65-F5344CB8AC3E}">
        <p14:creationId xmlns:p14="http://schemas.microsoft.com/office/powerpoint/2010/main" val="2741030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lstStyle/>
          <a:p>
            <a:r>
              <a:rPr lang="en-US" dirty="0"/>
              <a:t>Objectives</a:t>
            </a:r>
          </a:p>
        </p:txBody>
      </p:sp>
      <p:sp>
        <p:nvSpPr>
          <p:cNvPr id="3" name="Content Placeholder 2"/>
          <p:cNvSpPr>
            <a:spLocks noGrp="1"/>
          </p:cNvSpPr>
          <p:nvPr>
            <p:ph idx="1"/>
          </p:nvPr>
        </p:nvSpPr>
        <p:spPr>
          <a:xfrm>
            <a:off x="457200" y="2588964"/>
            <a:ext cx="8229600" cy="3537199"/>
          </a:xfrm>
        </p:spPr>
        <p:txBody>
          <a:bodyPr vert="horz" lIns="91440" tIns="45720" rIns="91440" bIns="45720" rtlCol="0" anchor="t">
            <a:normAutofit/>
          </a:bodyPr>
          <a:lstStyle/>
          <a:p>
            <a:r>
              <a:rPr lang="en-US" dirty="0"/>
              <a:t>Explain the different coding activities available</a:t>
            </a:r>
          </a:p>
          <a:p>
            <a:r>
              <a:rPr lang="en-US" dirty="0"/>
              <a:t>Demonstrate how to use the manual documents for each coding activity</a:t>
            </a:r>
          </a:p>
          <a:p>
            <a:endParaRPr lang="en-US" dirty="0">
              <a:cs typeface="Calibri"/>
            </a:endParaRPr>
          </a:p>
          <a:p>
            <a:pPr marL="0" indent="0">
              <a:buNone/>
            </a:pPr>
            <a:endParaRPr lang="en-US" dirty="0"/>
          </a:p>
        </p:txBody>
      </p:sp>
    </p:spTree>
    <p:extLst>
      <p:ext uri="{BB962C8B-B14F-4D97-AF65-F5344CB8AC3E}">
        <p14:creationId xmlns:p14="http://schemas.microsoft.com/office/powerpoint/2010/main" val="1170082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C4EC68-2CB9-44D7-AB1F-6F212BADC10C}"/>
              </a:ext>
            </a:extLst>
          </p:cNvPr>
          <p:cNvSpPr>
            <a:spLocks noGrp="1"/>
          </p:cNvSpPr>
          <p:nvPr>
            <p:ph type="title"/>
          </p:nvPr>
        </p:nvSpPr>
        <p:spPr/>
        <p:txBody>
          <a:bodyPr/>
          <a:lstStyle/>
          <a:p>
            <a:r>
              <a:rPr lang="en-US" dirty="0"/>
              <a:t>Breast Prognostic Factors</a:t>
            </a:r>
          </a:p>
        </p:txBody>
      </p:sp>
      <p:sp>
        <p:nvSpPr>
          <p:cNvPr id="3" name="Content Placeholder 2">
            <a:extLst>
              <a:ext uri="{FF2B5EF4-FFF2-40B4-BE49-F238E27FC236}">
                <a16:creationId xmlns:a16="http://schemas.microsoft.com/office/drawing/2014/main" xmlns="" id="{BF7704BE-9485-4036-8722-F040257CB195}"/>
              </a:ext>
            </a:extLst>
          </p:cNvPr>
          <p:cNvSpPr>
            <a:spLocks noGrp="1"/>
          </p:cNvSpPr>
          <p:nvPr>
            <p:ph idx="1"/>
          </p:nvPr>
        </p:nvSpPr>
        <p:spPr/>
        <p:txBody>
          <a:bodyPr/>
          <a:lstStyle/>
          <a:p>
            <a:r>
              <a:rPr lang="en-US" dirty="0"/>
              <a:t>Grade</a:t>
            </a:r>
          </a:p>
          <a:p>
            <a:r>
              <a:rPr lang="en-US" dirty="0"/>
              <a:t>HER2 – Human epidermal growth factor receptor 2</a:t>
            </a:r>
          </a:p>
          <a:p>
            <a:r>
              <a:rPr lang="en-US" dirty="0"/>
              <a:t>ER - Estrogen receptors</a:t>
            </a:r>
          </a:p>
          <a:p>
            <a:r>
              <a:rPr lang="en-US" dirty="0"/>
              <a:t>PR - Progesterone receptors</a:t>
            </a:r>
          </a:p>
        </p:txBody>
      </p:sp>
    </p:spTree>
    <p:extLst>
      <p:ext uri="{BB962C8B-B14F-4D97-AF65-F5344CB8AC3E}">
        <p14:creationId xmlns:p14="http://schemas.microsoft.com/office/powerpoint/2010/main" val="1332812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D6AB3F-111C-4F67-81A7-ABD4FBCE85DE}"/>
              </a:ext>
            </a:extLst>
          </p:cNvPr>
          <p:cNvSpPr>
            <a:spLocks noGrp="1"/>
          </p:cNvSpPr>
          <p:nvPr>
            <p:ph type="title"/>
          </p:nvPr>
        </p:nvSpPr>
        <p:spPr/>
        <p:txBody>
          <a:bodyPr>
            <a:normAutofit fontScale="90000"/>
          </a:bodyPr>
          <a:lstStyle/>
          <a:p>
            <a:r>
              <a:rPr lang="en-US" dirty="0"/>
              <a:t>Breast Pathological</a:t>
            </a:r>
            <a:br>
              <a:rPr lang="en-US" dirty="0"/>
            </a:br>
            <a:r>
              <a:rPr lang="en-US" dirty="0"/>
              <a:t>Prognostic Stage Groups</a:t>
            </a:r>
          </a:p>
        </p:txBody>
      </p:sp>
      <p:pic>
        <p:nvPicPr>
          <p:cNvPr id="4" name="Picture 3">
            <a:extLst>
              <a:ext uri="{FF2B5EF4-FFF2-40B4-BE49-F238E27FC236}">
                <a16:creationId xmlns:a16="http://schemas.microsoft.com/office/drawing/2014/main" xmlns="" id="{CB640DEE-FD07-47E1-8769-9E545FB3DAE5}"/>
              </a:ext>
            </a:extLst>
          </p:cNvPr>
          <p:cNvPicPr>
            <a:picLocks noChangeAspect="1"/>
          </p:cNvPicPr>
          <p:nvPr/>
        </p:nvPicPr>
        <p:blipFill>
          <a:blip r:embed="rId3"/>
          <a:stretch>
            <a:fillRect/>
          </a:stretch>
        </p:blipFill>
        <p:spPr>
          <a:xfrm>
            <a:off x="1388635" y="1677896"/>
            <a:ext cx="6366729" cy="4807530"/>
          </a:xfrm>
          <a:prstGeom prst="rect">
            <a:avLst/>
          </a:prstGeom>
          <a:ln>
            <a:solidFill>
              <a:schemeClr val="tx1"/>
            </a:solidFill>
          </a:ln>
        </p:spPr>
      </p:pic>
      <p:sp>
        <p:nvSpPr>
          <p:cNvPr id="5" name="Rectangle 4">
            <a:extLst>
              <a:ext uri="{FF2B5EF4-FFF2-40B4-BE49-F238E27FC236}">
                <a16:creationId xmlns:a16="http://schemas.microsoft.com/office/drawing/2014/main" xmlns="" id="{1FDE05D6-89FD-46C3-80DE-168972D7F1D6}"/>
              </a:ext>
            </a:extLst>
          </p:cNvPr>
          <p:cNvSpPr/>
          <p:nvPr/>
        </p:nvSpPr>
        <p:spPr>
          <a:xfrm>
            <a:off x="1978269" y="5178669"/>
            <a:ext cx="773723" cy="263769"/>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7FCD9BB9-F1AB-4C58-8857-FCE46F19F8FB}"/>
              </a:ext>
            </a:extLst>
          </p:cNvPr>
          <p:cNvSpPr/>
          <p:nvPr/>
        </p:nvSpPr>
        <p:spPr>
          <a:xfrm>
            <a:off x="3279531" y="4624754"/>
            <a:ext cx="773723" cy="1860672"/>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78422963-F29E-4691-B0D3-55F8FFB80B9A}"/>
              </a:ext>
            </a:extLst>
          </p:cNvPr>
          <p:cNvSpPr/>
          <p:nvPr/>
        </p:nvSpPr>
        <p:spPr>
          <a:xfrm>
            <a:off x="4053255" y="5574322"/>
            <a:ext cx="860454" cy="911103"/>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F6820BAD-A2D1-45FF-9AE3-66D2B926F612}"/>
              </a:ext>
            </a:extLst>
          </p:cNvPr>
          <p:cNvSpPr/>
          <p:nvPr/>
        </p:nvSpPr>
        <p:spPr>
          <a:xfrm>
            <a:off x="4913709" y="6013938"/>
            <a:ext cx="860454" cy="483210"/>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9A31AED3-A699-4C3F-9B88-93A8D35623BC}"/>
              </a:ext>
            </a:extLst>
          </p:cNvPr>
          <p:cNvSpPr/>
          <p:nvPr/>
        </p:nvSpPr>
        <p:spPr>
          <a:xfrm>
            <a:off x="5774163" y="6224953"/>
            <a:ext cx="860454" cy="266333"/>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A7D4D8A7-97C1-4C9E-85A9-56B2D07A10D6}"/>
              </a:ext>
            </a:extLst>
          </p:cNvPr>
          <p:cNvSpPr/>
          <p:nvPr/>
        </p:nvSpPr>
        <p:spPr>
          <a:xfrm>
            <a:off x="6955586" y="6100152"/>
            <a:ext cx="478809" cy="483210"/>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3041B34C-9457-40CC-874F-CDF9004ED050}"/>
              </a:ext>
            </a:extLst>
          </p:cNvPr>
          <p:cNvSpPr/>
          <p:nvPr/>
        </p:nvSpPr>
        <p:spPr>
          <a:xfrm>
            <a:off x="1388635" y="1677896"/>
            <a:ext cx="1890896" cy="432258"/>
          </a:xfrm>
          <a:prstGeom prst="rect">
            <a:avLst/>
          </a:prstGeom>
          <a:noFill/>
          <a:ln w="285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55818A4-2CC5-4808-990F-E98AB62F9DA2}"/>
              </a:ext>
            </a:extLst>
          </p:cNvPr>
          <p:cNvSpPr/>
          <p:nvPr/>
        </p:nvSpPr>
        <p:spPr>
          <a:xfrm>
            <a:off x="3279530" y="1677896"/>
            <a:ext cx="773723" cy="432258"/>
          </a:xfrm>
          <a:prstGeom prst="rect">
            <a:avLst/>
          </a:prstGeom>
          <a:noFill/>
          <a:ln w="285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5AAEBA41-7A77-4651-B600-B630B671D835}"/>
              </a:ext>
            </a:extLst>
          </p:cNvPr>
          <p:cNvSpPr/>
          <p:nvPr/>
        </p:nvSpPr>
        <p:spPr>
          <a:xfrm>
            <a:off x="4053255" y="1677896"/>
            <a:ext cx="860454" cy="432258"/>
          </a:xfrm>
          <a:prstGeom prst="rect">
            <a:avLst/>
          </a:prstGeom>
          <a:noFill/>
          <a:ln w="285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9ACA4E8A-4D5C-45FF-A5D6-D2997655123E}"/>
              </a:ext>
            </a:extLst>
          </p:cNvPr>
          <p:cNvSpPr/>
          <p:nvPr/>
        </p:nvSpPr>
        <p:spPr>
          <a:xfrm>
            <a:off x="4913709" y="1677896"/>
            <a:ext cx="860454" cy="432258"/>
          </a:xfrm>
          <a:prstGeom prst="rect">
            <a:avLst/>
          </a:prstGeom>
          <a:noFill/>
          <a:ln w="285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A41D2277-6B75-4B12-B3B1-F4539D2A5DC9}"/>
              </a:ext>
            </a:extLst>
          </p:cNvPr>
          <p:cNvSpPr/>
          <p:nvPr/>
        </p:nvSpPr>
        <p:spPr>
          <a:xfrm>
            <a:off x="5774163" y="1677896"/>
            <a:ext cx="843739" cy="432258"/>
          </a:xfrm>
          <a:prstGeom prst="rect">
            <a:avLst/>
          </a:prstGeom>
          <a:noFill/>
          <a:ln w="285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960F2DE0-96BD-4159-B7CF-7044298C1FE9}"/>
              </a:ext>
            </a:extLst>
          </p:cNvPr>
          <p:cNvSpPr/>
          <p:nvPr/>
        </p:nvSpPr>
        <p:spPr>
          <a:xfrm>
            <a:off x="6617902" y="1677895"/>
            <a:ext cx="1137462" cy="871873"/>
          </a:xfrm>
          <a:prstGeom prst="rect">
            <a:avLst/>
          </a:prstGeom>
          <a:noFill/>
          <a:ln w="285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730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45819"/>
            <a:ext cx="8229600" cy="1143000"/>
          </a:xfrm>
        </p:spPr>
        <p:txBody>
          <a:bodyPr/>
          <a:lstStyle/>
          <a:p>
            <a:r>
              <a:rPr lang="en-US" dirty="0"/>
              <a:t>Summary</a:t>
            </a:r>
          </a:p>
        </p:txBody>
      </p:sp>
      <p:sp>
        <p:nvSpPr>
          <p:cNvPr id="3" name="Content Placeholder 2"/>
          <p:cNvSpPr>
            <a:spLocks noGrp="1"/>
          </p:cNvSpPr>
          <p:nvPr>
            <p:ph idx="1"/>
          </p:nvPr>
        </p:nvSpPr>
        <p:spPr>
          <a:xfrm>
            <a:off x="457200" y="2677099"/>
            <a:ext cx="8229600" cy="3449064"/>
          </a:xfrm>
        </p:spPr>
        <p:txBody>
          <a:bodyPr/>
          <a:lstStyle/>
          <a:p>
            <a:r>
              <a:rPr lang="en-US" dirty="0"/>
              <a:t>Use the links and manual documents provided to complete the coding activities</a:t>
            </a:r>
          </a:p>
          <a:p>
            <a:r>
              <a:rPr lang="en-US" dirty="0"/>
              <a:t>Enjoy the experience coding a few data items</a:t>
            </a:r>
          </a:p>
          <a:p>
            <a:pPr marL="0" indent="0">
              <a:buNone/>
            </a:pPr>
            <a:endParaRPr lang="en-US" dirty="0"/>
          </a:p>
        </p:txBody>
      </p:sp>
    </p:spTree>
    <p:extLst>
      <p:ext uri="{BB962C8B-B14F-4D97-AF65-F5344CB8AC3E}">
        <p14:creationId xmlns:p14="http://schemas.microsoft.com/office/powerpoint/2010/main" val="10149166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lstStyle/>
          <a:p>
            <a:r>
              <a:rPr lang="en-US" dirty="0"/>
              <a:t>Thank You!</a:t>
            </a:r>
          </a:p>
        </p:txBody>
      </p:sp>
      <p:sp>
        <p:nvSpPr>
          <p:cNvPr id="3" name="Content Placeholder 2"/>
          <p:cNvSpPr>
            <a:spLocks noGrp="1"/>
          </p:cNvSpPr>
          <p:nvPr>
            <p:ph idx="1"/>
          </p:nvPr>
        </p:nvSpPr>
        <p:spPr>
          <a:xfrm>
            <a:off x="457200" y="2555913"/>
            <a:ext cx="8229600" cy="3570250"/>
          </a:xfrm>
        </p:spPr>
        <p:txBody>
          <a:bodyPr vert="horz" lIns="91440" tIns="45720" rIns="91440" bIns="45720" rtlCol="0" anchor="t">
            <a:normAutofit/>
          </a:bodyPr>
          <a:lstStyle/>
          <a:p>
            <a:pPr marL="365760" indent="-283464" fontAlgn="auto">
              <a:spcAft>
                <a:spcPts val="0"/>
              </a:spcAft>
              <a:buFont typeface="Wingdings 2"/>
              <a:buChar char=""/>
              <a:defRPr/>
            </a:pPr>
            <a:r>
              <a:rPr lang="en-US" dirty="0"/>
              <a:t>NCRA Education Foundation</a:t>
            </a:r>
          </a:p>
          <a:p>
            <a:pPr marL="640080" lvl="1" indent="-237490" fontAlgn="auto">
              <a:spcAft>
                <a:spcPts val="0"/>
              </a:spcAft>
              <a:buFont typeface="Verdana"/>
              <a:buChar char="◦"/>
              <a:defRPr/>
            </a:pPr>
            <a:r>
              <a:rPr lang="en-US" dirty="0">
                <a:hlinkClick r:id="rId4"/>
              </a:rPr>
              <a:t>www.ncraeducationfoundation.org</a:t>
            </a:r>
            <a:endParaRPr lang="en-US" dirty="0">
              <a:cs typeface="Calibri"/>
              <a:hlinkClick r:id="rId4"/>
            </a:endParaRPr>
          </a:p>
          <a:p>
            <a:pPr marL="365760" indent="-283464" fontAlgn="auto">
              <a:spcAft>
                <a:spcPts val="0"/>
              </a:spcAft>
              <a:buFont typeface="Wingdings 2"/>
              <a:buChar char=""/>
              <a:defRPr/>
            </a:pPr>
            <a:r>
              <a:rPr lang="en-US" dirty="0"/>
              <a:t>NCRA</a:t>
            </a:r>
          </a:p>
          <a:p>
            <a:pPr marL="640080" lvl="1" indent="-237490" fontAlgn="auto">
              <a:spcAft>
                <a:spcPts val="0"/>
              </a:spcAft>
              <a:buFont typeface="Verdana"/>
              <a:buChar char="◦"/>
              <a:defRPr/>
            </a:pPr>
            <a:r>
              <a:rPr lang="en-US" dirty="0">
                <a:hlinkClick r:id="rId5"/>
              </a:rPr>
              <a:t>www.ncra-usa.org</a:t>
            </a:r>
            <a:endParaRPr lang="en-US" dirty="0">
              <a:cs typeface="Calibri"/>
              <a:hlinkClick r:id="rId5"/>
            </a:endParaRPr>
          </a:p>
          <a:p>
            <a:pPr marL="0" indent="0">
              <a:buNone/>
            </a:pPr>
            <a:endParaRPr lang="en-US" dirty="0">
              <a:cs typeface="Calibri"/>
            </a:endParaRPr>
          </a:p>
        </p:txBody>
      </p:sp>
    </p:spTree>
    <p:extLst>
      <p:ext uri="{BB962C8B-B14F-4D97-AF65-F5344CB8AC3E}">
        <p14:creationId xmlns:p14="http://schemas.microsoft.com/office/powerpoint/2010/main" val="267110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68701"/>
            <a:ext cx="8229600" cy="1143000"/>
          </a:xfrm>
        </p:spPr>
        <p:txBody>
          <a:bodyPr/>
          <a:lstStyle/>
          <a:p>
            <a:r>
              <a:rPr lang="en-US" dirty="0"/>
              <a:t>Coding Activities</a:t>
            </a:r>
          </a:p>
        </p:txBody>
      </p:sp>
      <p:sp>
        <p:nvSpPr>
          <p:cNvPr id="3" name="Content Placeholder 2"/>
          <p:cNvSpPr>
            <a:spLocks noGrp="1"/>
          </p:cNvSpPr>
          <p:nvPr>
            <p:ph idx="1"/>
          </p:nvPr>
        </p:nvSpPr>
        <p:spPr>
          <a:xfrm>
            <a:off x="337458" y="2045629"/>
            <a:ext cx="8349342" cy="4310227"/>
          </a:xfrm>
        </p:spPr>
        <p:txBody>
          <a:bodyPr vert="horz" lIns="91440" tIns="45720" rIns="91440" bIns="45720" rtlCol="0" anchor="t">
            <a:normAutofit/>
          </a:bodyPr>
          <a:lstStyle/>
          <a:p>
            <a:r>
              <a:rPr lang="en-US" dirty="0">
                <a:cs typeface="Calibri"/>
              </a:rPr>
              <a:t>Site-Specific Surgery Coding</a:t>
            </a:r>
          </a:p>
          <a:p>
            <a:r>
              <a:rPr lang="en-US" dirty="0">
                <a:cs typeface="Calibri"/>
              </a:rPr>
              <a:t>Chemotherapy and Hormone Therapy Coding</a:t>
            </a:r>
          </a:p>
          <a:p>
            <a:r>
              <a:rPr lang="en-US" dirty="0">
                <a:cs typeface="Calibri"/>
              </a:rPr>
              <a:t>Topography (Site) and Histology Coding</a:t>
            </a:r>
          </a:p>
          <a:p>
            <a:r>
              <a:rPr lang="en-US" dirty="0">
                <a:cs typeface="Calibri"/>
              </a:rPr>
              <a:t>SEER Summary and AJCC TNM Staging</a:t>
            </a:r>
          </a:p>
          <a:p>
            <a:endParaRPr lang="en-US" dirty="0">
              <a:cs typeface="Calibri"/>
            </a:endParaRPr>
          </a:p>
          <a:p>
            <a:pPr marL="0" indent="0">
              <a:buNone/>
            </a:pPr>
            <a:r>
              <a:rPr lang="en-US" i="1" dirty="0">
                <a:cs typeface="Calibri"/>
              </a:rPr>
              <a:t>Note: Activities can be completed in any order</a:t>
            </a:r>
          </a:p>
        </p:txBody>
      </p:sp>
    </p:spTree>
    <p:extLst>
      <p:ext uri="{BB962C8B-B14F-4D97-AF65-F5344CB8AC3E}">
        <p14:creationId xmlns:p14="http://schemas.microsoft.com/office/powerpoint/2010/main" val="1392747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56836"/>
            <a:ext cx="8229600" cy="1143000"/>
          </a:xfrm>
        </p:spPr>
        <p:txBody>
          <a:bodyPr>
            <a:normAutofit fontScale="90000"/>
          </a:bodyPr>
          <a:lstStyle/>
          <a:p>
            <a:r>
              <a:rPr lang="en-US" dirty="0"/>
              <a:t/>
            </a:r>
            <a:br>
              <a:rPr lang="en-US" dirty="0"/>
            </a:br>
            <a:r>
              <a:rPr lang="en-US" dirty="0"/>
              <a:t>Site-Specific Surgery Coding Activity</a:t>
            </a:r>
            <a:br>
              <a:rPr lang="en-US" dirty="0"/>
            </a:br>
            <a:endParaRPr lang="en-US" dirty="0"/>
          </a:p>
        </p:txBody>
      </p:sp>
      <p:sp>
        <p:nvSpPr>
          <p:cNvPr id="3" name="Content Placeholder 2"/>
          <p:cNvSpPr>
            <a:spLocks noGrp="1"/>
          </p:cNvSpPr>
          <p:nvPr>
            <p:ph idx="1"/>
          </p:nvPr>
        </p:nvSpPr>
        <p:spPr>
          <a:xfrm>
            <a:off x="457200" y="2492738"/>
            <a:ext cx="8229600" cy="3633425"/>
          </a:xfrm>
        </p:spPr>
        <p:txBody>
          <a:bodyPr vert="horz" lIns="91440" tIns="45720" rIns="91440" bIns="45720" rtlCol="0" anchor="t">
            <a:normAutofit/>
          </a:bodyPr>
          <a:lstStyle/>
          <a:p>
            <a:r>
              <a:rPr lang="en-US" dirty="0">
                <a:cs typeface="Calibri"/>
              </a:rPr>
              <a:t>Assign the surgery code for each scenario</a:t>
            </a:r>
          </a:p>
          <a:p>
            <a:r>
              <a:rPr lang="en-US" dirty="0">
                <a:cs typeface="Calibri"/>
              </a:rPr>
              <a:t>Standards for Oncology Registry Entry (STORE) documents required:</a:t>
            </a:r>
          </a:p>
          <a:p>
            <a:pPr lvl="1"/>
            <a:r>
              <a:rPr lang="en-US" dirty="0">
                <a:cs typeface="Calibri"/>
              </a:rPr>
              <a:t>Colon Surgery Codes</a:t>
            </a:r>
          </a:p>
          <a:p>
            <a:pPr lvl="1"/>
            <a:r>
              <a:rPr lang="en-US" dirty="0">
                <a:cs typeface="Calibri"/>
              </a:rPr>
              <a:t>Lung Surgery Codes</a:t>
            </a:r>
          </a:p>
          <a:p>
            <a:pPr lvl="1"/>
            <a:r>
              <a:rPr lang="en-US" dirty="0">
                <a:cs typeface="Calibri"/>
              </a:rPr>
              <a:t>Breast Surgery Codes</a:t>
            </a:r>
          </a:p>
        </p:txBody>
      </p:sp>
    </p:spTree>
    <p:extLst>
      <p:ext uri="{BB962C8B-B14F-4D97-AF65-F5344CB8AC3E}">
        <p14:creationId xmlns:p14="http://schemas.microsoft.com/office/powerpoint/2010/main" val="1681194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5618"/>
            <a:ext cx="8229600" cy="1143000"/>
          </a:xfrm>
        </p:spPr>
        <p:txBody>
          <a:bodyPr>
            <a:normAutofit fontScale="90000"/>
          </a:bodyPr>
          <a:lstStyle/>
          <a:p>
            <a:r>
              <a:rPr lang="en-US" dirty="0"/>
              <a:t/>
            </a:r>
            <a:br>
              <a:rPr lang="en-US" dirty="0"/>
            </a:br>
            <a:r>
              <a:rPr lang="en-US" dirty="0"/>
              <a:t>Breast Surgery Codes</a:t>
            </a:r>
            <a:br>
              <a:rPr lang="en-US" dirty="0"/>
            </a:br>
            <a:endParaRPr lang="en-US" dirty="0"/>
          </a:p>
        </p:txBody>
      </p:sp>
      <p:pic>
        <p:nvPicPr>
          <p:cNvPr id="7" name="Content Placeholder 6">
            <a:extLst>
              <a:ext uri="{FF2B5EF4-FFF2-40B4-BE49-F238E27FC236}">
                <a16:creationId xmlns:a16="http://schemas.microsoft.com/office/drawing/2014/main" xmlns="" id="{75531BBE-8ABA-43C3-85B1-F97F716C7053}"/>
              </a:ext>
            </a:extLst>
          </p:cNvPr>
          <p:cNvPicPr>
            <a:picLocks noGrp="1" noChangeAspect="1"/>
          </p:cNvPicPr>
          <p:nvPr>
            <p:ph idx="1"/>
          </p:nvPr>
        </p:nvPicPr>
        <p:blipFill>
          <a:blip r:embed="rId3"/>
          <a:stretch>
            <a:fillRect/>
          </a:stretch>
        </p:blipFill>
        <p:spPr>
          <a:xfrm>
            <a:off x="1381125" y="2332831"/>
            <a:ext cx="6381750" cy="3019425"/>
          </a:xfrm>
          <a:prstGeom prst="rect">
            <a:avLst/>
          </a:prstGeom>
          <a:ln>
            <a:solidFill>
              <a:schemeClr val="tx1">
                <a:lumMod val="50000"/>
                <a:lumOff val="50000"/>
              </a:schemeClr>
            </a:solidFill>
          </a:ln>
        </p:spPr>
      </p:pic>
      <p:sp>
        <p:nvSpPr>
          <p:cNvPr id="8" name="TextBox 7">
            <a:extLst>
              <a:ext uri="{FF2B5EF4-FFF2-40B4-BE49-F238E27FC236}">
                <a16:creationId xmlns:a16="http://schemas.microsoft.com/office/drawing/2014/main" xmlns="" id="{83D90B56-9F5B-4801-AEBA-8F848D8DAE89}"/>
              </a:ext>
            </a:extLst>
          </p:cNvPr>
          <p:cNvSpPr txBox="1"/>
          <p:nvPr/>
        </p:nvSpPr>
        <p:spPr>
          <a:xfrm>
            <a:off x="619125" y="5714970"/>
            <a:ext cx="8138013" cy="400110"/>
          </a:xfrm>
          <a:prstGeom prst="rect">
            <a:avLst/>
          </a:prstGeom>
          <a:noFill/>
        </p:spPr>
        <p:txBody>
          <a:bodyPr wrap="square" rtlCol="0">
            <a:spAutoFit/>
          </a:bodyPr>
          <a:lstStyle/>
          <a:p>
            <a:r>
              <a:rPr lang="en-US" sz="2000" dirty="0"/>
              <a:t>Scenario: Patient had a right simple mastectomy with tissue reconstruction.</a:t>
            </a:r>
          </a:p>
        </p:txBody>
      </p:sp>
      <p:sp>
        <p:nvSpPr>
          <p:cNvPr id="10" name="Rectangle 9">
            <a:extLst>
              <a:ext uri="{FF2B5EF4-FFF2-40B4-BE49-F238E27FC236}">
                <a16:creationId xmlns:a16="http://schemas.microsoft.com/office/drawing/2014/main" xmlns="" id="{41BCBABD-FD10-4699-BF85-4F38A36F4F37}"/>
              </a:ext>
            </a:extLst>
          </p:cNvPr>
          <p:cNvSpPr/>
          <p:nvPr/>
        </p:nvSpPr>
        <p:spPr>
          <a:xfrm>
            <a:off x="1381125" y="2332831"/>
            <a:ext cx="3190875" cy="304861"/>
          </a:xfrm>
          <a:prstGeom prst="rect">
            <a:avLst/>
          </a:prstGeom>
          <a:noFill/>
          <a:ln w="285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FFFF00"/>
              </a:highlight>
            </a:endParaRPr>
          </a:p>
        </p:txBody>
      </p:sp>
      <p:sp>
        <p:nvSpPr>
          <p:cNvPr id="11" name="Rectangle 10">
            <a:extLst>
              <a:ext uri="{FF2B5EF4-FFF2-40B4-BE49-F238E27FC236}">
                <a16:creationId xmlns:a16="http://schemas.microsoft.com/office/drawing/2014/main" xmlns="" id="{BA66C805-2A5F-4F55-95A3-CCCC18F4A386}"/>
              </a:ext>
            </a:extLst>
          </p:cNvPr>
          <p:cNvSpPr/>
          <p:nvPr/>
        </p:nvSpPr>
        <p:spPr>
          <a:xfrm>
            <a:off x="1946764" y="2618257"/>
            <a:ext cx="5816111" cy="264476"/>
          </a:xfrm>
          <a:prstGeom prst="rect">
            <a:avLst/>
          </a:prstGeom>
          <a:noFill/>
          <a:ln w="285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FFFF00"/>
              </a:highlight>
            </a:endParaRPr>
          </a:p>
        </p:txBody>
      </p:sp>
      <p:sp>
        <p:nvSpPr>
          <p:cNvPr id="12" name="Rectangle 11">
            <a:extLst>
              <a:ext uri="{FF2B5EF4-FFF2-40B4-BE49-F238E27FC236}">
                <a16:creationId xmlns:a16="http://schemas.microsoft.com/office/drawing/2014/main" xmlns="" id="{F3B06BC9-2E11-43B0-9CA9-4C335E459AB9}"/>
              </a:ext>
            </a:extLst>
          </p:cNvPr>
          <p:cNvSpPr/>
          <p:nvPr/>
        </p:nvSpPr>
        <p:spPr>
          <a:xfrm>
            <a:off x="2512402" y="2882734"/>
            <a:ext cx="2947621" cy="285426"/>
          </a:xfrm>
          <a:prstGeom prst="rect">
            <a:avLst/>
          </a:prstGeom>
          <a:noFill/>
          <a:ln w="285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FFFF00"/>
              </a:highlight>
            </a:endParaRPr>
          </a:p>
        </p:txBody>
      </p:sp>
      <p:sp>
        <p:nvSpPr>
          <p:cNvPr id="13" name="Rectangle 12">
            <a:extLst>
              <a:ext uri="{FF2B5EF4-FFF2-40B4-BE49-F238E27FC236}">
                <a16:creationId xmlns:a16="http://schemas.microsoft.com/office/drawing/2014/main" xmlns="" id="{EAB551DA-DBE8-414F-983B-53F948595205}"/>
              </a:ext>
            </a:extLst>
          </p:cNvPr>
          <p:cNvSpPr/>
          <p:nvPr/>
        </p:nvSpPr>
        <p:spPr>
          <a:xfrm>
            <a:off x="3464169" y="3175163"/>
            <a:ext cx="1362808" cy="260840"/>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FFFF00"/>
              </a:highlight>
            </a:endParaRPr>
          </a:p>
        </p:txBody>
      </p:sp>
    </p:spTree>
    <p:extLst>
      <p:ext uri="{BB962C8B-B14F-4D97-AF65-F5344CB8AC3E}">
        <p14:creationId xmlns:p14="http://schemas.microsoft.com/office/powerpoint/2010/main" val="339243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88F9DE-ECFF-4C07-89A0-A9B6EDFE43CD}"/>
              </a:ext>
            </a:extLst>
          </p:cNvPr>
          <p:cNvSpPr>
            <a:spLocks noGrp="1"/>
          </p:cNvSpPr>
          <p:nvPr>
            <p:ph type="title"/>
          </p:nvPr>
        </p:nvSpPr>
        <p:spPr/>
        <p:txBody>
          <a:bodyPr>
            <a:normAutofit fontScale="90000"/>
          </a:bodyPr>
          <a:lstStyle/>
          <a:p>
            <a:r>
              <a:rPr lang="en-US" dirty="0"/>
              <a:t>Chemotherapy and Hormone </a:t>
            </a:r>
            <a:br>
              <a:rPr lang="en-US" dirty="0"/>
            </a:br>
            <a:r>
              <a:rPr lang="en-US" dirty="0"/>
              <a:t>Coding Activity</a:t>
            </a:r>
          </a:p>
        </p:txBody>
      </p:sp>
      <p:sp>
        <p:nvSpPr>
          <p:cNvPr id="3" name="Content Placeholder 2">
            <a:extLst>
              <a:ext uri="{FF2B5EF4-FFF2-40B4-BE49-F238E27FC236}">
                <a16:creationId xmlns:a16="http://schemas.microsoft.com/office/drawing/2014/main" xmlns="" id="{1931913F-9A04-45BE-9597-1CBEAAA09A35}"/>
              </a:ext>
            </a:extLst>
          </p:cNvPr>
          <p:cNvSpPr>
            <a:spLocks noGrp="1"/>
          </p:cNvSpPr>
          <p:nvPr>
            <p:ph idx="1"/>
          </p:nvPr>
        </p:nvSpPr>
        <p:spPr/>
        <p:txBody>
          <a:bodyPr/>
          <a:lstStyle/>
          <a:p>
            <a:r>
              <a:rPr lang="en-US" dirty="0"/>
              <a:t>Assign a chemotherapy and/or hormone therapy for each scenario</a:t>
            </a:r>
          </a:p>
          <a:p>
            <a:r>
              <a:rPr lang="en-US" dirty="0"/>
              <a:t>STORE documents required:</a:t>
            </a:r>
          </a:p>
          <a:p>
            <a:pPr lvl="1"/>
            <a:r>
              <a:rPr lang="en-US" dirty="0"/>
              <a:t>Chemotherapy Codes</a:t>
            </a:r>
          </a:p>
          <a:p>
            <a:pPr lvl="1"/>
            <a:r>
              <a:rPr lang="en-US" dirty="0"/>
              <a:t>Hormone Therapy Codes</a:t>
            </a:r>
            <a:endParaRPr lang="en-US" dirty="0">
              <a:cs typeface="Calibri"/>
            </a:endParaRPr>
          </a:p>
          <a:p>
            <a:r>
              <a:rPr lang="en-US" dirty="0">
                <a:cs typeface="Calibri"/>
              </a:rPr>
              <a:t>SEER*Rx Interactive Antineoplastic Drugs Database</a:t>
            </a:r>
          </a:p>
          <a:p>
            <a:pPr lvl="1"/>
            <a:r>
              <a:rPr lang="en-US" dirty="0">
                <a:hlinkClick r:id="rId3"/>
              </a:rPr>
              <a:t>https://seer.cancer.gov/seertools/seerrx/</a:t>
            </a:r>
            <a:endParaRPr lang="en-US" dirty="0"/>
          </a:p>
          <a:p>
            <a:pPr lvl="1"/>
            <a:endParaRPr lang="en-US" dirty="0"/>
          </a:p>
        </p:txBody>
      </p:sp>
    </p:spTree>
    <p:extLst>
      <p:ext uri="{BB962C8B-B14F-4D97-AF65-F5344CB8AC3E}">
        <p14:creationId xmlns:p14="http://schemas.microsoft.com/office/powerpoint/2010/main" val="3628444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F786B7-DBB6-43D9-A6CE-ABE394EDFDCB}"/>
              </a:ext>
            </a:extLst>
          </p:cNvPr>
          <p:cNvSpPr>
            <a:spLocks noGrp="1"/>
          </p:cNvSpPr>
          <p:nvPr>
            <p:ph type="title"/>
          </p:nvPr>
        </p:nvSpPr>
        <p:spPr/>
        <p:txBody>
          <a:bodyPr>
            <a:normAutofit fontScale="90000"/>
          </a:bodyPr>
          <a:lstStyle/>
          <a:p>
            <a:r>
              <a:rPr lang="en-US" dirty="0"/>
              <a:t>Chemotherapy and Hormone Codes</a:t>
            </a:r>
          </a:p>
        </p:txBody>
      </p:sp>
      <p:sp>
        <p:nvSpPr>
          <p:cNvPr id="3" name="Content Placeholder 2">
            <a:extLst>
              <a:ext uri="{FF2B5EF4-FFF2-40B4-BE49-F238E27FC236}">
                <a16:creationId xmlns:a16="http://schemas.microsoft.com/office/drawing/2014/main" xmlns="" id="{710E3B83-5073-4102-9472-68702C9E0C8C}"/>
              </a:ext>
            </a:extLst>
          </p:cNvPr>
          <p:cNvSpPr>
            <a:spLocks noGrp="1"/>
          </p:cNvSpPr>
          <p:nvPr>
            <p:ph idx="1"/>
          </p:nvPr>
        </p:nvSpPr>
        <p:spPr>
          <a:xfrm>
            <a:off x="457200" y="5926014"/>
            <a:ext cx="8229600" cy="657348"/>
          </a:xfrm>
        </p:spPr>
        <p:txBody>
          <a:bodyPr>
            <a:normAutofit/>
          </a:bodyPr>
          <a:lstStyle/>
          <a:p>
            <a:pPr marL="0" indent="0">
              <a:buNone/>
            </a:pPr>
            <a:r>
              <a:rPr lang="en-US" sz="1800" dirty="0"/>
              <a:t>Scenario: Patient with breast cancer received chemotherapy drugs Adriamycin and Taxol.  After chemotherapy, she started hormone therapy with </a:t>
            </a:r>
            <a:r>
              <a:rPr lang="en-US" sz="1800" dirty="0" err="1"/>
              <a:t>Arimidex</a:t>
            </a:r>
            <a:r>
              <a:rPr lang="en-US" sz="1800" dirty="0"/>
              <a:t>.</a:t>
            </a:r>
          </a:p>
        </p:txBody>
      </p:sp>
      <p:pic>
        <p:nvPicPr>
          <p:cNvPr id="4" name="Picture 3">
            <a:extLst>
              <a:ext uri="{FF2B5EF4-FFF2-40B4-BE49-F238E27FC236}">
                <a16:creationId xmlns:a16="http://schemas.microsoft.com/office/drawing/2014/main" xmlns="" id="{E92ACAF6-36AE-4E80-BE14-E5F92C75F91F}"/>
              </a:ext>
            </a:extLst>
          </p:cNvPr>
          <p:cNvPicPr>
            <a:picLocks noChangeAspect="1"/>
          </p:cNvPicPr>
          <p:nvPr/>
        </p:nvPicPr>
        <p:blipFill>
          <a:blip r:embed="rId3"/>
          <a:stretch>
            <a:fillRect/>
          </a:stretch>
        </p:blipFill>
        <p:spPr>
          <a:xfrm>
            <a:off x="747346" y="1439188"/>
            <a:ext cx="7845215" cy="2271166"/>
          </a:xfrm>
          <a:prstGeom prst="rect">
            <a:avLst/>
          </a:prstGeom>
        </p:spPr>
      </p:pic>
      <p:pic>
        <p:nvPicPr>
          <p:cNvPr id="5" name="Picture 4">
            <a:extLst>
              <a:ext uri="{FF2B5EF4-FFF2-40B4-BE49-F238E27FC236}">
                <a16:creationId xmlns:a16="http://schemas.microsoft.com/office/drawing/2014/main" xmlns="" id="{B9F41BF9-7191-472A-9747-8CBF32BB06AC}"/>
              </a:ext>
            </a:extLst>
          </p:cNvPr>
          <p:cNvPicPr>
            <a:picLocks noChangeAspect="1"/>
          </p:cNvPicPr>
          <p:nvPr/>
        </p:nvPicPr>
        <p:blipFill>
          <a:blip r:embed="rId4"/>
          <a:stretch>
            <a:fillRect/>
          </a:stretch>
        </p:blipFill>
        <p:spPr>
          <a:xfrm>
            <a:off x="747346" y="4038514"/>
            <a:ext cx="7845215" cy="1559340"/>
          </a:xfrm>
          <a:prstGeom prst="rect">
            <a:avLst/>
          </a:prstGeom>
        </p:spPr>
      </p:pic>
      <p:sp>
        <p:nvSpPr>
          <p:cNvPr id="6" name="Rectangle 5">
            <a:extLst>
              <a:ext uri="{FF2B5EF4-FFF2-40B4-BE49-F238E27FC236}">
                <a16:creationId xmlns:a16="http://schemas.microsoft.com/office/drawing/2014/main" xmlns="" id="{153A5933-AEB7-448D-B066-C77BAB109EA8}"/>
              </a:ext>
            </a:extLst>
          </p:cNvPr>
          <p:cNvSpPr/>
          <p:nvPr/>
        </p:nvSpPr>
        <p:spPr>
          <a:xfrm>
            <a:off x="747346" y="2681654"/>
            <a:ext cx="4756639" cy="316523"/>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4B4E02CB-4449-4EC4-ACC0-5E1A9E424386}"/>
              </a:ext>
            </a:extLst>
          </p:cNvPr>
          <p:cNvSpPr/>
          <p:nvPr/>
        </p:nvSpPr>
        <p:spPr>
          <a:xfrm>
            <a:off x="747346" y="4562848"/>
            <a:ext cx="4149970" cy="316523"/>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065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D14DF8-F239-4DA6-8DF2-2D9762E1F653}"/>
              </a:ext>
            </a:extLst>
          </p:cNvPr>
          <p:cNvSpPr>
            <a:spLocks noGrp="1"/>
          </p:cNvSpPr>
          <p:nvPr>
            <p:ph type="title"/>
          </p:nvPr>
        </p:nvSpPr>
        <p:spPr/>
        <p:txBody>
          <a:bodyPr/>
          <a:lstStyle/>
          <a:p>
            <a:r>
              <a:rPr lang="en-US" dirty="0"/>
              <a:t>Topography (Site) Codes</a:t>
            </a:r>
          </a:p>
        </p:txBody>
      </p:sp>
      <p:sp>
        <p:nvSpPr>
          <p:cNvPr id="3" name="Content Placeholder 2">
            <a:extLst>
              <a:ext uri="{FF2B5EF4-FFF2-40B4-BE49-F238E27FC236}">
                <a16:creationId xmlns:a16="http://schemas.microsoft.com/office/drawing/2014/main" xmlns="" id="{E7D78685-4D00-44EA-93A0-B0360E8963F8}"/>
              </a:ext>
            </a:extLst>
          </p:cNvPr>
          <p:cNvSpPr>
            <a:spLocks noGrp="1"/>
          </p:cNvSpPr>
          <p:nvPr>
            <p:ph idx="1"/>
          </p:nvPr>
        </p:nvSpPr>
        <p:spPr>
          <a:xfrm>
            <a:off x="457200" y="1600200"/>
            <a:ext cx="8229600" cy="3314699"/>
          </a:xfrm>
        </p:spPr>
        <p:txBody>
          <a:bodyPr>
            <a:normAutofit lnSpcReduction="10000"/>
          </a:bodyPr>
          <a:lstStyle/>
          <a:p>
            <a:r>
              <a:rPr lang="en-US" dirty="0"/>
              <a:t>Four-character codes</a:t>
            </a:r>
          </a:p>
          <a:p>
            <a:r>
              <a:rPr lang="en-US" dirty="0"/>
              <a:t>C00.0 to C80.9</a:t>
            </a:r>
          </a:p>
          <a:p>
            <a:r>
              <a:rPr lang="en-US" dirty="0"/>
              <a:t>Decimal point separates subdivision of the three-character categories</a:t>
            </a:r>
          </a:p>
          <a:p>
            <a:r>
              <a:rPr lang="en-US" dirty="0"/>
              <a:t>Structure of topography (site) code</a:t>
            </a:r>
          </a:p>
          <a:p>
            <a:pPr lvl="1"/>
            <a:r>
              <a:rPr lang="en-US" dirty="0"/>
              <a:t>Upper-inner quadrant of breast</a:t>
            </a:r>
          </a:p>
          <a:p>
            <a:pPr marL="0" indent="0">
              <a:buNone/>
            </a:pPr>
            <a:endParaRPr lang="en-US" dirty="0"/>
          </a:p>
        </p:txBody>
      </p:sp>
      <p:graphicFrame>
        <p:nvGraphicFramePr>
          <p:cNvPr id="4" name="Table 3">
            <a:extLst>
              <a:ext uri="{FF2B5EF4-FFF2-40B4-BE49-F238E27FC236}">
                <a16:creationId xmlns:a16="http://schemas.microsoft.com/office/drawing/2014/main" xmlns="" id="{7968F099-4100-4AEE-9455-6A54B1138F55}"/>
              </a:ext>
            </a:extLst>
          </p:cNvPr>
          <p:cNvGraphicFramePr>
            <a:graphicFrameLocks noGrp="1"/>
          </p:cNvGraphicFramePr>
          <p:nvPr>
            <p:extLst>
              <p:ext uri="{D42A27DB-BD31-4B8C-83A1-F6EECF244321}">
                <p14:modId xmlns:p14="http://schemas.microsoft.com/office/powerpoint/2010/main" val="3891730150"/>
              </p:ext>
            </p:extLst>
          </p:nvPr>
        </p:nvGraphicFramePr>
        <p:xfrm>
          <a:off x="1905000" y="4777421"/>
          <a:ext cx="3733800" cy="640080"/>
        </p:xfrm>
        <a:graphic>
          <a:graphicData uri="http://schemas.openxmlformats.org/drawingml/2006/table">
            <a:tbl>
              <a:tblPr firstRow="1" bandRow="1">
                <a:tableStyleId>{5C22544A-7EE6-4342-B048-85BDC9FD1C3A}</a:tableStyleId>
              </a:tblPr>
              <a:tblGrid>
                <a:gridCol w="825500">
                  <a:extLst>
                    <a:ext uri="{9D8B030D-6E8A-4147-A177-3AD203B41FA5}">
                      <a16:colId xmlns:a16="http://schemas.microsoft.com/office/drawing/2014/main" xmlns="" val="20000"/>
                    </a:ext>
                  </a:extLst>
                </a:gridCol>
                <a:gridCol w="825500">
                  <a:extLst>
                    <a:ext uri="{9D8B030D-6E8A-4147-A177-3AD203B41FA5}">
                      <a16:colId xmlns:a16="http://schemas.microsoft.com/office/drawing/2014/main" xmlns="" val="20001"/>
                    </a:ext>
                  </a:extLst>
                </a:gridCol>
                <a:gridCol w="208280">
                  <a:extLst>
                    <a:ext uri="{9D8B030D-6E8A-4147-A177-3AD203B41FA5}">
                      <a16:colId xmlns:a16="http://schemas.microsoft.com/office/drawing/2014/main" xmlns="" val="20002"/>
                    </a:ext>
                  </a:extLst>
                </a:gridCol>
                <a:gridCol w="807720">
                  <a:extLst>
                    <a:ext uri="{9D8B030D-6E8A-4147-A177-3AD203B41FA5}">
                      <a16:colId xmlns:a16="http://schemas.microsoft.com/office/drawing/2014/main" xmlns="" val="20003"/>
                    </a:ext>
                  </a:extLst>
                </a:gridCol>
                <a:gridCol w="228600">
                  <a:extLst>
                    <a:ext uri="{9D8B030D-6E8A-4147-A177-3AD203B41FA5}">
                      <a16:colId xmlns:a16="http://schemas.microsoft.com/office/drawing/2014/main" xmlns="" val="20004"/>
                    </a:ext>
                  </a:extLst>
                </a:gridCol>
                <a:gridCol w="838200">
                  <a:extLst>
                    <a:ext uri="{9D8B030D-6E8A-4147-A177-3AD203B41FA5}">
                      <a16:colId xmlns:a16="http://schemas.microsoft.com/office/drawing/2014/main" xmlns="" val="20005"/>
                    </a:ext>
                  </a:extLst>
                </a:gridCol>
              </a:tblGrid>
              <a:tr h="370840">
                <a:tc>
                  <a:txBody>
                    <a:bodyPr/>
                    <a:lstStyle/>
                    <a:p>
                      <a:pPr algn="r"/>
                      <a:r>
                        <a:rPr lang="en-US" sz="3600" dirty="0">
                          <a:solidFill>
                            <a:schemeClr val="tx1"/>
                          </a:solidFill>
                        </a:rPr>
                        <a:t>C</a:t>
                      </a:r>
                    </a:p>
                  </a:txBody>
                  <a:tcPr>
                    <a:noFill/>
                  </a:tcPr>
                </a:tc>
                <a:tc>
                  <a:txBody>
                    <a:bodyPr/>
                    <a:lstStyle/>
                    <a:p>
                      <a:pPr algn="ctr"/>
                      <a:r>
                        <a:rPr lang="en-US" sz="3600" u="none" dirty="0">
                          <a:solidFill>
                            <a:schemeClr val="tx1"/>
                          </a:solidFill>
                        </a:rPr>
                        <a:t>5</a:t>
                      </a:r>
                    </a:p>
                  </a:txBody>
                  <a:tcPr>
                    <a:lnB w="12700" cap="flat" cmpd="sng" algn="ctr">
                      <a:solidFill>
                        <a:schemeClr val="tx1"/>
                      </a:solidFill>
                      <a:prstDash val="solid"/>
                      <a:round/>
                      <a:headEnd type="none" w="med" len="med"/>
                      <a:tailEnd type="none" w="med" len="med"/>
                    </a:lnB>
                    <a:noFill/>
                  </a:tcPr>
                </a:tc>
                <a:tc>
                  <a:txBody>
                    <a:bodyPr/>
                    <a:lstStyle/>
                    <a:p>
                      <a:endParaRPr lang="en-US" sz="3600" dirty="0">
                        <a:solidFill>
                          <a:schemeClr val="tx1"/>
                        </a:solidFill>
                      </a:endParaRPr>
                    </a:p>
                  </a:txBody>
                  <a:tcPr>
                    <a:noFill/>
                  </a:tcPr>
                </a:tc>
                <a:tc>
                  <a:txBody>
                    <a:bodyPr/>
                    <a:lstStyle/>
                    <a:p>
                      <a:pPr algn="ctr"/>
                      <a:r>
                        <a:rPr lang="en-US" sz="3600" dirty="0">
                          <a:solidFill>
                            <a:schemeClr val="tx1"/>
                          </a:solidFill>
                        </a:rPr>
                        <a:t>0</a:t>
                      </a:r>
                    </a:p>
                  </a:txBody>
                  <a:tcPr>
                    <a:lnB w="12700" cap="flat" cmpd="sng" algn="ctr">
                      <a:solidFill>
                        <a:schemeClr val="tx1"/>
                      </a:solidFill>
                      <a:prstDash val="solid"/>
                      <a:round/>
                      <a:headEnd type="none" w="med" len="med"/>
                      <a:tailEnd type="none" w="med" len="med"/>
                    </a:lnB>
                    <a:noFill/>
                  </a:tcPr>
                </a:tc>
                <a:tc>
                  <a:txBody>
                    <a:bodyPr/>
                    <a:lstStyle/>
                    <a:p>
                      <a:r>
                        <a:rPr lang="en-US" sz="3600" dirty="0">
                          <a:solidFill>
                            <a:schemeClr val="tx1"/>
                          </a:solidFill>
                        </a:rPr>
                        <a:t>.</a:t>
                      </a:r>
                    </a:p>
                  </a:txBody>
                  <a:tcPr>
                    <a:noFill/>
                  </a:tcPr>
                </a:tc>
                <a:tc>
                  <a:txBody>
                    <a:bodyPr/>
                    <a:lstStyle/>
                    <a:p>
                      <a:pPr algn="ctr"/>
                      <a:r>
                        <a:rPr lang="en-US" sz="3600" dirty="0">
                          <a:solidFill>
                            <a:schemeClr val="tx1"/>
                          </a:solidFill>
                        </a:rPr>
                        <a:t>2</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5" name="Table 4">
            <a:extLst>
              <a:ext uri="{FF2B5EF4-FFF2-40B4-BE49-F238E27FC236}">
                <a16:creationId xmlns:a16="http://schemas.microsoft.com/office/drawing/2014/main" xmlns="" id="{F6FCE2D4-F45F-4CC3-B49C-3C6C3F51A418}"/>
              </a:ext>
            </a:extLst>
          </p:cNvPr>
          <p:cNvGraphicFramePr>
            <a:graphicFrameLocks noGrp="1"/>
          </p:cNvGraphicFramePr>
          <p:nvPr>
            <p:extLst>
              <p:ext uri="{D42A27DB-BD31-4B8C-83A1-F6EECF244321}">
                <p14:modId xmlns:p14="http://schemas.microsoft.com/office/powerpoint/2010/main" val="3963568770"/>
              </p:ext>
            </p:extLst>
          </p:nvPr>
        </p:nvGraphicFramePr>
        <p:xfrm>
          <a:off x="2687515" y="5412544"/>
          <a:ext cx="4979377" cy="426720"/>
        </p:xfrm>
        <a:graphic>
          <a:graphicData uri="http://schemas.openxmlformats.org/drawingml/2006/table">
            <a:tbl>
              <a:tblPr firstRow="1" bandRow="1">
                <a:tableStyleId>{5C22544A-7EE6-4342-B048-85BDC9FD1C3A}</a:tableStyleId>
              </a:tblPr>
              <a:tblGrid>
                <a:gridCol w="2080934">
                  <a:extLst>
                    <a:ext uri="{9D8B030D-6E8A-4147-A177-3AD203B41FA5}">
                      <a16:colId xmlns:a16="http://schemas.microsoft.com/office/drawing/2014/main" xmlns="" val="20000"/>
                    </a:ext>
                  </a:extLst>
                </a:gridCol>
                <a:gridCol w="2898443">
                  <a:extLst>
                    <a:ext uri="{9D8B030D-6E8A-4147-A177-3AD203B41FA5}">
                      <a16:colId xmlns:a16="http://schemas.microsoft.com/office/drawing/2014/main" xmlns="" val="20001"/>
                    </a:ext>
                  </a:extLst>
                </a:gridCol>
              </a:tblGrid>
              <a:tr h="370840">
                <a:tc>
                  <a:txBody>
                    <a:bodyPr/>
                    <a:lstStyle/>
                    <a:p>
                      <a:pPr algn="ctr"/>
                      <a:r>
                        <a:rPr lang="en-US" sz="2200" b="0" i="1" dirty="0">
                          <a:solidFill>
                            <a:schemeClr val="tx1"/>
                          </a:solidFill>
                        </a:rPr>
                        <a:t>site</a:t>
                      </a:r>
                    </a:p>
                  </a:txBody>
                  <a:tcPr>
                    <a:noFill/>
                  </a:tcPr>
                </a:tc>
                <a:tc>
                  <a:txBody>
                    <a:bodyPr/>
                    <a:lstStyle/>
                    <a:p>
                      <a:r>
                        <a:rPr lang="en-US" sz="2200" b="0" i="1" dirty="0" err="1">
                          <a:solidFill>
                            <a:schemeClr val="tx1"/>
                          </a:solidFill>
                        </a:rPr>
                        <a:t>subsite</a:t>
                      </a:r>
                      <a:endParaRPr lang="en-US" sz="2200" b="0" i="1" dirty="0">
                        <a:solidFill>
                          <a:schemeClr val="tx1"/>
                        </a:solidFill>
                      </a:endParaRPr>
                    </a:p>
                  </a:txBody>
                  <a:tcP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835441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D9255-8CA7-4C34-B652-E9D03B841959}"/>
              </a:ext>
            </a:extLst>
          </p:cNvPr>
          <p:cNvSpPr>
            <a:spLocks noGrp="1"/>
          </p:cNvSpPr>
          <p:nvPr>
            <p:ph type="title"/>
          </p:nvPr>
        </p:nvSpPr>
        <p:spPr/>
        <p:txBody>
          <a:bodyPr/>
          <a:lstStyle/>
          <a:p>
            <a:r>
              <a:rPr lang="en-US" dirty="0"/>
              <a:t>Histology Codes</a:t>
            </a:r>
          </a:p>
        </p:txBody>
      </p:sp>
      <p:sp>
        <p:nvSpPr>
          <p:cNvPr id="3" name="Content Placeholder 2">
            <a:extLst>
              <a:ext uri="{FF2B5EF4-FFF2-40B4-BE49-F238E27FC236}">
                <a16:creationId xmlns:a16="http://schemas.microsoft.com/office/drawing/2014/main" xmlns="" id="{AD9370EA-0952-4F08-A693-60860D1D5972}"/>
              </a:ext>
            </a:extLst>
          </p:cNvPr>
          <p:cNvSpPr>
            <a:spLocks noGrp="1"/>
          </p:cNvSpPr>
          <p:nvPr>
            <p:ph idx="1"/>
          </p:nvPr>
        </p:nvSpPr>
        <p:spPr/>
        <p:txBody>
          <a:bodyPr>
            <a:normAutofit/>
          </a:bodyPr>
          <a:lstStyle/>
          <a:p>
            <a:r>
              <a:rPr lang="en-US" dirty="0"/>
              <a:t>Five-digit codes</a:t>
            </a:r>
          </a:p>
          <a:p>
            <a:r>
              <a:rPr lang="en-US" dirty="0"/>
              <a:t>8000/0 to 9992/3</a:t>
            </a:r>
          </a:p>
          <a:p>
            <a:pPr lvl="1"/>
            <a:r>
              <a:rPr lang="en-US" dirty="0"/>
              <a:t>First four digits is the specific histological term</a:t>
            </a:r>
          </a:p>
          <a:p>
            <a:pPr lvl="1"/>
            <a:r>
              <a:rPr lang="en-US" dirty="0"/>
              <a:t>Fifth digit after the / is the behavior code</a:t>
            </a:r>
          </a:p>
          <a:p>
            <a:pPr lvl="2"/>
            <a:r>
              <a:rPr lang="en-US" dirty="0"/>
              <a:t>Benign: /0</a:t>
            </a:r>
          </a:p>
          <a:p>
            <a:pPr lvl="2"/>
            <a:r>
              <a:rPr lang="en-US" dirty="0"/>
              <a:t>Uncertain whether benign or malignant: /1</a:t>
            </a:r>
          </a:p>
          <a:p>
            <a:pPr lvl="2"/>
            <a:r>
              <a:rPr lang="en-US" dirty="0"/>
              <a:t>Carcinoma in situ: /2</a:t>
            </a:r>
          </a:p>
          <a:p>
            <a:pPr lvl="2"/>
            <a:r>
              <a:rPr lang="en-US" dirty="0"/>
              <a:t>Malignant: /3</a:t>
            </a:r>
          </a:p>
          <a:p>
            <a:pPr lvl="1"/>
            <a:r>
              <a:rPr lang="en-US" dirty="0"/>
              <a:t>Invasive adenocarcinoma = 8140/3</a:t>
            </a:r>
          </a:p>
          <a:p>
            <a:pPr lvl="2"/>
            <a:endParaRPr lang="en-US" dirty="0"/>
          </a:p>
        </p:txBody>
      </p:sp>
    </p:spTree>
    <p:extLst>
      <p:ext uri="{BB962C8B-B14F-4D97-AF65-F5344CB8AC3E}">
        <p14:creationId xmlns:p14="http://schemas.microsoft.com/office/powerpoint/2010/main" val="4172380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1112</TotalTime>
  <Words>5471</Words>
  <Application>Microsoft Office PowerPoint</Application>
  <PresentationFormat>On-screen Show (4:3)</PresentationFormat>
  <Paragraphs>269</Paragraphs>
  <Slides>23</Slides>
  <Notes>23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1_Office Theme</vt:lpstr>
      <vt:lpstr>An Introduction to the  Cancer Registry</vt:lpstr>
      <vt:lpstr>Objectives</vt:lpstr>
      <vt:lpstr>Coding Activities</vt:lpstr>
      <vt:lpstr> Site-Specific Surgery Coding Activity </vt:lpstr>
      <vt:lpstr> Breast Surgery Codes </vt:lpstr>
      <vt:lpstr>Chemotherapy and Hormone  Coding Activity</vt:lpstr>
      <vt:lpstr>Chemotherapy and Hormone Codes</vt:lpstr>
      <vt:lpstr>Topography (Site) Codes</vt:lpstr>
      <vt:lpstr>Histology Codes</vt:lpstr>
      <vt:lpstr>Topography (Site) and Histology Coding Activity</vt:lpstr>
      <vt:lpstr>Using ICD-O-3</vt:lpstr>
      <vt:lpstr>ICD-O-3 Codes</vt:lpstr>
      <vt:lpstr>SEER Summary &amp; AJCC Staging Activity</vt:lpstr>
      <vt:lpstr>SEER Summary Categories</vt:lpstr>
      <vt:lpstr>SEER Summary Stage - Colon</vt:lpstr>
      <vt:lpstr>AJCC Cancer Staging</vt:lpstr>
      <vt:lpstr>Breast T Category</vt:lpstr>
      <vt:lpstr>Breast N Category</vt:lpstr>
      <vt:lpstr>Breast M Category</vt:lpstr>
      <vt:lpstr>Breast Prognostic Factors</vt:lpstr>
      <vt:lpstr>Breast Pathological Prognostic Stage Groups</vt:lpstr>
      <vt:lpstr>Summary</vt:lpstr>
      <vt:lpstr>Thank You!</vt:lpstr>
    </vt:vector>
  </TitlesOfParts>
  <Company>Neighborhood All-Stars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Toby Robin</dc:creator>
  <cp:lastModifiedBy>Robin Havens</cp:lastModifiedBy>
  <cp:revision>616</cp:revision>
  <cp:lastPrinted>2018-07-24T15:42:27Z</cp:lastPrinted>
  <dcterms:created xsi:type="dcterms:W3CDTF">2013-07-02T15:13:30Z</dcterms:created>
  <dcterms:modified xsi:type="dcterms:W3CDTF">2018-11-20T20:02:41Z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