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86" r:id="rId3"/>
    <p:sldId id="288" r:id="rId4"/>
    <p:sldId id="291" r:id="rId5"/>
    <p:sldId id="292" r:id="rId6"/>
    <p:sldId id="293" r:id="rId7"/>
    <p:sldId id="294" r:id="rId8"/>
    <p:sldId id="295" r:id="rId9"/>
    <p:sldId id="289" r:id="rId10"/>
    <p:sldId id="290" r:id="rId11"/>
    <p:sldId id="28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712"/>
  </p:normalViewPr>
  <p:slideViewPr>
    <p:cSldViewPr snapToGrid="0">
      <p:cViewPr varScale="1">
        <p:scale>
          <a:sx n="109" d="100"/>
          <a:sy n="109" d="100"/>
        </p:scale>
        <p:origin x="2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49390-A478-4678-B387-A253A2DD56F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7C93C4-F28A-435F-BC7D-87307E95EF9B}">
      <dgm:prSet custT="1"/>
      <dgm:spPr/>
      <dgm:t>
        <a:bodyPr/>
        <a:lstStyle/>
        <a:p>
          <a:pPr rtl="0"/>
          <a:r>
            <a:rPr lang="en-US" sz="900" dirty="0"/>
            <a:t>Pathology</a:t>
          </a:r>
        </a:p>
      </dgm:t>
    </dgm:pt>
    <dgm:pt modelId="{D2B04883-7499-4B17-9B72-A9AAA4CBEB9B}" type="parTrans" cxnId="{EFFB832C-EA3E-4F0A-8973-E1F91E122D19}">
      <dgm:prSet/>
      <dgm:spPr/>
      <dgm:t>
        <a:bodyPr/>
        <a:lstStyle/>
        <a:p>
          <a:endParaRPr lang="en-US"/>
        </a:p>
      </dgm:t>
    </dgm:pt>
    <dgm:pt modelId="{167DAC3C-78B5-4485-8B33-C413A55FD14E}" type="sibTrans" cxnId="{EFFB832C-EA3E-4F0A-8973-E1F91E122D19}">
      <dgm:prSet/>
      <dgm:spPr/>
      <dgm:t>
        <a:bodyPr/>
        <a:lstStyle/>
        <a:p>
          <a:endParaRPr lang="en-US" dirty="0"/>
        </a:p>
      </dgm:t>
    </dgm:pt>
    <dgm:pt modelId="{516D008C-E76A-4F41-BD4F-1DB90FA5E8D6}">
      <dgm:prSet custT="1"/>
      <dgm:spPr/>
      <dgm:t>
        <a:bodyPr/>
        <a:lstStyle/>
        <a:p>
          <a:pPr rtl="0"/>
          <a:r>
            <a:rPr lang="en-US" sz="900" dirty="0"/>
            <a:t>Radiology</a:t>
          </a:r>
        </a:p>
      </dgm:t>
    </dgm:pt>
    <dgm:pt modelId="{E458A0A6-B307-467A-8932-26EA6DCDB140}" type="parTrans" cxnId="{4CF1A1A5-26B1-4502-9858-FF36C3526375}">
      <dgm:prSet/>
      <dgm:spPr/>
      <dgm:t>
        <a:bodyPr/>
        <a:lstStyle/>
        <a:p>
          <a:endParaRPr lang="en-US"/>
        </a:p>
      </dgm:t>
    </dgm:pt>
    <dgm:pt modelId="{53588CE0-A29F-468A-A5E4-81840B220085}" type="sibTrans" cxnId="{4CF1A1A5-26B1-4502-9858-FF36C3526375}">
      <dgm:prSet/>
      <dgm:spPr/>
      <dgm:t>
        <a:bodyPr/>
        <a:lstStyle/>
        <a:p>
          <a:endParaRPr lang="en-US" dirty="0"/>
        </a:p>
      </dgm:t>
    </dgm:pt>
    <dgm:pt modelId="{E54BFCC4-582F-4306-B1A4-EA54CEF5DA90}">
      <dgm:prSet custT="1"/>
      <dgm:spPr/>
      <dgm:t>
        <a:bodyPr/>
        <a:lstStyle/>
        <a:p>
          <a:pPr rtl="0"/>
          <a:r>
            <a:rPr lang="en-US" sz="900" dirty="0"/>
            <a:t>Medical Oncology</a:t>
          </a:r>
        </a:p>
      </dgm:t>
    </dgm:pt>
    <dgm:pt modelId="{5D3A6175-A86F-4FE9-A193-0DA88C35AFA5}" type="parTrans" cxnId="{AC32568B-7904-4A36-9F45-AF12073C654B}">
      <dgm:prSet/>
      <dgm:spPr/>
      <dgm:t>
        <a:bodyPr/>
        <a:lstStyle/>
        <a:p>
          <a:endParaRPr lang="en-US"/>
        </a:p>
      </dgm:t>
    </dgm:pt>
    <dgm:pt modelId="{D05E4455-4716-4DDA-AEF9-7C9498642BFA}" type="sibTrans" cxnId="{AC32568B-7904-4A36-9F45-AF12073C654B}">
      <dgm:prSet/>
      <dgm:spPr/>
      <dgm:t>
        <a:bodyPr/>
        <a:lstStyle/>
        <a:p>
          <a:endParaRPr lang="en-US" dirty="0"/>
        </a:p>
      </dgm:t>
    </dgm:pt>
    <dgm:pt modelId="{C5ECDCBA-C666-4255-8714-ECA87413F622}">
      <dgm:prSet custT="1"/>
      <dgm:spPr/>
      <dgm:t>
        <a:bodyPr/>
        <a:lstStyle/>
        <a:p>
          <a:pPr rtl="0"/>
          <a:r>
            <a:rPr lang="en-US" sz="900" dirty="0"/>
            <a:t>Radiation Oncology</a:t>
          </a:r>
        </a:p>
      </dgm:t>
    </dgm:pt>
    <dgm:pt modelId="{236BA6A1-BBDB-4042-8753-7FA29E1B30DA}" type="parTrans" cxnId="{8A928C88-07AE-46C1-8809-EA8969A1D833}">
      <dgm:prSet/>
      <dgm:spPr/>
      <dgm:t>
        <a:bodyPr/>
        <a:lstStyle/>
        <a:p>
          <a:endParaRPr lang="en-US"/>
        </a:p>
      </dgm:t>
    </dgm:pt>
    <dgm:pt modelId="{9B75427A-991D-405B-93DA-12C1954AF4D3}" type="sibTrans" cxnId="{8A928C88-07AE-46C1-8809-EA8969A1D833}">
      <dgm:prSet/>
      <dgm:spPr/>
      <dgm:t>
        <a:bodyPr/>
        <a:lstStyle/>
        <a:p>
          <a:endParaRPr lang="en-US" dirty="0"/>
        </a:p>
      </dgm:t>
    </dgm:pt>
    <dgm:pt modelId="{754D6BC1-F5F9-4618-8C45-AD94DF39021B}">
      <dgm:prSet custT="1"/>
      <dgm:spPr/>
      <dgm:t>
        <a:bodyPr/>
        <a:lstStyle/>
        <a:p>
          <a:pPr rtl="0"/>
          <a:r>
            <a:rPr lang="en-US" sz="900" dirty="0"/>
            <a:t>Clinical Research</a:t>
          </a:r>
        </a:p>
      </dgm:t>
    </dgm:pt>
    <dgm:pt modelId="{BC7C31C4-37E7-4736-ACB8-76BBF948AF9C}" type="parTrans" cxnId="{A416819D-24AC-44EA-A3B7-9C130153D183}">
      <dgm:prSet/>
      <dgm:spPr/>
      <dgm:t>
        <a:bodyPr/>
        <a:lstStyle/>
        <a:p>
          <a:endParaRPr lang="en-US"/>
        </a:p>
      </dgm:t>
    </dgm:pt>
    <dgm:pt modelId="{80BB9F5B-403B-48E8-82FF-7EADA7792DBE}" type="sibTrans" cxnId="{A416819D-24AC-44EA-A3B7-9C130153D183}">
      <dgm:prSet/>
      <dgm:spPr/>
      <dgm:t>
        <a:bodyPr/>
        <a:lstStyle/>
        <a:p>
          <a:endParaRPr lang="en-US" dirty="0"/>
        </a:p>
      </dgm:t>
    </dgm:pt>
    <dgm:pt modelId="{BECE863D-7090-4E89-9C81-A296A96DE096}">
      <dgm:prSet custT="1"/>
      <dgm:spPr/>
      <dgm:t>
        <a:bodyPr/>
        <a:lstStyle/>
        <a:p>
          <a:pPr rtl="0"/>
          <a:r>
            <a:rPr lang="en-US" sz="900" dirty="0"/>
            <a:t>Cancer Registry</a:t>
          </a:r>
        </a:p>
      </dgm:t>
    </dgm:pt>
    <dgm:pt modelId="{4CFE15FA-3881-4CC1-9EAE-2851177FDBE3}" type="parTrans" cxnId="{FBD6D13B-D573-4214-946B-D4C26DBA6E3B}">
      <dgm:prSet/>
      <dgm:spPr/>
      <dgm:t>
        <a:bodyPr/>
        <a:lstStyle/>
        <a:p>
          <a:endParaRPr lang="en-US"/>
        </a:p>
      </dgm:t>
    </dgm:pt>
    <dgm:pt modelId="{92662CF8-469F-473D-9846-B076C7B9F1B8}" type="sibTrans" cxnId="{FBD6D13B-D573-4214-946B-D4C26DBA6E3B}">
      <dgm:prSet/>
      <dgm:spPr/>
      <dgm:t>
        <a:bodyPr/>
        <a:lstStyle/>
        <a:p>
          <a:endParaRPr lang="en-US" dirty="0"/>
        </a:p>
      </dgm:t>
    </dgm:pt>
    <dgm:pt modelId="{19BA7F78-6474-4F5D-AA42-549341F5ABC0}">
      <dgm:prSet custT="1"/>
      <dgm:spPr/>
      <dgm:t>
        <a:bodyPr/>
        <a:lstStyle/>
        <a:p>
          <a:pPr rtl="0"/>
          <a:r>
            <a:rPr lang="en-US" sz="900" dirty="0"/>
            <a:t>Genetics</a:t>
          </a:r>
        </a:p>
      </dgm:t>
    </dgm:pt>
    <dgm:pt modelId="{40A93396-55CC-4F1B-B269-A12E8CA544EA}" type="parTrans" cxnId="{6F8AF866-C5AB-4336-8531-C8E56CE079C0}">
      <dgm:prSet/>
      <dgm:spPr/>
      <dgm:t>
        <a:bodyPr/>
        <a:lstStyle/>
        <a:p>
          <a:endParaRPr lang="en-US"/>
        </a:p>
      </dgm:t>
    </dgm:pt>
    <dgm:pt modelId="{1476BA9D-18B5-475A-9852-05AF0C5D7A1D}" type="sibTrans" cxnId="{6F8AF866-C5AB-4336-8531-C8E56CE079C0}">
      <dgm:prSet/>
      <dgm:spPr/>
      <dgm:t>
        <a:bodyPr/>
        <a:lstStyle/>
        <a:p>
          <a:endParaRPr lang="en-US" dirty="0"/>
        </a:p>
      </dgm:t>
    </dgm:pt>
    <dgm:pt modelId="{2AEC7278-DB5C-48E4-92B1-5FF88BF75587}">
      <dgm:prSet custT="1"/>
      <dgm:spPr/>
      <dgm:t>
        <a:bodyPr/>
        <a:lstStyle/>
        <a:p>
          <a:pPr rtl="0"/>
          <a:r>
            <a:rPr lang="en-US" sz="900" dirty="0"/>
            <a:t>Nurse Navigator</a:t>
          </a:r>
        </a:p>
      </dgm:t>
    </dgm:pt>
    <dgm:pt modelId="{0D56655B-135D-427A-8DA9-553DD37FD941}" type="parTrans" cxnId="{00E25EA1-1816-4BEC-B015-FDC3DBCC48D7}">
      <dgm:prSet/>
      <dgm:spPr/>
      <dgm:t>
        <a:bodyPr/>
        <a:lstStyle/>
        <a:p>
          <a:endParaRPr lang="en-US"/>
        </a:p>
      </dgm:t>
    </dgm:pt>
    <dgm:pt modelId="{A8C6CBEE-DDA6-43C1-8A61-80CE8D657674}" type="sibTrans" cxnId="{00E25EA1-1816-4BEC-B015-FDC3DBCC48D7}">
      <dgm:prSet/>
      <dgm:spPr/>
      <dgm:t>
        <a:bodyPr/>
        <a:lstStyle/>
        <a:p>
          <a:endParaRPr lang="en-US" dirty="0"/>
        </a:p>
      </dgm:t>
    </dgm:pt>
    <dgm:pt modelId="{5145938C-4934-471E-8954-79915506E2C6}">
      <dgm:prSet custT="1"/>
      <dgm:spPr/>
      <dgm:t>
        <a:bodyPr/>
        <a:lstStyle/>
        <a:p>
          <a:pPr rtl="0"/>
          <a:r>
            <a:rPr lang="en-US" sz="900" dirty="0"/>
            <a:t>Others</a:t>
          </a:r>
        </a:p>
      </dgm:t>
    </dgm:pt>
    <dgm:pt modelId="{229506D0-F41E-4D48-A928-C766B9819D91}" type="parTrans" cxnId="{79644DDE-50EE-48A8-B2D6-D5740FA83AFB}">
      <dgm:prSet/>
      <dgm:spPr/>
      <dgm:t>
        <a:bodyPr/>
        <a:lstStyle/>
        <a:p>
          <a:endParaRPr lang="en-US"/>
        </a:p>
      </dgm:t>
    </dgm:pt>
    <dgm:pt modelId="{FB988CD8-33ED-4FFA-B9A6-829DE632F3B9}" type="sibTrans" cxnId="{79644DDE-50EE-48A8-B2D6-D5740FA83AFB}">
      <dgm:prSet/>
      <dgm:spPr/>
      <dgm:t>
        <a:bodyPr/>
        <a:lstStyle/>
        <a:p>
          <a:endParaRPr lang="en-US" dirty="0"/>
        </a:p>
      </dgm:t>
    </dgm:pt>
    <dgm:pt modelId="{68759A04-3BF3-460A-9FC5-F50075E9652D}">
      <dgm:prSet custT="1"/>
      <dgm:spPr/>
      <dgm:t>
        <a:bodyPr/>
        <a:lstStyle/>
        <a:p>
          <a:pPr rtl="0"/>
          <a:r>
            <a:rPr lang="en-US" sz="900" dirty="0"/>
            <a:t>Surgery</a:t>
          </a:r>
        </a:p>
      </dgm:t>
    </dgm:pt>
    <dgm:pt modelId="{AA83277E-72FD-4980-B032-F9A1F5D9FF28}" type="sibTrans" cxnId="{7E3BDB46-EF5A-4A1B-8D73-ADA93569A98A}">
      <dgm:prSet/>
      <dgm:spPr/>
      <dgm:t>
        <a:bodyPr/>
        <a:lstStyle/>
        <a:p>
          <a:endParaRPr lang="en-US" dirty="0"/>
        </a:p>
      </dgm:t>
    </dgm:pt>
    <dgm:pt modelId="{F3E82AD4-2BA0-450A-8C2C-E37215066310}" type="parTrans" cxnId="{7E3BDB46-EF5A-4A1B-8D73-ADA93569A98A}">
      <dgm:prSet/>
      <dgm:spPr/>
      <dgm:t>
        <a:bodyPr/>
        <a:lstStyle/>
        <a:p>
          <a:endParaRPr lang="en-US"/>
        </a:p>
      </dgm:t>
    </dgm:pt>
    <dgm:pt modelId="{65A225D7-9789-480E-BB8D-AC06F56BB323}" type="pres">
      <dgm:prSet presAssocID="{CFC49390-A478-4678-B387-A253A2DD56F4}" presName="cycle" presStyleCnt="0">
        <dgm:presLayoutVars>
          <dgm:dir/>
          <dgm:resizeHandles val="exact"/>
        </dgm:presLayoutVars>
      </dgm:prSet>
      <dgm:spPr/>
    </dgm:pt>
    <dgm:pt modelId="{E499C076-C231-4382-9B24-957BD0ADC141}" type="pres">
      <dgm:prSet presAssocID="{DD7C93C4-F28A-435F-BC7D-87307E95EF9B}" presName="node" presStyleLbl="node1" presStyleIdx="0" presStyleCnt="10">
        <dgm:presLayoutVars>
          <dgm:bulletEnabled val="1"/>
        </dgm:presLayoutVars>
      </dgm:prSet>
      <dgm:spPr/>
    </dgm:pt>
    <dgm:pt modelId="{57BE8383-F815-4178-A1A7-D57882E0D46C}" type="pres">
      <dgm:prSet presAssocID="{167DAC3C-78B5-4485-8B33-C413A55FD14E}" presName="sibTrans" presStyleLbl="sibTrans2D1" presStyleIdx="0" presStyleCnt="10"/>
      <dgm:spPr/>
    </dgm:pt>
    <dgm:pt modelId="{419615F5-D44D-4DAA-B1C2-955BA6BAD7B9}" type="pres">
      <dgm:prSet presAssocID="{167DAC3C-78B5-4485-8B33-C413A55FD14E}" presName="connectorText" presStyleLbl="sibTrans2D1" presStyleIdx="0" presStyleCnt="10"/>
      <dgm:spPr/>
    </dgm:pt>
    <dgm:pt modelId="{325004AC-F0D9-4FA5-B43B-827FA53F9B7D}" type="pres">
      <dgm:prSet presAssocID="{516D008C-E76A-4F41-BD4F-1DB90FA5E8D6}" presName="node" presStyleLbl="node1" presStyleIdx="1" presStyleCnt="10">
        <dgm:presLayoutVars>
          <dgm:bulletEnabled val="1"/>
        </dgm:presLayoutVars>
      </dgm:prSet>
      <dgm:spPr/>
    </dgm:pt>
    <dgm:pt modelId="{832B7F9E-72ED-420C-93EA-FBF4E4DA6DBB}" type="pres">
      <dgm:prSet presAssocID="{53588CE0-A29F-468A-A5E4-81840B220085}" presName="sibTrans" presStyleLbl="sibTrans2D1" presStyleIdx="1" presStyleCnt="10"/>
      <dgm:spPr/>
    </dgm:pt>
    <dgm:pt modelId="{5F2EEAD0-70DB-4304-9E9E-3C1FD9A8D644}" type="pres">
      <dgm:prSet presAssocID="{53588CE0-A29F-468A-A5E4-81840B220085}" presName="connectorText" presStyleLbl="sibTrans2D1" presStyleIdx="1" presStyleCnt="10"/>
      <dgm:spPr/>
    </dgm:pt>
    <dgm:pt modelId="{18EA0928-D463-4FF9-BB60-6D208C7FBCAB}" type="pres">
      <dgm:prSet presAssocID="{68759A04-3BF3-460A-9FC5-F50075E9652D}" presName="node" presStyleLbl="node1" presStyleIdx="2" presStyleCnt="10">
        <dgm:presLayoutVars>
          <dgm:bulletEnabled val="1"/>
        </dgm:presLayoutVars>
      </dgm:prSet>
      <dgm:spPr/>
    </dgm:pt>
    <dgm:pt modelId="{6635F41E-CC56-4C29-BC63-55FFD739A96D}" type="pres">
      <dgm:prSet presAssocID="{AA83277E-72FD-4980-B032-F9A1F5D9FF28}" presName="sibTrans" presStyleLbl="sibTrans2D1" presStyleIdx="2" presStyleCnt="10"/>
      <dgm:spPr/>
    </dgm:pt>
    <dgm:pt modelId="{53D4EF04-28E6-451F-A5A6-C89577D1133D}" type="pres">
      <dgm:prSet presAssocID="{AA83277E-72FD-4980-B032-F9A1F5D9FF28}" presName="connectorText" presStyleLbl="sibTrans2D1" presStyleIdx="2" presStyleCnt="10"/>
      <dgm:spPr/>
    </dgm:pt>
    <dgm:pt modelId="{C56A2148-ABE8-4E56-BDB1-34B7FDEBC57D}" type="pres">
      <dgm:prSet presAssocID="{E54BFCC4-582F-4306-B1A4-EA54CEF5DA90}" presName="node" presStyleLbl="node1" presStyleIdx="3" presStyleCnt="10">
        <dgm:presLayoutVars>
          <dgm:bulletEnabled val="1"/>
        </dgm:presLayoutVars>
      </dgm:prSet>
      <dgm:spPr/>
    </dgm:pt>
    <dgm:pt modelId="{543F5985-0544-4183-AAA0-162C924CD686}" type="pres">
      <dgm:prSet presAssocID="{D05E4455-4716-4DDA-AEF9-7C9498642BFA}" presName="sibTrans" presStyleLbl="sibTrans2D1" presStyleIdx="3" presStyleCnt="10"/>
      <dgm:spPr/>
    </dgm:pt>
    <dgm:pt modelId="{22FDC2AA-094C-4859-8BF4-9435A1435CBE}" type="pres">
      <dgm:prSet presAssocID="{D05E4455-4716-4DDA-AEF9-7C9498642BFA}" presName="connectorText" presStyleLbl="sibTrans2D1" presStyleIdx="3" presStyleCnt="10"/>
      <dgm:spPr/>
    </dgm:pt>
    <dgm:pt modelId="{DE2134CF-2D7E-4BCB-B6AE-5685F111A4EB}" type="pres">
      <dgm:prSet presAssocID="{C5ECDCBA-C666-4255-8714-ECA87413F622}" presName="node" presStyleLbl="node1" presStyleIdx="4" presStyleCnt="10">
        <dgm:presLayoutVars>
          <dgm:bulletEnabled val="1"/>
        </dgm:presLayoutVars>
      </dgm:prSet>
      <dgm:spPr/>
    </dgm:pt>
    <dgm:pt modelId="{D33CE16E-CE15-4E67-BCCD-4D58264CCCCD}" type="pres">
      <dgm:prSet presAssocID="{9B75427A-991D-405B-93DA-12C1954AF4D3}" presName="sibTrans" presStyleLbl="sibTrans2D1" presStyleIdx="4" presStyleCnt="10"/>
      <dgm:spPr/>
    </dgm:pt>
    <dgm:pt modelId="{ABC414F2-723E-4534-9F9A-0882B270002A}" type="pres">
      <dgm:prSet presAssocID="{9B75427A-991D-405B-93DA-12C1954AF4D3}" presName="connectorText" presStyleLbl="sibTrans2D1" presStyleIdx="4" presStyleCnt="10"/>
      <dgm:spPr/>
    </dgm:pt>
    <dgm:pt modelId="{BD183272-B9C4-4977-8D0F-5D73EE11BCC4}" type="pres">
      <dgm:prSet presAssocID="{754D6BC1-F5F9-4618-8C45-AD94DF39021B}" presName="node" presStyleLbl="node1" presStyleIdx="5" presStyleCnt="10">
        <dgm:presLayoutVars>
          <dgm:bulletEnabled val="1"/>
        </dgm:presLayoutVars>
      </dgm:prSet>
      <dgm:spPr/>
    </dgm:pt>
    <dgm:pt modelId="{1E0BEDE5-A52E-4690-BA40-DAE985CA75CB}" type="pres">
      <dgm:prSet presAssocID="{80BB9F5B-403B-48E8-82FF-7EADA7792DBE}" presName="sibTrans" presStyleLbl="sibTrans2D1" presStyleIdx="5" presStyleCnt="10"/>
      <dgm:spPr/>
    </dgm:pt>
    <dgm:pt modelId="{4F57DF6B-7D60-4B99-AE02-A787E6D472B9}" type="pres">
      <dgm:prSet presAssocID="{80BB9F5B-403B-48E8-82FF-7EADA7792DBE}" presName="connectorText" presStyleLbl="sibTrans2D1" presStyleIdx="5" presStyleCnt="10"/>
      <dgm:spPr/>
    </dgm:pt>
    <dgm:pt modelId="{86A52D7B-1B19-436B-805C-EC84EB3CC834}" type="pres">
      <dgm:prSet presAssocID="{BECE863D-7090-4E89-9C81-A296A96DE096}" presName="node" presStyleLbl="node1" presStyleIdx="6" presStyleCnt="10">
        <dgm:presLayoutVars>
          <dgm:bulletEnabled val="1"/>
        </dgm:presLayoutVars>
      </dgm:prSet>
      <dgm:spPr/>
    </dgm:pt>
    <dgm:pt modelId="{FB0F9ACF-52C5-421F-BE36-4F8AC806B397}" type="pres">
      <dgm:prSet presAssocID="{92662CF8-469F-473D-9846-B076C7B9F1B8}" presName="sibTrans" presStyleLbl="sibTrans2D1" presStyleIdx="6" presStyleCnt="10"/>
      <dgm:spPr/>
    </dgm:pt>
    <dgm:pt modelId="{3E32920E-A142-4379-98C2-6AC537C75B6C}" type="pres">
      <dgm:prSet presAssocID="{92662CF8-469F-473D-9846-B076C7B9F1B8}" presName="connectorText" presStyleLbl="sibTrans2D1" presStyleIdx="6" presStyleCnt="10"/>
      <dgm:spPr/>
    </dgm:pt>
    <dgm:pt modelId="{18549798-2A9D-4DC1-B74B-0E49CBD9ADCC}" type="pres">
      <dgm:prSet presAssocID="{19BA7F78-6474-4F5D-AA42-549341F5ABC0}" presName="node" presStyleLbl="node1" presStyleIdx="7" presStyleCnt="10">
        <dgm:presLayoutVars>
          <dgm:bulletEnabled val="1"/>
        </dgm:presLayoutVars>
      </dgm:prSet>
      <dgm:spPr/>
    </dgm:pt>
    <dgm:pt modelId="{337FF38B-4D50-4485-A17C-7E359808D58D}" type="pres">
      <dgm:prSet presAssocID="{1476BA9D-18B5-475A-9852-05AF0C5D7A1D}" presName="sibTrans" presStyleLbl="sibTrans2D1" presStyleIdx="7" presStyleCnt="10"/>
      <dgm:spPr/>
    </dgm:pt>
    <dgm:pt modelId="{D46324A8-9BF4-4305-B0E1-99DD96115626}" type="pres">
      <dgm:prSet presAssocID="{1476BA9D-18B5-475A-9852-05AF0C5D7A1D}" presName="connectorText" presStyleLbl="sibTrans2D1" presStyleIdx="7" presStyleCnt="10"/>
      <dgm:spPr/>
    </dgm:pt>
    <dgm:pt modelId="{C05FB16F-D3F9-4AAE-9AA9-8F552773A484}" type="pres">
      <dgm:prSet presAssocID="{2AEC7278-DB5C-48E4-92B1-5FF88BF75587}" presName="node" presStyleLbl="node1" presStyleIdx="8" presStyleCnt="10">
        <dgm:presLayoutVars>
          <dgm:bulletEnabled val="1"/>
        </dgm:presLayoutVars>
      </dgm:prSet>
      <dgm:spPr/>
    </dgm:pt>
    <dgm:pt modelId="{433726E4-8B7B-4C3E-91BF-627A80EA0576}" type="pres">
      <dgm:prSet presAssocID="{A8C6CBEE-DDA6-43C1-8A61-80CE8D657674}" presName="sibTrans" presStyleLbl="sibTrans2D1" presStyleIdx="8" presStyleCnt="10"/>
      <dgm:spPr/>
    </dgm:pt>
    <dgm:pt modelId="{7CEED31C-4A6F-4CF5-B600-7FFC17542B87}" type="pres">
      <dgm:prSet presAssocID="{A8C6CBEE-DDA6-43C1-8A61-80CE8D657674}" presName="connectorText" presStyleLbl="sibTrans2D1" presStyleIdx="8" presStyleCnt="10"/>
      <dgm:spPr/>
    </dgm:pt>
    <dgm:pt modelId="{459AFC97-74EB-4E88-8670-ABFDF0A8DF5F}" type="pres">
      <dgm:prSet presAssocID="{5145938C-4934-471E-8954-79915506E2C6}" presName="node" presStyleLbl="node1" presStyleIdx="9" presStyleCnt="10">
        <dgm:presLayoutVars>
          <dgm:bulletEnabled val="1"/>
        </dgm:presLayoutVars>
      </dgm:prSet>
      <dgm:spPr/>
    </dgm:pt>
    <dgm:pt modelId="{382FBB38-3F53-44C6-B7CE-A68FC57C716E}" type="pres">
      <dgm:prSet presAssocID="{FB988CD8-33ED-4FFA-B9A6-829DE632F3B9}" presName="sibTrans" presStyleLbl="sibTrans2D1" presStyleIdx="9" presStyleCnt="10"/>
      <dgm:spPr/>
    </dgm:pt>
    <dgm:pt modelId="{3D338F53-810D-4E56-9804-EBB15FAF5696}" type="pres">
      <dgm:prSet presAssocID="{FB988CD8-33ED-4FFA-B9A6-829DE632F3B9}" presName="connectorText" presStyleLbl="sibTrans2D1" presStyleIdx="9" presStyleCnt="10"/>
      <dgm:spPr/>
    </dgm:pt>
  </dgm:ptLst>
  <dgm:cxnLst>
    <dgm:cxn modelId="{4A0D3505-ED60-4610-BE58-39694DA804D7}" type="presOf" srcId="{53588CE0-A29F-468A-A5E4-81840B220085}" destId="{832B7F9E-72ED-420C-93EA-FBF4E4DA6DBB}" srcOrd="0" destOrd="0" presId="urn:microsoft.com/office/officeart/2005/8/layout/cycle2"/>
    <dgm:cxn modelId="{9A6E7D0C-E96B-43F7-A77B-342742D9A271}" type="presOf" srcId="{516D008C-E76A-4F41-BD4F-1DB90FA5E8D6}" destId="{325004AC-F0D9-4FA5-B43B-827FA53F9B7D}" srcOrd="0" destOrd="0" presId="urn:microsoft.com/office/officeart/2005/8/layout/cycle2"/>
    <dgm:cxn modelId="{14CAC80F-E27E-47D8-A1C3-82BF89BF4549}" type="presOf" srcId="{9B75427A-991D-405B-93DA-12C1954AF4D3}" destId="{ABC414F2-723E-4534-9F9A-0882B270002A}" srcOrd="1" destOrd="0" presId="urn:microsoft.com/office/officeart/2005/8/layout/cycle2"/>
    <dgm:cxn modelId="{C6F30225-3620-400D-A1D0-3D07C82794C4}" type="presOf" srcId="{DD7C93C4-F28A-435F-BC7D-87307E95EF9B}" destId="{E499C076-C231-4382-9B24-957BD0ADC141}" srcOrd="0" destOrd="0" presId="urn:microsoft.com/office/officeart/2005/8/layout/cycle2"/>
    <dgm:cxn modelId="{EFFB832C-EA3E-4F0A-8973-E1F91E122D19}" srcId="{CFC49390-A478-4678-B387-A253A2DD56F4}" destId="{DD7C93C4-F28A-435F-BC7D-87307E95EF9B}" srcOrd="0" destOrd="0" parTransId="{D2B04883-7499-4B17-9B72-A9AAA4CBEB9B}" sibTransId="{167DAC3C-78B5-4485-8B33-C413A55FD14E}"/>
    <dgm:cxn modelId="{27655D37-DC13-4B34-9AC5-D8EBD35B0CF7}" type="presOf" srcId="{FB988CD8-33ED-4FFA-B9A6-829DE632F3B9}" destId="{3D338F53-810D-4E56-9804-EBB15FAF5696}" srcOrd="1" destOrd="0" presId="urn:microsoft.com/office/officeart/2005/8/layout/cycle2"/>
    <dgm:cxn modelId="{5F5F763B-E9B7-4C5E-9BEB-7CAFB283F4E3}" type="presOf" srcId="{80BB9F5B-403B-48E8-82FF-7EADA7792DBE}" destId="{1E0BEDE5-A52E-4690-BA40-DAE985CA75CB}" srcOrd="0" destOrd="0" presId="urn:microsoft.com/office/officeart/2005/8/layout/cycle2"/>
    <dgm:cxn modelId="{FBD6D13B-D573-4214-946B-D4C26DBA6E3B}" srcId="{CFC49390-A478-4678-B387-A253A2DD56F4}" destId="{BECE863D-7090-4E89-9C81-A296A96DE096}" srcOrd="6" destOrd="0" parTransId="{4CFE15FA-3881-4CC1-9EAE-2851177FDBE3}" sibTransId="{92662CF8-469F-473D-9846-B076C7B9F1B8}"/>
    <dgm:cxn modelId="{7E3BDB46-EF5A-4A1B-8D73-ADA93569A98A}" srcId="{CFC49390-A478-4678-B387-A253A2DD56F4}" destId="{68759A04-3BF3-460A-9FC5-F50075E9652D}" srcOrd="2" destOrd="0" parTransId="{F3E82AD4-2BA0-450A-8C2C-E37215066310}" sibTransId="{AA83277E-72FD-4980-B032-F9A1F5D9FF28}"/>
    <dgm:cxn modelId="{81571A4D-AAE4-4AFC-B1EB-1AA9D729F363}" type="presOf" srcId="{AA83277E-72FD-4980-B032-F9A1F5D9FF28}" destId="{6635F41E-CC56-4C29-BC63-55FFD739A96D}" srcOrd="0" destOrd="0" presId="urn:microsoft.com/office/officeart/2005/8/layout/cycle2"/>
    <dgm:cxn modelId="{E26B8453-9849-4C70-A66F-E1FD0C88A5C1}" type="presOf" srcId="{68759A04-3BF3-460A-9FC5-F50075E9652D}" destId="{18EA0928-D463-4FF9-BB60-6D208C7FBCAB}" srcOrd="0" destOrd="0" presId="urn:microsoft.com/office/officeart/2005/8/layout/cycle2"/>
    <dgm:cxn modelId="{53843456-7AD6-470B-BAF7-F5CF07CB6482}" type="presOf" srcId="{E54BFCC4-582F-4306-B1A4-EA54CEF5DA90}" destId="{C56A2148-ABE8-4E56-BDB1-34B7FDEBC57D}" srcOrd="0" destOrd="0" presId="urn:microsoft.com/office/officeart/2005/8/layout/cycle2"/>
    <dgm:cxn modelId="{7D1C2057-9A3B-4FCA-96AF-07ACE02564D9}" type="presOf" srcId="{19BA7F78-6474-4F5D-AA42-549341F5ABC0}" destId="{18549798-2A9D-4DC1-B74B-0E49CBD9ADCC}" srcOrd="0" destOrd="0" presId="urn:microsoft.com/office/officeart/2005/8/layout/cycle2"/>
    <dgm:cxn modelId="{C7995E64-515E-4359-9AF3-B8D05514F491}" type="presOf" srcId="{2AEC7278-DB5C-48E4-92B1-5FF88BF75587}" destId="{C05FB16F-D3F9-4AAE-9AA9-8F552773A484}" srcOrd="0" destOrd="0" presId="urn:microsoft.com/office/officeart/2005/8/layout/cycle2"/>
    <dgm:cxn modelId="{86F23866-0BA2-451E-827E-ABEC37BB2B72}" type="presOf" srcId="{92662CF8-469F-473D-9846-B076C7B9F1B8}" destId="{3E32920E-A142-4379-98C2-6AC537C75B6C}" srcOrd="1" destOrd="0" presId="urn:microsoft.com/office/officeart/2005/8/layout/cycle2"/>
    <dgm:cxn modelId="{C27BEC66-1376-4D0D-AD10-9418FD270DE7}" type="presOf" srcId="{D05E4455-4716-4DDA-AEF9-7C9498642BFA}" destId="{543F5985-0544-4183-AAA0-162C924CD686}" srcOrd="0" destOrd="0" presId="urn:microsoft.com/office/officeart/2005/8/layout/cycle2"/>
    <dgm:cxn modelId="{6F8AF866-C5AB-4336-8531-C8E56CE079C0}" srcId="{CFC49390-A478-4678-B387-A253A2DD56F4}" destId="{19BA7F78-6474-4F5D-AA42-549341F5ABC0}" srcOrd="7" destOrd="0" parTransId="{40A93396-55CC-4F1B-B269-A12E8CA544EA}" sibTransId="{1476BA9D-18B5-475A-9852-05AF0C5D7A1D}"/>
    <dgm:cxn modelId="{9D7C9168-6295-42EB-8DDB-A03AD2100D57}" type="presOf" srcId="{5145938C-4934-471E-8954-79915506E2C6}" destId="{459AFC97-74EB-4E88-8670-ABFDF0A8DF5F}" srcOrd="0" destOrd="0" presId="urn:microsoft.com/office/officeart/2005/8/layout/cycle2"/>
    <dgm:cxn modelId="{DC8DC36F-1DF0-4C8F-8195-3C0A0007D83E}" type="presOf" srcId="{FB988CD8-33ED-4FFA-B9A6-829DE632F3B9}" destId="{382FBB38-3F53-44C6-B7CE-A68FC57C716E}" srcOrd="0" destOrd="0" presId="urn:microsoft.com/office/officeart/2005/8/layout/cycle2"/>
    <dgm:cxn modelId="{CEF7ED7A-FE1E-482F-8C59-ACA42724F7DF}" type="presOf" srcId="{A8C6CBEE-DDA6-43C1-8A61-80CE8D657674}" destId="{7CEED31C-4A6F-4CF5-B600-7FFC17542B87}" srcOrd="1" destOrd="0" presId="urn:microsoft.com/office/officeart/2005/8/layout/cycle2"/>
    <dgm:cxn modelId="{1108EE7C-DE72-48F2-BF71-7EA94C329E03}" type="presOf" srcId="{92662CF8-469F-473D-9846-B076C7B9F1B8}" destId="{FB0F9ACF-52C5-421F-BE36-4F8AC806B397}" srcOrd="0" destOrd="0" presId="urn:microsoft.com/office/officeart/2005/8/layout/cycle2"/>
    <dgm:cxn modelId="{8A928C88-07AE-46C1-8809-EA8969A1D833}" srcId="{CFC49390-A478-4678-B387-A253A2DD56F4}" destId="{C5ECDCBA-C666-4255-8714-ECA87413F622}" srcOrd="4" destOrd="0" parTransId="{236BA6A1-BBDB-4042-8753-7FA29E1B30DA}" sibTransId="{9B75427A-991D-405B-93DA-12C1954AF4D3}"/>
    <dgm:cxn modelId="{75EFA289-A8BA-4C55-970B-A16D1D014B2A}" type="presOf" srcId="{C5ECDCBA-C666-4255-8714-ECA87413F622}" destId="{DE2134CF-2D7E-4BCB-B6AE-5685F111A4EB}" srcOrd="0" destOrd="0" presId="urn:microsoft.com/office/officeart/2005/8/layout/cycle2"/>
    <dgm:cxn modelId="{AC32568B-7904-4A36-9F45-AF12073C654B}" srcId="{CFC49390-A478-4678-B387-A253A2DD56F4}" destId="{E54BFCC4-582F-4306-B1A4-EA54CEF5DA90}" srcOrd="3" destOrd="0" parTransId="{5D3A6175-A86F-4FE9-A193-0DA88C35AFA5}" sibTransId="{D05E4455-4716-4DDA-AEF9-7C9498642BFA}"/>
    <dgm:cxn modelId="{B485BA8F-86DA-4A7B-A6B6-1F06DC46EC45}" type="presOf" srcId="{D05E4455-4716-4DDA-AEF9-7C9498642BFA}" destId="{22FDC2AA-094C-4859-8BF4-9435A1435CBE}" srcOrd="1" destOrd="0" presId="urn:microsoft.com/office/officeart/2005/8/layout/cycle2"/>
    <dgm:cxn modelId="{F77DFD93-AF95-4AE8-9518-6BC1427673EA}" type="presOf" srcId="{80BB9F5B-403B-48E8-82FF-7EADA7792DBE}" destId="{4F57DF6B-7D60-4B99-AE02-A787E6D472B9}" srcOrd="1" destOrd="0" presId="urn:microsoft.com/office/officeart/2005/8/layout/cycle2"/>
    <dgm:cxn modelId="{FC31759A-8629-49E4-8EAE-9057A12EB136}" type="presOf" srcId="{CFC49390-A478-4678-B387-A253A2DD56F4}" destId="{65A225D7-9789-480E-BB8D-AC06F56BB323}" srcOrd="0" destOrd="0" presId="urn:microsoft.com/office/officeart/2005/8/layout/cycle2"/>
    <dgm:cxn modelId="{DEDB0D9B-F0EB-4B6B-AB64-B3F0CA4F0921}" type="presOf" srcId="{167DAC3C-78B5-4485-8B33-C413A55FD14E}" destId="{57BE8383-F815-4178-A1A7-D57882E0D46C}" srcOrd="0" destOrd="0" presId="urn:microsoft.com/office/officeart/2005/8/layout/cycle2"/>
    <dgm:cxn modelId="{A416819D-24AC-44EA-A3B7-9C130153D183}" srcId="{CFC49390-A478-4678-B387-A253A2DD56F4}" destId="{754D6BC1-F5F9-4618-8C45-AD94DF39021B}" srcOrd="5" destOrd="0" parTransId="{BC7C31C4-37E7-4736-ACB8-76BBF948AF9C}" sibTransId="{80BB9F5B-403B-48E8-82FF-7EADA7792DBE}"/>
    <dgm:cxn modelId="{00E25EA1-1816-4BEC-B015-FDC3DBCC48D7}" srcId="{CFC49390-A478-4678-B387-A253A2DD56F4}" destId="{2AEC7278-DB5C-48E4-92B1-5FF88BF75587}" srcOrd="8" destOrd="0" parTransId="{0D56655B-135D-427A-8DA9-553DD37FD941}" sibTransId="{A8C6CBEE-DDA6-43C1-8A61-80CE8D657674}"/>
    <dgm:cxn modelId="{1780D3A2-CF3B-41AA-99D9-CC0F19388E42}" type="presOf" srcId="{BECE863D-7090-4E89-9C81-A296A96DE096}" destId="{86A52D7B-1B19-436B-805C-EC84EB3CC834}" srcOrd="0" destOrd="0" presId="urn:microsoft.com/office/officeart/2005/8/layout/cycle2"/>
    <dgm:cxn modelId="{4CF1A1A5-26B1-4502-9858-FF36C3526375}" srcId="{CFC49390-A478-4678-B387-A253A2DD56F4}" destId="{516D008C-E76A-4F41-BD4F-1DB90FA5E8D6}" srcOrd="1" destOrd="0" parTransId="{E458A0A6-B307-467A-8932-26EA6DCDB140}" sibTransId="{53588CE0-A29F-468A-A5E4-81840B220085}"/>
    <dgm:cxn modelId="{516380CD-2F6F-4C4A-9192-AB4CDAF3D56C}" type="presOf" srcId="{9B75427A-991D-405B-93DA-12C1954AF4D3}" destId="{D33CE16E-CE15-4E67-BCCD-4D58264CCCCD}" srcOrd="0" destOrd="0" presId="urn:microsoft.com/office/officeart/2005/8/layout/cycle2"/>
    <dgm:cxn modelId="{E40C97D1-78C3-40CA-B06D-21352A37074A}" type="presOf" srcId="{1476BA9D-18B5-475A-9852-05AF0C5D7A1D}" destId="{337FF38B-4D50-4485-A17C-7E359808D58D}" srcOrd="0" destOrd="0" presId="urn:microsoft.com/office/officeart/2005/8/layout/cycle2"/>
    <dgm:cxn modelId="{683EEDD4-364E-4979-9E03-4EDDE94C20B7}" type="presOf" srcId="{167DAC3C-78B5-4485-8B33-C413A55FD14E}" destId="{419615F5-D44D-4DAA-B1C2-955BA6BAD7B9}" srcOrd="1" destOrd="0" presId="urn:microsoft.com/office/officeart/2005/8/layout/cycle2"/>
    <dgm:cxn modelId="{79644DDE-50EE-48A8-B2D6-D5740FA83AFB}" srcId="{CFC49390-A478-4678-B387-A253A2DD56F4}" destId="{5145938C-4934-471E-8954-79915506E2C6}" srcOrd="9" destOrd="0" parTransId="{229506D0-F41E-4D48-A928-C766B9819D91}" sibTransId="{FB988CD8-33ED-4FFA-B9A6-829DE632F3B9}"/>
    <dgm:cxn modelId="{A494A4E2-088D-4912-B5FC-3ECDBC28184A}" type="presOf" srcId="{AA83277E-72FD-4980-B032-F9A1F5D9FF28}" destId="{53D4EF04-28E6-451F-A5A6-C89577D1133D}" srcOrd="1" destOrd="0" presId="urn:microsoft.com/office/officeart/2005/8/layout/cycle2"/>
    <dgm:cxn modelId="{9D9542EC-9813-4D5F-BD81-F41C145FCBAA}" type="presOf" srcId="{A8C6CBEE-DDA6-43C1-8A61-80CE8D657674}" destId="{433726E4-8B7B-4C3E-91BF-627A80EA0576}" srcOrd="0" destOrd="0" presId="urn:microsoft.com/office/officeart/2005/8/layout/cycle2"/>
    <dgm:cxn modelId="{1EACD9F3-EE39-4C38-B038-B184C8BBAFA2}" type="presOf" srcId="{53588CE0-A29F-468A-A5E4-81840B220085}" destId="{5F2EEAD0-70DB-4304-9E9E-3C1FD9A8D644}" srcOrd="1" destOrd="0" presId="urn:microsoft.com/office/officeart/2005/8/layout/cycle2"/>
    <dgm:cxn modelId="{0E95D2F6-2DD9-402D-8A86-D48C7445568F}" type="presOf" srcId="{1476BA9D-18B5-475A-9852-05AF0C5D7A1D}" destId="{D46324A8-9BF4-4305-B0E1-99DD96115626}" srcOrd="1" destOrd="0" presId="urn:microsoft.com/office/officeart/2005/8/layout/cycle2"/>
    <dgm:cxn modelId="{C64902FC-BD7F-4214-9400-D6A20A77851D}" type="presOf" srcId="{754D6BC1-F5F9-4618-8C45-AD94DF39021B}" destId="{BD183272-B9C4-4977-8D0F-5D73EE11BCC4}" srcOrd="0" destOrd="0" presId="urn:microsoft.com/office/officeart/2005/8/layout/cycle2"/>
    <dgm:cxn modelId="{D36F14FB-2614-45C7-B4C3-7F822A79F28F}" type="presParOf" srcId="{65A225D7-9789-480E-BB8D-AC06F56BB323}" destId="{E499C076-C231-4382-9B24-957BD0ADC141}" srcOrd="0" destOrd="0" presId="urn:microsoft.com/office/officeart/2005/8/layout/cycle2"/>
    <dgm:cxn modelId="{3E0B58F3-DFB5-46C9-AE51-461346B32B19}" type="presParOf" srcId="{65A225D7-9789-480E-BB8D-AC06F56BB323}" destId="{57BE8383-F815-4178-A1A7-D57882E0D46C}" srcOrd="1" destOrd="0" presId="urn:microsoft.com/office/officeart/2005/8/layout/cycle2"/>
    <dgm:cxn modelId="{562299CA-2386-4D8B-B029-2B810C1E765C}" type="presParOf" srcId="{57BE8383-F815-4178-A1A7-D57882E0D46C}" destId="{419615F5-D44D-4DAA-B1C2-955BA6BAD7B9}" srcOrd="0" destOrd="0" presId="urn:microsoft.com/office/officeart/2005/8/layout/cycle2"/>
    <dgm:cxn modelId="{592C7BD0-69E9-4DE0-9CC3-38AF19DE81CC}" type="presParOf" srcId="{65A225D7-9789-480E-BB8D-AC06F56BB323}" destId="{325004AC-F0D9-4FA5-B43B-827FA53F9B7D}" srcOrd="2" destOrd="0" presId="urn:microsoft.com/office/officeart/2005/8/layout/cycle2"/>
    <dgm:cxn modelId="{DAB21D69-8E55-48C1-A7D5-5A470759F6C4}" type="presParOf" srcId="{65A225D7-9789-480E-BB8D-AC06F56BB323}" destId="{832B7F9E-72ED-420C-93EA-FBF4E4DA6DBB}" srcOrd="3" destOrd="0" presId="urn:microsoft.com/office/officeart/2005/8/layout/cycle2"/>
    <dgm:cxn modelId="{30E7D8FA-BF71-4E79-BA0A-631739C97C86}" type="presParOf" srcId="{832B7F9E-72ED-420C-93EA-FBF4E4DA6DBB}" destId="{5F2EEAD0-70DB-4304-9E9E-3C1FD9A8D644}" srcOrd="0" destOrd="0" presId="urn:microsoft.com/office/officeart/2005/8/layout/cycle2"/>
    <dgm:cxn modelId="{148FBE83-7F66-4258-B557-C14E677870FB}" type="presParOf" srcId="{65A225D7-9789-480E-BB8D-AC06F56BB323}" destId="{18EA0928-D463-4FF9-BB60-6D208C7FBCAB}" srcOrd="4" destOrd="0" presId="urn:microsoft.com/office/officeart/2005/8/layout/cycle2"/>
    <dgm:cxn modelId="{24C8AAAB-23F1-4E01-B33F-9E7C605384E8}" type="presParOf" srcId="{65A225D7-9789-480E-BB8D-AC06F56BB323}" destId="{6635F41E-CC56-4C29-BC63-55FFD739A96D}" srcOrd="5" destOrd="0" presId="urn:microsoft.com/office/officeart/2005/8/layout/cycle2"/>
    <dgm:cxn modelId="{E38D25F3-6F3B-4465-B2EE-95F4C6E310D9}" type="presParOf" srcId="{6635F41E-CC56-4C29-BC63-55FFD739A96D}" destId="{53D4EF04-28E6-451F-A5A6-C89577D1133D}" srcOrd="0" destOrd="0" presId="urn:microsoft.com/office/officeart/2005/8/layout/cycle2"/>
    <dgm:cxn modelId="{C4FC29B1-6035-43A8-A330-B2BA2F2ADAAF}" type="presParOf" srcId="{65A225D7-9789-480E-BB8D-AC06F56BB323}" destId="{C56A2148-ABE8-4E56-BDB1-34B7FDEBC57D}" srcOrd="6" destOrd="0" presId="urn:microsoft.com/office/officeart/2005/8/layout/cycle2"/>
    <dgm:cxn modelId="{EABA2C1F-DD79-4E03-95F0-5E4447435965}" type="presParOf" srcId="{65A225D7-9789-480E-BB8D-AC06F56BB323}" destId="{543F5985-0544-4183-AAA0-162C924CD686}" srcOrd="7" destOrd="0" presId="urn:microsoft.com/office/officeart/2005/8/layout/cycle2"/>
    <dgm:cxn modelId="{2A4D79E5-D522-496B-AE3B-800618BD425B}" type="presParOf" srcId="{543F5985-0544-4183-AAA0-162C924CD686}" destId="{22FDC2AA-094C-4859-8BF4-9435A1435CBE}" srcOrd="0" destOrd="0" presId="urn:microsoft.com/office/officeart/2005/8/layout/cycle2"/>
    <dgm:cxn modelId="{674B8EFB-B3F7-4F8E-989A-826ECEACB24B}" type="presParOf" srcId="{65A225D7-9789-480E-BB8D-AC06F56BB323}" destId="{DE2134CF-2D7E-4BCB-B6AE-5685F111A4EB}" srcOrd="8" destOrd="0" presId="urn:microsoft.com/office/officeart/2005/8/layout/cycle2"/>
    <dgm:cxn modelId="{9305330E-4895-4C2D-B368-5450BA3B5DCE}" type="presParOf" srcId="{65A225D7-9789-480E-BB8D-AC06F56BB323}" destId="{D33CE16E-CE15-4E67-BCCD-4D58264CCCCD}" srcOrd="9" destOrd="0" presId="urn:microsoft.com/office/officeart/2005/8/layout/cycle2"/>
    <dgm:cxn modelId="{E2FA4373-1D12-448B-86EA-2CFC8728F2DE}" type="presParOf" srcId="{D33CE16E-CE15-4E67-BCCD-4D58264CCCCD}" destId="{ABC414F2-723E-4534-9F9A-0882B270002A}" srcOrd="0" destOrd="0" presId="urn:microsoft.com/office/officeart/2005/8/layout/cycle2"/>
    <dgm:cxn modelId="{90EAFD81-A0AF-4CB3-AB84-B32065ABBF45}" type="presParOf" srcId="{65A225D7-9789-480E-BB8D-AC06F56BB323}" destId="{BD183272-B9C4-4977-8D0F-5D73EE11BCC4}" srcOrd="10" destOrd="0" presId="urn:microsoft.com/office/officeart/2005/8/layout/cycle2"/>
    <dgm:cxn modelId="{880A9881-AA32-4BFF-B5EA-77C0ED03915E}" type="presParOf" srcId="{65A225D7-9789-480E-BB8D-AC06F56BB323}" destId="{1E0BEDE5-A52E-4690-BA40-DAE985CA75CB}" srcOrd="11" destOrd="0" presId="urn:microsoft.com/office/officeart/2005/8/layout/cycle2"/>
    <dgm:cxn modelId="{4054028D-EF7C-4DB1-B4F6-D5B6765D99B5}" type="presParOf" srcId="{1E0BEDE5-A52E-4690-BA40-DAE985CA75CB}" destId="{4F57DF6B-7D60-4B99-AE02-A787E6D472B9}" srcOrd="0" destOrd="0" presId="urn:microsoft.com/office/officeart/2005/8/layout/cycle2"/>
    <dgm:cxn modelId="{9E27C73E-D0C9-45C2-98E2-DF7B479AE2E3}" type="presParOf" srcId="{65A225D7-9789-480E-BB8D-AC06F56BB323}" destId="{86A52D7B-1B19-436B-805C-EC84EB3CC834}" srcOrd="12" destOrd="0" presId="urn:microsoft.com/office/officeart/2005/8/layout/cycle2"/>
    <dgm:cxn modelId="{E8526CBC-47B2-41A5-9747-2E167149071C}" type="presParOf" srcId="{65A225D7-9789-480E-BB8D-AC06F56BB323}" destId="{FB0F9ACF-52C5-421F-BE36-4F8AC806B397}" srcOrd="13" destOrd="0" presId="urn:microsoft.com/office/officeart/2005/8/layout/cycle2"/>
    <dgm:cxn modelId="{E7809880-D449-4C03-A6F1-57C5258646CA}" type="presParOf" srcId="{FB0F9ACF-52C5-421F-BE36-4F8AC806B397}" destId="{3E32920E-A142-4379-98C2-6AC537C75B6C}" srcOrd="0" destOrd="0" presId="urn:microsoft.com/office/officeart/2005/8/layout/cycle2"/>
    <dgm:cxn modelId="{C0B1A6B0-7F33-4A0F-A3D0-34BAC6E05C5C}" type="presParOf" srcId="{65A225D7-9789-480E-BB8D-AC06F56BB323}" destId="{18549798-2A9D-4DC1-B74B-0E49CBD9ADCC}" srcOrd="14" destOrd="0" presId="urn:microsoft.com/office/officeart/2005/8/layout/cycle2"/>
    <dgm:cxn modelId="{C2925ABF-247C-4036-9C03-7717A9F421C0}" type="presParOf" srcId="{65A225D7-9789-480E-BB8D-AC06F56BB323}" destId="{337FF38B-4D50-4485-A17C-7E359808D58D}" srcOrd="15" destOrd="0" presId="urn:microsoft.com/office/officeart/2005/8/layout/cycle2"/>
    <dgm:cxn modelId="{16A2E229-F300-4ADD-A16B-598537ECBC84}" type="presParOf" srcId="{337FF38B-4D50-4485-A17C-7E359808D58D}" destId="{D46324A8-9BF4-4305-B0E1-99DD96115626}" srcOrd="0" destOrd="0" presId="urn:microsoft.com/office/officeart/2005/8/layout/cycle2"/>
    <dgm:cxn modelId="{A54DF2CA-5354-48CA-BA61-23593B833874}" type="presParOf" srcId="{65A225D7-9789-480E-BB8D-AC06F56BB323}" destId="{C05FB16F-D3F9-4AAE-9AA9-8F552773A484}" srcOrd="16" destOrd="0" presId="urn:microsoft.com/office/officeart/2005/8/layout/cycle2"/>
    <dgm:cxn modelId="{09DC00BF-65BB-4391-A8B7-7FF18967194F}" type="presParOf" srcId="{65A225D7-9789-480E-BB8D-AC06F56BB323}" destId="{433726E4-8B7B-4C3E-91BF-627A80EA0576}" srcOrd="17" destOrd="0" presId="urn:microsoft.com/office/officeart/2005/8/layout/cycle2"/>
    <dgm:cxn modelId="{838E834C-CAAB-4864-9F77-25183832FF8D}" type="presParOf" srcId="{433726E4-8B7B-4C3E-91BF-627A80EA0576}" destId="{7CEED31C-4A6F-4CF5-B600-7FFC17542B87}" srcOrd="0" destOrd="0" presId="urn:microsoft.com/office/officeart/2005/8/layout/cycle2"/>
    <dgm:cxn modelId="{2BDE36DA-55FE-412A-97DB-D090DFE0B5AF}" type="presParOf" srcId="{65A225D7-9789-480E-BB8D-AC06F56BB323}" destId="{459AFC97-74EB-4E88-8670-ABFDF0A8DF5F}" srcOrd="18" destOrd="0" presId="urn:microsoft.com/office/officeart/2005/8/layout/cycle2"/>
    <dgm:cxn modelId="{A6291704-D40B-45D8-9A0E-2526D0996F6B}" type="presParOf" srcId="{65A225D7-9789-480E-BB8D-AC06F56BB323}" destId="{382FBB38-3F53-44C6-B7CE-A68FC57C716E}" srcOrd="19" destOrd="0" presId="urn:microsoft.com/office/officeart/2005/8/layout/cycle2"/>
    <dgm:cxn modelId="{0AD0A330-5E9A-4E72-A747-13F303024050}" type="presParOf" srcId="{382FBB38-3F53-44C6-B7CE-A68FC57C716E}" destId="{3D338F53-810D-4E56-9804-EBB15FAF56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9C076-C231-4382-9B24-957BD0ADC141}">
      <dsp:nvSpPr>
        <dsp:cNvPr id="0" name=""/>
        <dsp:cNvSpPr/>
      </dsp:nvSpPr>
      <dsp:spPr>
        <a:xfrm>
          <a:off x="3728535" y="1365"/>
          <a:ext cx="772529" cy="7725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Pathology</a:t>
          </a:r>
        </a:p>
      </dsp:txBody>
      <dsp:txXfrm>
        <a:off x="3841669" y="114499"/>
        <a:ext cx="546261" cy="546261"/>
      </dsp:txXfrm>
    </dsp:sp>
    <dsp:sp modelId="{57BE8383-F815-4178-A1A7-D57882E0D46C}">
      <dsp:nvSpPr>
        <dsp:cNvPr id="0" name=""/>
        <dsp:cNvSpPr/>
      </dsp:nvSpPr>
      <dsp:spPr>
        <a:xfrm rot="1080000">
          <a:off x="4558015" y="434554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559519" y="477205"/>
        <a:ext cx="143392" cy="156436"/>
      </dsp:txXfrm>
    </dsp:sp>
    <dsp:sp modelId="{325004AC-F0D9-4FA5-B43B-827FA53F9B7D}">
      <dsp:nvSpPr>
        <dsp:cNvPr id="0" name=""/>
        <dsp:cNvSpPr/>
      </dsp:nvSpPr>
      <dsp:spPr>
        <a:xfrm>
          <a:off x="4830839" y="359525"/>
          <a:ext cx="772529" cy="7725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Radiology</a:t>
          </a:r>
        </a:p>
      </dsp:txBody>
      <dsp:txXfrm>
        <a:off x="4943973" y="472659"/>
        <a:ext cx="546261" cy="546261"/>
      </dsp:txXfrm>
    </dsp:sp>
    <dsp:sp modelId="{832B7F9E-72ED-420C-93EA-FBF4E4DA6DBB}">
      <dsp:nvSpPr>
        <dsp:cNvPr id="0" name=""/>
        <dsp:cNvSpPr/>
      </dsp:nvSpPr>
      <dsp:spPr>
        <a:xfrm rot="3240000">
          <a:off x="5451903" y="1079573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464569" y="1106861"/>
        <a:ext cx="143392" cy="156436"/>
      </dsp:txXfrm>
    </dsp:sp>
    <dsp:sp modelId="{18EA0928-D463-4FF9-BB60-6D208C7FBCAB}">
      <dsp:nvSpPr>
        <dsp:cNvPr id="0" name=""/>
        <dsp:cNvSpPr/>
      </dsp:nvSpPr>
      <dsp:spPr>
        <a:xfrm>
          <a:off x="5512100" y="1297201"/>
          <a:ext cx="772529" cy="7725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Surgery</a:t>
          </a:r>
        </a:p>
      </dsp:txBody>
      <dsp:txXfrm>
        <a:off x="5625234" y="1410335"/>
        <a:ext cx="546261" cy="546261"/>
      </dsp:txXfrm>
    </dsp:sp>
    <dsp:sp modelId="{6635F41E-CC56-4C29-BC63-55FFD739A96D}">
      <dsp:nvSpPr>
        <dsp:cNvPr id="0" name=""/>
        <dsp:cNvSpPr/>
      </dsp:nvSpPr>
      <dsp:spPr>
        <a:xfrm rot="5400000">
          <a:off x="5795942" y="2126819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826669" y="2148239"/>
        <a:ext cx="143392" cy="156436"/>
      </dsp:txXfrm>
    </dsp:sp>
    <dsp:sp modelId="{C56A2148-ABE8-4E56-BDB1-34B7FDEBC57D}">
      <dsp:nvSpPr>
        <dsp:cNvPr id="0" name=""/>
        <dsp:cNvSpPr/>
      </dsp:nvSpPr>
      <dsp:spPr>
        <a:xfrm>
          <a:off x="5512100" y="2456232"/>
          <a:ext cx="772529" cy="7725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Medical Oncology</a:t>
          </a:r>
        </a:p>
      </dsp:txBody>
      <dsp:txXfrm>
        <a:off x="5625234" y="2569366"/>
        <a:ext cx="546261" cy="546261"/>
      </dsp:txXfrm>
    </dsp:sp>
    <dsp:sp modelId="{543F5985-0544-4183-AAA0-162C924CD686}">
      <dsp:nvSpPr>
        <dsp:cNvPr id="0" name=""/>
        <dsp:cNvSpPr/>
      </dsp:nvSpPr>
      <dsp:spPr>
        <a:xfrm rot="7560000">
          <a:off x="5458719" y="3176280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5507506" y="3203568"/>
        <a:ext cx="143392" cy="156436"/>
      </dsp:txXfrm>
    </dsp:sp>
    <dsp:sp modelId="{DE2134CF-2D7E-4BCB-B6AE-5685F111A4EB}">
      <dsp:nvSpPr>
        <dsp:cNvPr id="0" name=""/>
        <dsp:cNvSpPr/>
      </dsp:nvSpPr>
      <dsp:spPr>
        <a:xfrm>
          <a:off x="4830839" y="3393907"/>
          <a:ext cx="772529" cy="7725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Radiation Oncology</a:t>
          </a:r>
        </a:p>
      </dsp:txBody>
      <dsp:txXfrm>
        <a:off x="4943973" y="3507041"/>
        <a:ext cx="546261" cy="546261"/>
      </dsp:txXfrm>
    </dsp:sp>
    <dsp:sp modelId="{D33CE16E-CE15-4E67-BCCD-4D58264CCCCD}">
      <dsp:nvSpPr>
        <dsp:cNvPr id="0" name=""/>
        <dsp:cNvSpPr/>
      </dsp:nvSpPr>
      <dsp:spPr>
        <a:xfrm rot="9720000">
          <a:off x="4569042" y="3827096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4628991" y="3869747"/>
        <a:ext cx="143392" cy="156436"/>
      </dsp:txXfrm>
    </dsp:sp>
    <dsp:sp modelId="{BD183272-B9C4-4977-8D0F-5D73EE11BCC4}">
      <dsp:nvSpPr>
        <dsp:cNvPr id="0" name=""/>
        <dsp:cNvSpPr/>
      </dsp:nvSpPr>
      <dsp:spPr>
        <a:xfrm>
          <a:off x="3728535" y="3752068"/>
          <a:ext cx="772529" cy="7725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Clinical Research</a:t>
          </a:r>
        </a:p>
      </dsp:txBody>
      <dsp:txXfrm>
        <a:off x="3841669" y="3865202"/>
        <a:ext cx="546261" cy="546261"/>
      </dsp:txXfrm>
    </dsp:sp>
    <dsp:sp modelId="{1E0BEDE5-A52E-4690-BA40-DAE985CA75CB}">
      <dsp:nvSpPr>
        <dsp:cNvPr id="0" name=""/>
        <dsp:cNvSpPr/>
      </dsp:nvSpPr>
      <dsp:spPr>
        <a:xfrm rot="11880000">
          <a:off x="3466738" y="3830679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3526687" y="3892320"/>
        <a:ext cx="143392" cy="156436"/>
      </dsp:txXfrm>
    </dsp:sp>
    <dsp:sp modelId="{86A52D7B-1B19-436B-805C-EC84EB3CC834}">
      <dsp:nvSpPr>
        <dsp:cNvPr id="0" name=""/>
        <dsp:cNvSpPr/>
      </dsp:nvSpPr>
      <dsp:spPr>
        <a:xfrm>
          <a:off x="2626231" y="3393907"/>
          <a:ext cx="772529" cy="7725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Cancer Registry</a:t>
          </a:r>
        </a:p>
      </dsp:txBody>
      <dsp:txXfrm>
        <a:off x="2739365" y="3507041"/>
        <a:ext cx="546261" cy="546261"/>
      </dsp:txXfrm>
    </dsp:sp>
    <dsp:sp modelId="{FB0F9ACF-52C5-421F-BE36-4F8AC806B397}">
      <dsp:nvSpPr>
        <dsp:cNvPr id="0" name=""/>
        <dsp:cNvSpPr/>
      </dsp:nvSpPr>
      <dsp:spPr>
        <a:xfrm rot="14040000">
          <a:off x="2572850" y="3185660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2621637" y="3262664"/>
        <a:ext cx="143392" cy="156436"/>
      </dsp:txXfrm>
    </dsp:sp>
    <dsp:sp modelId="{18549798-2A9D-4DC1-B74B-0E49CBD9ADCC}">
      <dsp:nvSpPr>
        <dsp:cNvPr id="0" name=""/>
        <dsp:cNvSpPr/>
      </dsp:nvSpPr>
      <dsp:spPr>
        <a:xfrm>
          <a:off x="1944970" y="2456232"/>
          <a:ext cx="772529" cy="7725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Genetics</a:t>
          </a:r>
        </a:p>
      </dsp:txBody>
      <dsp:txXfrm>
        <a:off x="2058104" y="2569366"/>
        <a:ext cx="546261" cy="546261"/>
      </dsp:txXfrm>
    </dsp:sp>
    <dsp:sp modelId="{337FF38B-4D50-4485-A17C-7E359808D58D}">
      <dsp:nvSpPr>
        <dsp:cNvPr id="0" name=""/>
        <dsp:cNvSpPr/>
      </dsp:nvSpPr>
      <dsp:spPr>
        <a:xfrm rot="16200000">
          <a:off x="2228811" y="2138414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259538" y="2221287"/>
        <a:ext cx="143392" cy="156436"/>
      </dsp:txXfrm>
    </dsp:sp>
    <dsp:sp modelId="{C05FB16F-D3F9-4AAE-9AA9-8F552773A484}">
      <dsp:nvSpPr>
        <dsp:cNvPr id="0" name=""/>
        <dsp:cNvSpPr/>
      </dsp:nvSpPr>
      <dsp:spPr>
        <a:xfrm>
          <a:off x="1944970" y="1297201"/>
          <a:ext cx="772529" cy="7725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Nurse Navigator</a:t>
          </a:r>
        </a:p>
      </dsp:txBody>
      <dsp:txXfrm>
        <a:off x="2058104" y="1410335"/>
        <a:ext cx="546261" cy="546261"/>
      </dsp:txXfrm>
    </dsp:sp>
    <dsp:sp modelId="{433726E4-8B7B-4C3E-91BF-627A80EA0576}">
      <dsp:nvSpPr>
        <dsp:cNvPr id="0" name=""/>
        <dsp:cNvSpPr/>
      </dsp:nvSpPr>
      <dsp:spPr>
        <a:xfrm rot="18360000">
          <a:off x="2566034" y="1088954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578700" y="1165958"/>
        <a:ext cx="143392" cy="156436"/>
      </dsp:txXfrm>
    </dsp:sp>
    <dsp:sp modelId="{459AFC97-74EB-4E88-8670-ABFDF0A8DF5F}">
      <dsp:nvSpPr>
        <dsp:cNvPr id="0" name=""/>
        <dsp:cNvSpPr/>
      </dsp:nvSpPr>
      <dsp:spPr>
        <a:xfrm>
          <a:off x="2626231" y="359525"/>
          <a:ext cx="772529" cy="7725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Others</a:t>
          </a:r>
        </a:p>
      </dsp:txBody>
      <dsp:txXfrm>
        <a:off x="2739365" y="472659"/>
        <a:ext cx="546261" cy="546261"/>
      </dsp:txXfrm>
    </dsp:sp>
    <dsp:sp modelId="{382FBB38-3F53-44C6-B7CE-A68FC57C716E}">
      <dsp:nvSpPr>
        <dsp:cNvPr id="0" name=""/>
        <dsp:cNvSpPr/>
      </dsp:nvSpPr>
      <dsp:spPr>
        <a:xfrm rot="20520000">
          <a:off x="3455711" y="438137"/>
          <a:ext cx="204845" cy="260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457215" y="499778"/>
        <a:ext cx="143392" cy="156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ED892-9C03-FD41-B787-F0F0781FC01C}" type="datetimeFigureOut">
              <a:rPr lang="en-US" smtClean="0"/>
              <a:t>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79111-8467-1044-9515-A72EAC23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643">
              <a:defRPr/>
            </a:pPr>
            <a:r>
              <a:rPr lang="en-US" dirty="0"/>
              <a:t>This</a:t>
            </a:r>
            <a:r>
              <a:rPr lang="en-US" baseline="0" dirty="0"/>
              <a:t> presentation,</a:t>
            </a:r>
            <a:r>
              <a:rPr lang="en-US" dirty="0"/>
              <a:t> “Cancer Conference,” is sponsored by the National Cancer Registrars Association Education Foundation.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93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baseline="0" dirty="0"/>
              <a:t>a hospital has multiple facilities or clinics, it may conduct a virtual </a:t>
            </a:r>
            <a:r>
              <a:rPr lang="en-US" dirty="0"/>
              <a:t>cancer conference </a:t>
            </a:r>
            <a:r>
              <a:rPr lang="en-US" baseline="0" dirty="0"/>
              <a:t>via conference calls, web conferences, and/or video conferences.</a:t>
            </a:r>
            <a:r>
              <a:rPr lang="en-US" dirty="0"/>
              <a:t> 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baseline="0" dirty="0"/>
              <a:t>A virtual Cancer Conference can be a key educational tool for networks, small facilities, and clinics.</a:t>
            </a:r>
            <a:r>
              <a:rPr lang="en-US" dirty="0"/>
              <a:t>  </a:t>
            </a:r>
            <a:endParaRPr lang="en-US" dirty="0">
              <a:cs typeface="Calibri"/>
            </a:endParaRPr>
          </a:p>
          <a:p>
            <a:endParaRPr lang="en-US" baseline="0" dirty="0"/>
          </a:p>
          <a:p>
            <a:r>
              <a:rPr lang="en-US" baseline="0" dirty="0"/>
              <a:t>With Internet access to software like GoToMeeting</a:t>
            </a:r>
            <a:r>
              <a:rPr lang="en-US" dirty="0"/>
              <a:t>, </a:t>
            </a:r>
            <a:r>
              <a:rPr lang="en-US" dirty="0" err="1"/>
              <a:t>WebEx</a:t>
            </a:r>
            <a:r>
              <a:rPr lang="en-US" dirty="0"/>
              <a:t> and Zoom,</a:t>
            </a:r>
            <a:r>
              <a:rPr lang="en-US" baseline="0" dirty="0"/>
              <a:t> arrangements can be easily made </a:t>
            </a:r>
            <a:r>
              <a:rPr lang="en-US" dirty="0"/>
              <a:t>to hold</a:t>
            </a:r>
            <a:r>
              <a:rPr lang="en-US" baseline="0" dirty="0"/>
              <a:t> virtual Cancer Conferences.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643">
              <a:defRPr/>
            </a:pPr>
            <a:r>
              <a:rPr lang="en-US" dirty="0"/>
              <a:t>A Cancer Conference or Tumor Board is a</a:t>
            </a:r>
            <a:r>
              <a:rPr lang="en-US" baseline="0" dirty="0"/>
              <a:t> multidisciplinary discussion focused on current diagnoses and treatment standards to determine the best possible treatment plan for </a:t>
            </a:r>
            <a:r>
              <a:rPr lang="en-US" dirty="0"/>
              <a:t>a</a:t>
            </a:r>
            <a:r>
              <a:rPr lang="en-US" baseline="0" dirty="0"/>
              <a:t> patient.</a:t>
            </a:r>
            <a:r>
              <a:rPr lang="en-US" dirty="0"/>
              <a:t> </a:t>
            </a:r>
          </a:p>
          <a:p>
            <a:pPr defTabSz="940643">
              <a:defRPr/>
            </a:pPr>
            <a:endParaRPr lang="en-US" dirty="0"/>
          </a:p>
          <a:p>
            <a:pPr defTabSz="940643">
              <a:defRPr/>
            </a:pPr>
            <a:r>
              <a:rPr lang="en-US" dirty="0"/>
              <a:t>The benefit</a:t>
            </a:r>
            <a:r>
              <a:rPr lang="en-US" baseline="0" dirty="0"/>
              <a:t> of a Cancer Conference is to improve overall management of patient care.</a:t>
            </a:r>
          </a:p>
          <a:p>
            <a:pPr defTabSz="940643">
              <a:defRPr/>
            </a:pPr>
            <a:endParaRPr lang="en-US" baseline="0" dirty="0"/>
          </a:p>
          <a:p>
            <a:pPr defTabSz="940643">
              <a:defRPr/>
            </a:pPr>
            <a:r>
              <a:rPr lang="en-US" dirty="0"/>
              <a:t>There are specific physician</a:t>
            </a:r>
            <a:r>
              <a:rPr lang="en-US" baseline="0" dirty="0"/>
              <a:t> disciplines </a:t>
            </a:r>
            <a:r>
              <a:rPr lang="en-US" dirty="0"/>
              <a:t>that are</a:t>
            </a:r>
            <a:r>
              <a:rPr lang="en-US" baseline="0" dirty="0"/>
              <a:t> required to attend a</a:t>
            </a:r>
            <a:r>
              <a:rPr lang="en-US" dirty="0"/>
              <a:t> certain</a:t>
            </a:r>
            <a:r>
              <a:rPr lang="en-US" baseline="0" dirty="0"/>
              <a:t> percentage of meetings.</a:t>
            </a:r>
            <a:endParaRPr lang="en-US" baseline="0" dirty="0">
              <a:cs typeface="Calibri"/>
            </a:endParaRPr>
          </a:p>
          <a:p>
            <a:pPr defTabSz="940643">
              <a:defRPr/>
            </a:pPr>
            <a:endParaRPr lang="en-US" baseline="0" dirty="0"/>
          </a:p>
          <a:p>
            <a:pPr defTabSz="940643">
              <a:defRPr/>
            </a:pPr>
            <a:r>
              <a:rPr lang="en-US" baseline="0" dirty="0"/>
              <a:t>The cancer registrar is a key component of Cancer Conferences, preparing the information needed for the meeting and recording the required</a:t>
            </a:r>
            <a:r>
              <a:rPr lang="en-US" dirty="0"/>
              <a:t> CoC</a:t>
            </a:r>
            <a:r>
              <a:rPr lang="en-US" baseline="0" dirty="0"/>
              <a:t> documentation.</a:t>
            </a:r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9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you. This presentatio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brought to you by the National Cancer Registrars Association Education Foundation.  For more information on the Education Foundation, go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www.ncraeducationfoundation.org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For more information on the cancer registry profession, go to the NCRA website 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www.NCRA-usa.org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defTabSz="939800"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During this presentation, we will discuss the</a:t>
            </a:r>
            <a:r>
              <a:rPr lang="en-US" baseline="0" dirty="0"/>
              <a:t> purpose and benefits of </a:t>
            </a:r>
            <a:r>
              <a:rPr lang="en-US" dirty="0"/>
              <a:t>having </a:t>
            </a:r>
            <a:r>
              <a:rPr lang="en-US" baseline="0" dirty="0"/>
              <a:t>Cancer Conferences, </a:t>
            </a:r>
            <a:r>
              <a:rPr lang="en-US" dirty="0"/>
              <a:t>identify the CoC Cancer Conference requirements</a:t>
            </a:r>
            <a:r>
              <a:rPr lang="en-US" baseline="0" dirty="0"/>
              <a:t>, and</a:t>
            </a:r>
            <a:r>
              <a:rPr lang="en-US" dirty="0"/>
              <a:t> explain the Cancer Conference Coordinator's and the cancer registrar’s role in these requirements</a:t>
            </a:r>
            <a:r>
              <a:rPr lang="en-US" baseline="0" dirty="0"/>
              <a:t>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/>
              <a:t>You will</a:t>
            </a:r>
            <a:r>
              <a:rPr lang="en-US" baseline="0" dirty="0"/>
              <a:t> also </a:t>
            </a:r>
            <a:r>
              <a:rPr lang="en-US" dirty="0"/>
              <a:t>be able to </a:t>
            </a:r>
            <a:r>
              <a:rPr lang="en-US" baseline="0" dirty="0"/>
              <a:t>watch a few minutes of a Cancer Conference in action.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0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643">
              <a:defRPr/>
            </a:pPr>
            <a:r>
              <a:rPr lang="en-US" dirty="0"/>
              <a:t>The National Cancer Institute defines a Cancer Conference or Tumor Board as "a treatment planning approach in which a number of doctors who are experts in different specialties review and discuss the medical condition and treatment options of a patient.”</a:t>
            </a:r>
          </a:p>
          <a:p>
            <a:pPr defTabSz="940643">
              <a:defRPr/>
            </a:pPr>
            <a:endParaRPr lang="en-US" dirty="0"/>
          </a:p>
          <a:p>
            <a:pPr defTabSz="940643">
              <a:defRPr/>
            </a:pPr>
            <a:r>
              <a:rPr lang="en-US" dirty="0"/>
              <a:t>A Cancer Conference provides the opportunity to have a</a:t>
            </a:r>
            <a:r>
              <a:rPr lang="en-US" baseline="0" dirty="0"/>
              <a:t> multidisciplinary discussion about current diagnoses and treatment standards, with patients’ well-being and care as the primary focus. </a:t>
            </a:r>
            <a:endParaRPr lang="en-US" dirty="0"/>
          </a:p>
          <a:p>
            <a:pPr defTabSz="940643">
              <a:defRPr/>
            </a:pPr>
            <a:r>
              <a:rPr lang="en-US" baseline="0" dirty="0"/>
              <a:t>The goal of the discussion is to determine the best possible treatment plan for the patient. </a:t>
            </a:r>
            <a:endParaRPr lang="en-US" dirty="0"/>
          </a:p>
          <a:p>
            <a:pPr defTabSz="940643">
              <a:defRPr/>
            </a:pPr>
            <a:r>
              <a:rPr lang="en-US" baseline="0" dirty="0"/>
              <a:t>Cancer Conference meetings also provide ongoing education for physicians and ancillary staff.</a:t>
            </a:r>
            <a:endParaRPr lang="en-US" dirty="0">
              <a:cs typeface="Calibri"/>
            </a:endParaRPr>
          </a:p>
          <a:p>
            <a:pPr defTabSz="940643">
              <a:defRPr/>
            </a:pPr>
            <a:endParaRPr lang="en-US" dirty="0"/>
          </a:p>
          <a:p>
            <a:pPr defTabSz="940643">
              <a:defRPr/>
            </a:pPr>
            <a:r>
              <a:rPr lang="en-US" dirty="0"/>
              <a:t>The benefits</a:t>
            </a:r>
            <a:r>
              <a:rPr lang="en-US" baseline="0" dirty="0"/>
              <a:t> of </a:t>
            </a:r>
            <a:r>
              <a:rPr lang="en-US" dirty="0"/>
              <a:t>holding </a:t>
            </a:r>
            <a:r>
              <a:rPr lang="en-US" baseline="0" dirty="0"/>
              <a:t>Cancer </a:t>
            </a:r>
            <a:r>
              <a:rPr lang="en-US" dirty="0"/>
              <a:t>Conferences are</a:t>
            </a:r>
            <a:r>
              <a:rPr lang="en-US" baseline="0" dirty="0"/>
              <a:t> an overall improvement in the management of patient care</a:t>
            </a:r>
            <a:r>
              <a:rPr lang="en-US" dirty="0"/>
              <a:t> and identifying opportunities within the program to improve cancer patient care</a:t>
            </a:r>
            <a:r>
              <a:rPr lang="en-US" baseline="0" dirty="0"/>
              <a:t>.</a:t>
            </a:r>
            <a:endParaRPr lang="en-US" baseline="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Cancer Conference meetings </a:t>
            </a:r>
            <a:r>
              <a:rPr lang="en-US" baseline="0" dirty="0"/>
              <a:t>center around actual patient case scenarios. For each patient case, members present and discuss</a:t>
            </a:r>
            <a:r>
              <a:rPr lang="en-US" dirty="0">
                <a:cs typeface="Calibri"/>
              </a:rPr>
              <a:t>:</a:t>
            </a:r>
            <a:endParaRPr lang="en-US" baseline="0" dirty="0"/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the patient's history</a:t>
            </a:r>
            <a:r>
              <a:rPr lang="en-US" baseline="0" dirty="0"/>
              <a:t> of illness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radiologic imaging</a:t>
            </a:r>
            <a:r>
              <a:rPr lang="en-US" baseline="0" dirty="0"/>
              <a:t> studies, pathology slides, and lab results</a:t>
            </a:r>
            <a:endParaRPr lang="en-US" baseline="0" dirty="0">
              <a:cs typeface="Calibri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cancer stage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prognostic factors related to that site of cancer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baseline="0" dirty="0"/>
              <a:t>possible treatments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dirty="0"/>
              <a:t>evidence-based national treatment guidelines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en-US" baseline="0" dirty="0"/>
              <a:t>clinical trial </a:t>
            </a:r>
            <a:r>
              <a:rPr lang="en-US" dirty="0"/>
              <a:t>eligibility</a:t>
            </a:r>
            <a:r>
              <a:rPr lang="en-US" dirty="0">
                <a:cs typeface="Calibri"/>
              </a:rPr>
              <a:t> and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dirty="0">
                <a:cs typeface="Calibri"/>
              </a:rPr>
              <a:t>possible</a:t>
            </a:r>
            <a:r>
              <a:rPr lang="en-US" baseline="0" dirty="0"/>
              <a:t> referrals to other services such as </a:t>
            </a:r>
            <a:r>
              <a:rPr lang="en-US" dirty="0"/>
              <a:t>rehab</a:t>
            </a:r>
            <a:r>
              <a:rPr lang="en-US" baseline="0" dirty="0"/>
              <a:t>, palliative care, genetics, psychosocial services, or hospice are also discussed.</a:t>
            </a:r>
            <a:r>
              <a:rPr lang="en-US" dirty="0"/>
              <a:t> </a:t>
            </a:r>
            <a:r>
              <a:rPr lang="en-US" baseline="0" dirty="0"/>
              <a:t> </a:t>
            </a:r>
            <a:endParaRPr lang="en-US" dirty="0"/>
          </a:p>
          <a:p>
            <a:pPr marL="171450" indent="-17145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baseline="0" dirty="0"/>
              <a:t>The discussion is open to all present.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3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cancer registrar</a:t>
            </a:r>
            <a:r>
              <a:rPr lang="en-US" baseline="0" dirty="0"/>
              <a:t> has a major role in Cancer Conferences, as many may coordinate case presentations and meeting arrangements. </a:t>
            </a:r>
            <a:endParaRPr lang="en-US" dirty="0"/>
          </a:p>
          <a:p>
            <a:pPr>
              <a:defRPr/>
            </a:pPr>
            <a:r>
              <a:rPr lang="en-US" baseline="0" dirty="0"/>
              <a:t>They also ensure that cancer references, manuals, and treatment guidelines are available to meeting participants. </a:t>
            </a:r>
            <a:endParaRPr lang="en-US" dirty="0"/>
          </a:p>
          <a:p>
            <a:pPr>
              <a:defRPr/>
            </a:pPr>
            <a:r>
              <a:rPr lang="en-US" baseline="0" dirty="0"/>
              <a:t>This </a:t>
            </a:r>
            <a:r>
              <a:rPr lang="en-US" dirty="0"/>
              <a:t>may </a:t>
            </a:r>
            <a:r>
              <a:rPr lang="en-US" baseline="0" dirty="0"/>
              <a:t>include </a:t>
            </a:r>
            <a:r>
              <a:rPr lang="en-US" dirty="0"/>
              <a:t>guidelines established by</a:t>
            </a:r>
            <a:r>
              <a:rPr lang="en-US" baseline="0" dirty="0"/>
              <a:t> </a:t>
            </a:r>
            <a:r>
              <a:rPr lang="en-US" dirty="0"/>
              <a:t>the </a:t>
            </a:r>
            <a:r>
              <a:rPr lang="en-US" baseline="0" dirty="0"/>
              <a:t>National Comprehensive Cancer Network, American Society of Clinical Oncology, or American College of Radiation Oncology, to name a few.</a:t>
            </a:r>
            <a:endParaRPr lang="en-US" dirty="0"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Cancer registrars must record specific information to meet Commission on </a:t>
            </a:r>
            <a:r>
              <a:rPr lang="en-US" dirty="0"/>
              <a:t>Cancer's cancer conference standards</a:t>
            </a:r>
            <a:r>
              <a:rPr lang="en-US" baseline="0" dirty="0"/>
              <a:t>.</a:t>
            </a:r>
            <a:endParaRPr lang="en-US" baseline="0" dirty="0">
              <a:cs typeface="Calibri"/>
            </a:endParaRPr>
          </a:p>
          <a:p>
            <a:pPr>
              <a:defRPr/>
            </a:pPr>
            <a:r>
              <a:rPr lang="en-US" baseline="0" dirty="0"/>
              <a:t>This </a:t>
            </a:r>
            <a:r>
              <a:rPr lang="en-US" dirty="0"/>
              <a:t>usually consists of a cancer conference grid or grids that consists of</a:t>
            </a:r>
            <a:r>
              <a:rPr lang="en-US" baseline="0" dirty="0"/>
              <a:t>: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dirty="0">
                <a:cs typeface="Calibri"/>
              </a:rPr>
              <a:t>presenting physician and cancer site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>
                <a:cs typeface="Calibri"/>
              </a:rPr>
              <a:t>The percentage of prospective case presentations.  Prospective cases include: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dirty="0">
                <a:cs typeface="Calibri"/>
              </a:rPr>
              <a:t>newly diagnosed patients that have not had treatment initiated, 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dirty="0">
                <a:cs typeface="Calibri"/>
              </a:rPr>
              <a:t>newly diagnosed patients that treatment has been initiated, but discussion of additional treatment is needed and 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US" dirty="0">
                <a:cs typeface="Calibri"/>
              </a:rPr>
              <a:t>previously diagnosed patients where first course of treatment has been completed, but discussion of treatment for recurrence or cancer progression is needed.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/>
              <a:t>Cancer registrars must also maintain documentation</a:t>
            </a:r>
            <a:r>
              <a:rPr lang="en-US" baseline="0" dirty="0"/>
              <a:t> of</a:t>
            </a:r>
            <a:r>
              <a:rPr lang="en-US" dirty="0"/>
              <a:t> the AJCC</a:t>
            </a:r>
            <a:r>
              <a:rPr lang="en-US" baseline="0" dirty="0"/>
              <a:t> cancer stage, prognostic</a:t>
            </a:r>
            <a:r>
              <a:rPr lang="en-US" dirty="0"/>
              <a:t> indicators</a:t>
            </a:r>
            <a:r>
              <a:rPr lang="en-US" baseline="0" dirty="0"/>
              <a:t>, treatment</a:t>
            </a:r>
            <a:r>
              <a:rPr lang="en-US" dirty="0"/>
              <a:t> planning and use of evidence-based national</a:t>
            </a:r>
            <a:r>
              <a:rPr lang="en-US" baseline="0" dirty="0"/>
              <a:t> </a:t>
            </a:r>
            <a:r>
              <a:rPr lang="en-US" dirty="0"/>
              <a:t>guidelines</a:t>
            </a:r>
            <a:r>
              <a:rPr lang="en-US" dirty="0">
                <a:cs typeface="Calibri"/>
              </a:rPr>
              <a:t> for applicable cases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/>
              <a:t>If a patient is eligible for a clinical</a:t>
            </a:r>
            <a:r>
              <a:rPr lang="en-US" baseline="0" dirty="0"/>
              <a:t> trial</a:t>
            </a:r>
            <a:r>
              <a:rPr lang="en-US" dirty="0"/>
              <a:t> or trials </a:t>
            </a:r>
            <a:r>
              <a:rPr lang="en-US" dirty="0">
                <a:cs typeface="Calibri"/>
              </a:rPr>
              <a:t>and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dirty="0">
                <a:cs typeface="Calibri"/>
              </a:rPr>
              <a:t>An attendance record of each discipline that participated in the meeting</a:t>
            </a:r>
            <a:endParaRPr lang="en-US" baseline="0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 defTabSz="940643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/>
              </a:rPr>
              <a:t>The Cancer Conference Coordinator is appointed each calendar year and is a required member of the Cancer Committee.</a:t>
            </a:r>
          </a:p>
          <a:p>
            <a:pPr>
              <a:defRPr/>
            </a:pPr>
            <a:r>
              <a:rPr lang="en-US" dirty="0">
                <a:cs typeface="Calibri"/>
              </a:rPr>
              <a:t>The Cancer Conference Coordinator is responsible for monitoring the Cancer Conference activity.</a:t>
            </a:r>
          </a:p>
          <a:p>
            <a:pPr>
              <a:defRPr/>
            </a:pPr>
            <a:r>
              <a:rPr lang="en-US" dirty="0">
                <a:cs typeface="Calibri"/>
              </a:rPr>
              <a:t>He or she will report findings to the Cancer Committee at least annually and recommend corrective action if activity falls below the annual goal or requirements.</a:t>
            </a:r>
          </a:p>
          <a:p>
            <a:pPr>
              <a:defRPr/>
            </a:pPr>
            <a:r>
              <a:rPr lang="en-US" dirty="0">
                <a:cs typeface="Calibri"/>
              </a:rPr>
              <a:t>A Cancer Registrar can be appointed to fulfill the Cancer Conference Coordinator role.</a:t>
            </a: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Many healthcare professionals can participate in </a:t>
            </a:r>
            <a:r>
              <a:rPr lang="en-US" baseline="0" dirty="0"/>
              <a:t>Cancer </a:t>
            </a:r>
            <a:r>
              <a:rPr lang="en-US" dirty="0"/>
              <a:t>Conferences; however, many</a:t>
            </a:r>
            <a:r>
              <a:rPr lang="en-US" baseline="0" dirty="0"/>
              <a:t> </a:t>
            </a:r>
            <a:r>
              <a:rPr lang="en-US" dirty="0"/>
              <a:t>of these professionals</a:t>
            </a:r>
            <a:r>
              <a:rPr lang="en-US" baseline="0" dirty="0"/>
              <a:t> are required</a:t>
            </a:r>
            <a:r>
              <a:rPr lang="en-US" dirty="0"/>
              <a:t> by the CoC</a:t>
            </a:r>
            <a:r>
              <a:rPr lang="en-US" baseline="0" dirty="0"/>
              <a:t> to attend a certain </a:t>
            </a:r>
            <a:r>
              <a:rPr lang="en-US" dirty="0"/>
              <a:t>percentage </a:t>
            </a:r>
            <a:r>
              <a:rPr lang="en-US" baseline="0" dirty="0"/>
              <a:t>of meetings.</a:t>
            </a:r>
            <a:r>
              <a:rPr lang="en-US" dirty="0"/>
              <a:t>  </a:t>
            </a:r>
          </a:p>
          <a:p>
            <a:pPr>
              <a:defRPr/>
            </a:pPr>
            <a:r>
              <a:rPr lang="en-US" dirty="0"/>
              <a:t>These required professionals</a:t>
            </a:r>
            <a:r>
              <a:rPr lang="en-US" baseline="0" dirty="0"/>
              <a:t> </a:t>
            </a:r>
            <a:r>
              <a:rPr lang="en-US" dirty="0"/>
              <a:t>include </a:t>
            </a:r>
            <a:r>
              <a:rPr lang="en-US" baseline="0" dirty="0"/>
              <a:t>physicians from the following disciplines: pathology, radiology, surgery, medical oncology, and radiation oncology.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</a:t>
            </a:r>
            <a:r>
              <a:rPr lang="en-US" dirty="0"/>
              <a:t>several different</a:t>
            </a:r>
            <a:r>
              <a:rPr lang="en-US" baseline="0" dirty="0"/>
              <a:t> types of Cancer </a:t>
            </a:r>
            <a:r>
              <a:rPr lang="en-US" dirty="0"/>
              <a:t>Conferences that a facility can offer</a:t>
            </a:r>
            <a:r>
              <a:rPr lang="en-US" baseline="0" dirty="0"/>
              <a:t>:</a:t>
            </a:r>
          </a:p>
          <a:p>
            <a:endParaRPr lang="en-US" dirty="0"/>
          </a:p>
          <a:p>
            <a:r>
              <a:rPr lang="en-US" dirty="0"/>
              <a:t>Facility-wide, or “General,” conferences are open to all cancer types being discussed.  For example, one Cancer Conference meeting could include a melanoma case, a colon case and a lung case.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Departmental conferences focus on specialty departments such as GYN, GI, or Head and Neck.</a:t>
            </a:r>
          </a:p>
          <a:p>
            <a:endParaRPr lang="en-US" dirty="0"/>
          </a:p>
          <a:p>
            <a:r>
              <a:rPr lang="en-US" dirty="0"/>
              <a:t>Site-specific conferences only review one site, such as</a:t>
            </a:r>
            <a:r>
              <a:rPr lang="en-US" baseline="0" dirty="0"/>
              <a:t> breast or lung cancer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12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Seeing an actual Cancer Conference in session really demonstrates its benefits. </a:t>
            </a:r>
            <a:r>
              <a:rPr lang="en-US" dirty="0"/>
              <a:t>Let's take a few minutes to view a recording </a:t>
            </a:r>
            <a:r>
              <a:rPr lang="en-US" baseline="0" dirty="0"/>
              <a:t>of </a:t>
            </a:r>
            <a:r>
              <a:rPr lang="en-US" dirty="0"/>
              <a:t>a</a:t>
            </a:r>
            <a:r>
              <a:rPr lang="en-US" baseline="0" dirty="0"/>
              <a:t> </a:t>
            </a:r>
            <a:r>
              <a:rPr lang="en-US" dirty="0"/>
              <a:t>Cancer Conference</a:t>
            </a:r>
            <a:r>
              <a:rPr lang="en-US" baseline="0" dirty="0"/>
              <a:t> at Torrance Memorial Medical Center in Torrance, California.</a:t>
            </a:r>
            <a:r>
              <a:rPr lang="en-US" dirty="0"/>
              <a:t> </a:t>
            </a:r>
            <a:endParaRPr lang="en-US" baseline="0" dirty="0"/>
          </a:p>
          <a:p>
            <a:r>
              <a:rPr lang="en-US" baseline="0" dirty="0"/>
              <a:t>----------  </a:t>
            </a:r>
          </a:p>
          <a:p>
            <a:r>
              <a:rPr lang="en-US" baseline="0" dirty="0"/>
              <a:t>Now </a:t>
            </a:r>
            <a:r>
              <a:rPr lang="en-US" dirty="0"/>
              <a:t>you have </a:t>
            </a:r>
            <a:r>
              <a:rPr lang="en-US" baseline="0" dirty="0"/>
              <a:t>seen how physicians share their knowledge on the </a:t>
            </a:r>
            <a:r>
              <a:rPr lang="en-US" dirty="0"/>
              <a:t>diagnostic</a:t>
            </a:r>
            <a:r>
              <a:rPr lang="en-US" baseline="0" dirty="0"/>
              <a:t> findings</a:t>
            </a:r>
            <a:r>
              <a:rPr lang="en-US" dirty="0"/>
              <a:t> and treatment options for cancer patients.  A special</a:t>
            </a:r>
            <a:r>
              <a:rPr lang="en-US" baseline="0" dirty="0"/>
              <a:t> thank you to facilities that have tools for educational needs like Torrance Memorial.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/>
          </a:p>
          <a:p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79111-8467-1044-9515-A72EAC239B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632C-68BE-4F48-A5A7-5665144DEE21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3D2D-1A2E-6349-83E2-8B517AC3F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1131" y="909639"/>
            <a:ext cx="6304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131" y="2037522"/>
            <a:ext cx="6304219" cy="468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F632C-68BE-4F48-A5A7-5665144DEE21}" type="datetimeFigureOut">
              <a:rPr lang="en-US" smtClean="0"/>
              <a:t>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D3D2D-1A2E-6349-83E2-8B517AC3FA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5AFE9-3A04-7024-1F5E-4921115E277B}"/>
              </a:ext>
            </a:extLst>
          </p:cNvPr>
          <p:cNvSpPr/>
          <p:nvPr userDrawn="1"/>
        </p:nvSpPr>
        <p:spPr>
          <a:xfrm>
            <a:off x="0" y="0"/>
            <a:ext cx="1828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2CEE7-4F1B-6665-6B57-B5F2D7D71B6C}"/>
              </a:ext>
            </a:extLst>
          </p:cNvPr>
          <p:cNvSpPr txBox="1"/>
          <p:nvPr userDrawn="1"/>
        </p:nvSpPr>
        <p:spPr>
          <a:xfrm>
            <a:off x="5281448" y="135083"/>
            <a:ext cx="3712772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i="0" spc="50" baseline="0" dirty="0">
                <a:solidFill>
                  <a:schemeClr val="bg1"/>
                </a:solidFill>
                <a:latin typeface="Aptos ExtraBold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INTRODUCTION TO THE CANCER REGISTRY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DDAA2-DE06-41C8-04F8-72B2CB3E07F9}"/>
              </a:ext>
            </a:extLst>
          </p:cNvPr>
          <p:cNvSpPr/>
          <p:nvPr userDrawn="1"/>
        </p:nvSpPr>
        <p:spPr>
          <a:xfrm>
            <a:off x="1828800" y="403356"/>
            <a:ext cx="7315199" cy="370132"/>
          </a:xfrm>
          <a:prstGeom prst="rect">
            <a:avLst/>
          </a:prstGeom>
          <a:solidFill>
            <a:srgbClr val="72665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2F33B4-9CD7-CD08-7217-CA49EEF915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8000"/>
          </a:blip>
          <a:srcRect l="42557" r="42557"/>
          <a:stretch/>
        </p:blipFill>
        <p:spPr>
          <a:xfrm>
            <a:off x="0" y="0"/>
            <a:ext cx="1828800" cy="6884276"/>
          </a:xfrm>
          <a:prstGeom prst="rect">
            <a:avLst/>
          </a:prstGeom>
          <a:effectLst/>
        </p:spPr>
      </p:pic>
      <p:pic>
        <p:nvPicPr>
          <p:cNvPr id="9" name="Content Placeholder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2BF7724-E017-02CD-C768-03A80D4E96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347" y="6110897"/>
            <a:ext cx="1215240" cy="580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CAB15E-2C98-4C0E-3D6A-940D104AFCCC}"/>
              </a:ext>
            </a:extLst>
          </p:cNvPr>
          <p:cNvSpPr txBox="1"/>
          <p:nvPr userDrawn="1"/>
        </p:nvSpPr>
        <p:spPr>
          <a:xfrm>
            <a:off x="3993931" y="349782"/>
            <a:ext cx="4992414" cy="4405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b="0" i="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Cancer Conference (aka Tumor Board)</a:t>
            </a:r>
          </a:p>
        </p:txBody>
      </p:sp>
    </p:spTree>
    <p:extLst>
      <p:ext uri="{BB962C8B-B14F-4D97-AF65-F5344CB8AC3E}">
        <p14:creationId xmlns:p14="http://schemas.microsoft.com/office/powerpoint/2010/main" val="210876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xStyles>
    <p:titleStyle>
      <a:lvl1pPr algn="l" defTabSz="914400" rtl="0" eaLnBrk="1" latinLnBrk="0" hangingPunct="1">
        <a:lnSpc>
          <a:spcPts val="332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ptos ExtraBold" panose="020B00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60"/>
        </a:lnSpc>
        <a:spcBef>
          <a:spcPts val="1000"/>
        </a:spcBef>
        <a:buFont typeface="Arial" panose="020B0604020202020204" pitchFamily="34" charset="0"/>
        <a:buNone/>
        <a:defRPr sz="2600" b="1" i="0" kern="1200">
          <a:solidFill>
            <a:schemeClr val="accent6">
              <a:lumMod val="50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3pPr>
      <a:lvl4pPr marL="109728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inion Pro" panose="020405030503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raeducationfoundatio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8T0-BCocs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8DE9B-9FE4-EE65-6EAF-690B6FD9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4" r="11784"/>
          <a:stretch/>
        </p:blipFill>
        <p:spPr>
          <a:xfrm>
            <a:off x="1" y="-19220"/>
            <a:ext cx="9389617" cy="6884276"/>
          </a:xfrm>
          <a:prstGeom prst="rect">
            <a:avLst/>
          </a:prstGeom>
        </p:spPr>
      </p:pic>
      <p:pic>
        <p:nvPicPr>
          <p:cNvPr id="3" name="Content Placeholder 8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02132806-3F82-FEF4-E80D-D1E575058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098" y="5328067"/>
            <a:ext cx="2530407" cy="12080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8477D2-AD88-8832-8591-D20CAA1A5EE5}"/>
              </a:ext>
            </a:extLst>
          </p:cNvPr>
          <p:cNvSpPr/>
          <p:nvPr/>
        </p:nvSpPr>
        <p:spPr>
          <a:xfrm>
            <a:off x="1" y="2222850"/>
            <a:ext cx="9389618" cy="506237"/>
          </a:xfrm>
          <a:prstGeom prst="rect">
            <a:avLst/>
          </a:prstGeom>
          <a:solidFill>
            <a:srgbClr val="726658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D4911-1651-A4AA-00F9-45AFE307AB6F}"/>
              </a:ext>
            </a:extLst>
          </p:cNvPr>
          <p:cNvSpPr txBox="1"/>
          <p:nvPr/>
        </p:nvSpPr>
        <p:spPr>
          <a:xfrm>
            <a:off x="3636579" y="1863514"/>
            <a:ext cx="559538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b="1" spc="100" dirty="0">
                <a:solidFill>
                  <a:schemeClr val="bg1"/>
                </a:solidFill>
                <a:latin typeface="Aptos Black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INTRODUCTION TO THE CANCER REGISTRY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A8DD8-283B-742E-906A-6741D50A3DC8}"/>
              </a:ext>
            </a:extLst>
          </p:cNvPr>
          <p:cNvSpPr txBox="1"/>
          <p:nvPr/>
        </p:nvSpPr>
        <p:spPr>
          <a:xfrm>
            <a:off x="1040524" y="2281651"/>
            <a:ext cx="8191440" cy="4943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860"/>
              </a:lnSpc>
            </a:pPr>
            <a:r>
              <a:rPr lang="en-US" sz="320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Cancer Conference (aka Tumor Board)</a:t>
            </a:r>
          </a:p>
        </p:txBody>
      </p:sp>
    </p:spTree>
    <p:extLst>
      <p:ext uri="{BB962C8B-B14F-4D97-AF65-F5344CB8AC3E}">
        <p14:creationId xmlns:p14="http://schemas.microsoft.com/office/powerpoint/2010/main" val="87905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1DF-66F5-544B-A41F-EC006573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Cancer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D1142-F9F8-91E8-1385-C4DE2F553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Conducted to reach out to other</a:t>
            </a:r>
          </a:p>
          <a:p>
            <a:pPr lvl="3"/>
            <a:r>
              <a:rPr lang="en-US" dirty="0"/>
              <a:t>Networks</a:t>
            </a:r>
          </a:p>
          <a:p>
            <a:pPr lvl="3"/>
            <a:r>
              <a:rPr lang="en-US" dirty="0"/>
              <a:t>Smaller or rural facilities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Equipment needs</a:t>
            </a:r>
          </a:p>
          <a:p>
            <a:pPr lvl="3"/>
            <a:r>
              <a:rPr lang="en-US" dirty="0"/>
              <a:t>Network access</a:t>
            </a:r>
          </a:p>
          <a:p>
            <a:pPr lvl="3"/>
            <a:r>
              <a:rPr lang="en-US"/>
              <a:t>Computer</a:t>
            </a:r>
            <a:br>
              <a:rPr lang="en-US"/>
            </a:br>
            <a:endParaRPr lang="en-US" dirty="0"/>
          </a:p>
          <a:p>
            <a:pPr lvl="1"/>
            <a:r>
              <a:rPr lang="en-US" dirty="0"/>
              <a:t>GoToMeeting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0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3EC73-28FF-A514-5E13-5748B726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3AE7D-0EF7-2837-57B4-23F1664BF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Multidisciplinary discussion</a:t>
            </a:r>
          </a:p>
          <a:p>
            <a:pPr lvl="1"/>
            <a:r>
              <a:rPr lang="en-US" dirty="0"/>
              <a:t>Purpose is to determine best possible treatment for patient</a:t>
            </a:r>
          </a:p>
          <a:p>
            <a:pPr lvl="1"/>
            <a:r>
              <a:rPr lang="en-US" dirty="0"/>
              <a:t>Certain physician disciplines required to attend</a:t>
            </a:r>
          </a:p>
          <a:p>
            <a:pPr lvl="1"/>
            <a:r>
              <a:rPr lang="en-US" dirty="0"/>
              <a:t>Cancer registrars help prepare for meeting and document meeting activities</a:t>
            </a:r>
          </a:p>
          <a:p>
            <a:pPr marL="310896"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6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04E204-402B-2F0A-6644-BE61D83E9B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4" r="11784"/>
          <a:stretch/>
        </p:blipFill>
        <p:spPr>
          <a:xfrm>
            <a:off x="0" y="0"/>
            <a:ext cx="9389617" cy="6884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91A742-FBAB-CBCE-C796-C98F41207630}"/>
              </a:ext>
            </a:extLst>
          </p:cNvPr>
          <p:cNvSpPr/>
          <p:nvPr/>
        </p:nvSpPr>
        <p:spPr>
          <a:xfrm>
            <a:off x="1858435" y="2851875"/>
            <a:ext cx="5672745" cy="1913071"/>
          </a:xfrm>
          <a:prstGeom prst="rect">
            <a:avLst/>
          </a:prstGeom>
          <a:solidFill>
            <a:srgbClr val="726658">
              <a:alpha val="5098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839E15-32C0-98C5-0637-51DB34EA1B51}"/>
              </a:ext>
            </a:extLst>
          </p:cNvPr>
          <p:cNvSpPr txBox="1">
            <a:spLocks/>
          </p:cNvSpPr>
          <p:nvPr/>
        </p:nvSpPr>
        <p:spPr>
          <a:xfrm>
            <a:off x="1542697" y="2999126"/>
            <a:ext cx="6304219" cy="7673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i="0" kern="120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3pPr>
            <a:lvl4pPr marL="109728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560"/>
              </a:lnSpc>
              <a:spcBef>
                <a:spcPts val="0"/>
              </a:spcBef>
              <a:defRPr/>
            </a:pPr>
            <a:r>
              <a:rPr lang="en-US" b="0" dirty="0">
                <a:solidFill>
                  <a:schemeClr val="bg1"/>
                </a:solidFill>
                <a:latin typeface="Minion Pro" panose="02040503050306020203" pitchFamily="18" charset="0"/>
              </a:rPr>
              <a:t>NCRA Education Foundation</a:t>
            </a:r>
          </a:p>
          <a:p>
            <a:pPr algn="ctr">
              <a:lnSpc>
                <a:spcPts val="256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www.ncraeducationfoundation.org</a:t>
            </a:r>
            <a:endParaRPr lang="en-US" u="sng" dirty="0">
              <a:solidFill>
                <a:schemeClr val="bg1"/>
              </a:solidFill>
              <a:latin typeface="Aptos ExtraBold" panose="020B0004020202020204" pitchFamily="34" charset="0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4740D-6E01-81CC-CDDE-BDA1A67D4A99}"/>
              </a:ext>
            </a:extLst>
          </p:cNvPr>
          <p:cNvSpPr txBox="1"/>
          <p:nvPr/>
        </p:nvSpPr>
        <p:spPr>
          <a:xfrm>
            <a:off x="2014523" y="3946135"/>
            <a:ext cx="536056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60"/>
              </a:lnSpc>
              <a:defRPr/>
            </a:pPr>
            <a:r>
              <a:rPr lang="en-US" sz="2600" dirty="0">
                <a:solidFill>
                  <a:schemeClr val="bg1"/>
                </a:solidFill>
                <a:latin typeface="Minion Pro" panose="02040503050306020203" pitchFamily="18" charset="0"/>
              </a:rPr>
              <a:t>NCRA</a:t>
            </a:r>
          </a:p>
          <a:p>
            <a:pPr algn="ctr">
              <a:lnSpc>
                <a:spcPts val="2360"/>
              </a:lnSpc>
              <a:defRPr/>
            </a:pPr>
            <a:r>
              <a:rPr lang="en-US" sz="2600" b="1" dirty="0" err="1">
                <a:solidFill>
                  <a:schemeClr val="bg1"/>
                </a:solidFill>
                <a:latin typeface="Aptos ExtraBold" panose="020B0004020202020204" pitchFamily="34" charset="0"/>
                <a:cs typeface="Calibri"/>
              </a:rPr>
              <a:t>www.ncra-usa.org</a:t>
            </a:r>
            <a:endParaRPr lang="en-US" sz="2600" b="1" dirty="0">
              <a:solidFill>
                <a:schemeClr val="bg1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077625-36AA-4539-E9DA-57CCBC7FC259}"/>
              </a:ext>
            </a:extLst>
          </p:cNvPr>
          <p:cNvSpPr/>
          <p:nvPr/>
        </p:nvSpPr>
        <p:spPr>
          <a:xfrm>
            <a:off x="1" y="1761689"/>
            <a:ext cx="9389618" cy="11011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7633F-9D30-69B1-7B3A-CF0020DAF30C}"/>
              </a:ext>
            </a:extLst>
          </p:cNvPr>
          <p:cNvSpPr txBox="1"/>
          <p:nvPr/>
        </p:nvSpPr>
        <p:spPr>
          <a:xfrm>
            <a:off x="159391" y="2281651"/>
            <a:ext cx="9072573" cy="6482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7200" dirty="0">
                <a:solidFill>
                  <a:schemeClr val="bg1"/>
                </a:solidFill>
                <a:latin typeface="Minion Pro" panose="02040503050306020203" pitchFamily="18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3152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DC20-1906-51AB-CEE8-C3998175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C292-FE2A-C633-DF99-B2E14C64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Discuss the purpose and benefits of Cancer Conferences</a:t>
            </a:r>
          </a:p>
          <a:p>
            <a:pPr lvl="1"/>
            <a:r>
              <a:rPr lang="en-US" dirty="0"/>
              <a:t>Identify the CoC requirements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Explain the role</a:t>
            </a:r>
            <a:r>
              <a:rPr lang="en-US" dirty="0">
                <a:cs typeface="Calibri"/>
              </a:rPr>
              <a:t> of the:</a:t>
            </a:r>
          </a:p>
          <a:p>
            <a:pPr lvl="3"/>
            <a:r>
              <a:rPr lang="en-US" dirty="0">
                <a:cs typeface="Calibri"/>
              </a:rPr>
              <a:t>Cancer Registrar</a:t>
            </a:r>
          </a:p>
          <a:p>
            <a:pPr lvl="3"/>
            <a:r>
              <a:rPr lang="en-US" dirty="0"/>
              <a:t>Cancer Conference Coordinator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View a real Cancer Conference meeting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0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2D3D-032B-4CB2-DE4F-F09C5EE6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824C-CCC6-0DA8-F517-2F17F50D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Purpose</a:t>
            </a:r>
          </a:p>
          <a:p>
            <a:pPr lvl="3"/>
            <a:r>
              <a:rPr lang="en-US" dirty="0"/>
              <a:t>Multidisciplinary discussion focused on current diagnoses and treatment planning</a:t>
            </a:r>
          </a:p>
          <a:p>
            <a:pPr lvl="3"/>
            <a:r>
              <a:rPr lang="en-US" dirty="0"/>
              <a:t>Provides consultative services to formulate best treatment plan for patient </a:t>
            </a:r>
          </a:p>
          <a:p>
            <a:pPr lvl="3"/>
            <a:r>
              <a:rPr lang="en-US" dirty="0"/>
              <a:t>Provides ongoing education to physicians and allied medical staff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Benefits</a:t>
            </a:r>
            <a:endParaRPr lang="en-US" dirty="0">
              <a:cs typeface="Calibri"/>
            </a:endParaRPr>
          </a:p>
          <a:p>
            <a:pPr lvl="3"/>
            <a:r>
              <a:rPr lang="en-US" dirty="0"/>
              <a:t>Improve overall management of patient care</a:t>
            </a:r>
          </a:p>
          <a:p>
            <a:pPr lvl="3"/>
            <a:r>
              <a:rPr lang="en-US" dirty="0"/>
              <a:t>Identify opportunities for improving patient care</a:t>
            </a:r>
          </a:p>
        </p:txBody>
      </p:sp>
    </p:spTree>
    <p:extLst>
      <p:ext uri="{BB962C8B-B14F-4D97-AF65-F5344CB8AC3E}">
        <p14:creationId xmlns:p14="http://schemas.microsoft.com/office/powerpoint/2010/main" val="125903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29D-1287-60B9-727A-B64D78B7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C5FD-FE1A-360C-3099-240E2073E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History of illness</a:t>
            </a:r>
          </a:p>
          <a:p>
            <a:pPr lvl="1"/>
            <a:r>
              <a:rPr lang="en-US" dirty="0"/>
              <a:t>Pathology slides</a:t>
            </a:r>
          </a:p>
          <a:p>
            <a:pPr lvl="1"/>
            <a:r>
              <a:rPr lang="en-US" dirty="0"/>
              <a:t>Imaging studies</a:t>
            </a:r>
          </a:p>
          <a:p>
            <a:pPr lvl="1"/>
            <a:r>
              <a:rPr lang="en-US" dirty="0"/>
              <a:t>Cancer stage</a:t>
            </a:r>
          </a:p>
          <a:p>
            <a:pPr lvl="1"/>
            <a:r>
              <a:rPr lang="en-US" dirty="0"/>
              <a:t>Prognostic factors</a:t>
            </a:r>
          </a:p>
          <a:p>
            <a:pPr lvl="1"/>
            <a:r>
              <a:rPr lang="en-US" dirty="0"/>
              <a:t>Treatments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Evidence-based national treatment guidelines</a:t>
            </a:r>
            <a:endParaRPr lang="en-US" dirty="0"/>
          </a:p>
          <a:p>
            <a:pPr lvl="1"/>
            <a:r>
              <a:rPr lang="en-US" dirty="0"/>
              <a:t>Clinical trial eligibility</a:t>
            </a:r>
          </a:p>
          <a:p>
            <a:pPr lvl="1"/>
            <a:r>
              <a:rPr lang="en-US" dirty="0"/>
              <a:t>Possible referrals</a:t>
            </a:r>
          </a:p>
        </p:txBody>
      </p:sp>
    </p:spTree>
    <p:extLst>
      <p:ext uri="{BB962C8B-B14F-4D97-AF65-F5344CB8AC3E}">
        <p14:creationId xmlns:p14="http://schemas.microsoft.com/office/powerpoint/2010/main" val="67900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1C30-4862-1A67-FC1C-D8776CDE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Registrar’s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13-7CB3-D8C0-1E5F-7A7D3AC2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Assist with coordination of conferences </a:t>
            </a:r>
          </a:p>
          <a:p>
            <a:pPr lvl="1"/>
            <a:r>
              <a:rPr lang="en-US" dirty="0"/>
              <a:t>Maintains cancer conference grid by recording required documentation:</a:t>
            </a:r>
            <a:endParaRPr lang="en-US" dirty="0">
              <a:cs typeface="Calibri"/>
            </a:endParaRPr>
          </a:p>
          <a:p>
            <a:pPr lvl="3"/>
            <a:r>
              <a:rPr lang="en-US" dirty="0"/>
              <a:t>Cancer site and presenting physician</a:t>
            </a:r>
            <a:endParaRPr lang="en-US" dirty="0">
              <a:cs typeface="Calibri"/>
            </a:endParaRPr>
          </a:p>
          <a:p>
            <a:pPr lvl="3"/>
            <a:r>
              <a:rPr lang="en-US" dirty="0"/>
              <a:t>Percentage of prospective case presentations</a:t>
            </a:r>
          </a:p>
          <a:p>
            <a:pPr lvl="3"/>
            <a:r>
              <a:rPr lang="en-US" dirty="0"/>
              <a:t>Discussion of AJCC stage, prognostic indicators, treatment planning and use of evidence-based guidelines</a:t>
            </a:r>
          </a:p>
          <a:p>
            <a:pPr lvl="3"/>
            <a:r>
              <a:rPr lang="en-US" dirty="0"/>
              <a:t>Clinical trials eligibility</a:t>
            </a:r>
            <a:endParaRPr lang="en-US" dirty="0">
              <a:cs typeface="Calibri"/>
            </a:endParaRPr>
          </a:p>
          <a:p>
            <a:pPr lvl="3"/>
            <a:r>
              <a:rPr lang="en-US" dirty="0">
                <a:cs typeface="Calibri"/>
              </a:rPr>
              <a:t>Multidisciplinary attendance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65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A1A0-CDB7-08C8-3971-220C175D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Conference Coordinator’s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15A7F-1532-E21C-0D31-CB945102C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cs typeface="Calibri"/>
              </a:rPr>
              <a:t>Responsible for monitoring Cancer Conference activity</a:t>
            </a:r>
          </a:p>
          <a:p>
            <a:pPr lvl="1"/>
            <a:r>
              <a:rPr lang="en-US" dirty="0">
                <a:cs typeface="Calibri"/>
              </a:rPr>
              <a:t>Report findings of Cancer Conference activities annually to the Cancer Committee</a:t>
            </a:r>
          </a:p>
          <a:p>
            <a:pPr lvl="1"/>
            <a:r>
              <a:rPr lang="en-US" dirty="0">
                <a:cs typeface="Calibri"/>
              </a:rPr>
              <a:t>Recommend corrective action if activity falls below the goal or requirements</a:t>
            </a:r>
          </a:p>
        </p:txBody>
      </p:sp>
    </p:spTree>
    <p:extLst>
      <p:ext uri="{BB962C8B-B14F-4D97-AF65-F5344CB8AC3E}">
        <p14:creationId xmlns:p14="http://schemas.microsoft.com/office/powerpoint/2010/main" val="46673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F8B2-168F-B7DD-8240-598F9846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9F9E5B8-4495-67D7-8D13-BE1ADF376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660261"/>
              </p:ext>
            </p:extLst>
          </p:nvPr>
        </p:nvGraphicFramePr>
        <p:xfrm>
          <a:off x="1248440" y="18674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34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97FA-66C7-F181-A4DE-A69A3DF3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Cancer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CA10-FDD6-FFFE-1AA9-75E6DE1D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Facility-Wide (General)</a:t>
            </a:r>
          </a:p>
          <a:p>
            <a:pPr lvl="1"/>
            <a:r>
              <a:rPr lang="en-US" dirty="0"/>
              <a:t>Departmental</a:t>
            </a:r>
          </a:p>
          <a:p>
            <a:pPr lvl="3"/>
            <a:r>
              <a:rPr lang="en-US" dirty="0"/>
              <a:t>Gynecologic</a:t>
            </a:r>
          </a:p>
          <a:p>
            <a:pPr lvl="3"/>
            <a:r>
              <a:rPr lang="en-US" dirty="0"/>
              <a:t>Gastrointestinal</a:t>
            </a:r>
          </a:p>
          <a:p>
            <a:pPr lvl="3">
              <a:spcAft>
                <a:spcPts val="600"/>
              </a:spcAft>
            </a:pPr>
            <a:r>
              <a:rPr lang="en-US" dirty="0"/>
              <a:t>Head and Neck</a:t>
            </a:r>
          </a:p>
          <a:p>
            <a:pPr lvl="1"/>
            <a:r>
              <a:rPr lang="en-US" dirty="0"/>
              <a:t>Site-Specific</a:t>
            </a:r>
          </a:p>
          <a:p>
            <a:pPr lvl="3"/>
            <a:r>
              <a:rPr lang="en-US" dirty="0"/>
              <a:t>Breast</a:t>
            </a:r>
          </a:p>
          <a:p>
            <a:pPr lvl="3"/>
            <a:r>
              <a:rPr lang="en-US" dirty="0"/>
              <a:t>Lung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4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531D-9B3C-589F-46DF-FC8B4F7E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Board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5D8C-3B5F-7181-2A7B-447F7277E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915" indent="0">
              <a:buNone/>
            </a:pPr>
            <a:r>
              <a:rPr lang="en-US" sz="2200" b="0" dirty="0">
                <a:solidFill>
                  <a:schemeClr val="accent2"/>
                </a:solidFill>
                <a:latin typeface="Minion Pro" panose="020405030503060202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http://www.youtube.com/watch?v=98T0-BCocsM</a:t>
            </a:r>
          </a:p>
          <a:p>
            <a:pPr marL="81915" indent="0">
              <a:buNone/>
            </a:pPr>
            <a:endParaRPr lang="en-US" sz="2000" dirty="0">
              <a:cs typeface="Calibri"/>
            </a:endParaRPr>
          </a:p>
          <a:p>
            <a:pPr marL="81915" indent="0">
              <a:buNone/>
            </a:pPr>
            <a:r>
              <a:rPr lang="en-US" dirty="0"/>
              <a:t>Torrance Memorial Medical Center Torrance, California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A Registry">
      <a:dk1>
        <a:srgbClr val="000000"/>
      </a:dk1>
      <a:lt1>
        <a:srgbClr val="FFFFFF"/>
      </a:lt1>
      <a:dk2>
        <a:srgbClr val="506D7B"/>
      </a:dk2>
      <a:lt2>
        <a:srgbClr val="E0B524"/>
      </a:lt2>
      <a:accent1>
        <a:srgbClr val="962F58"/>
      </a:accent1>
      <a:accent2>
        <a:srgbClr val="56A3A5"/>
      </a:accent2>
      <a:accent3>
        <a:srgbClr val="246B2B"/>
      </a:accent3>
      <a:accent4>
        <a:srgbClr val="ED4624"/>
      </a:accent4>
      <a:accent5>
        <a:srgbClr val="0C4C61"/>
      </a:accent5>
      <a:accent6>
        <a:srgbClr val="B13428"/>
      </a:accent6>
      <a:hlink>
        <a:srgbClr val="716657"/>
      </a:hlink>
      <a:folHlink>
        <a:srgbClr val="FBDD0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207FEFC38F64D94CE7B2FAA439BA6" ma:contentTypeVersion="16" ma:contentTypeDescription="Create a new document." ma:contentTypeScope="" ma:versionID="b91738d401015cb5bb8e730b20b9e1d3">
  <xsd:schema xmlns:xsd="http://www.w3.org/2001/XMLSchema" xmlns:xs="http://www.w3.org/2001/XMLSchema" xmlns:p="http://schemas.microsoft.com/office/2006/metadata/properties" xmlns:ns2="d6434c83-0255-46ef-a54d-be4537d18526" xmlns:ns3="0fcdeb9f-fe34-45d3-bf7e-6f45f3e47953" targetNamespace="http://schemas.microsoft.com/office/2006/metadata/properties" ma:root="true" ma:fieldsID="78060ed2ce8365e104bca1252d9ceff4" ns2:_="" ns3:_="">
    <xsd:import namespace="d6434c83-0255-46ef-a54d-be4537d18526"/>
    <xsd:import namespace="0fcdeb9f-fe34-45d3-bf7e-6f45f3e479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34c83-0255-46ef-a54d-be4537d18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60ee2a9-b1ca-491b-890d-1e313af427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deb9f-fe34-45d3-bf7e-6f45f3e4795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cc9377-5417-4b8d-b887-a6120e35a9f2}" ma:internalName="TaxCatchAll" ma:showField="CatchAllData" ma:web="0fcdeb9f-fe34-45d3-bf7e-6f45f3e47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434c83-0255-46ef-a54d-be4537d18526">
      <Terms xmlns="http://schemas.microsoft.com/office/infopath/2007/PartnerControls"/>
    </lcf76f155ced4ddcb4097134ff3c332f>
    <TaxCatchAll xmlns="0fcdeb9f-fe34-45d3-bf7e-6f45f3e47953" xsi:nil="true"/>
  </documentManagement>
</p:properties>
</file>

<file path=customXml/itemProps1.xml><?xml version="1.0" encoding="utf-8"?>
<ds:datastoreItem xmlns:ds="http://schemas.openxmlformats.org/officeDocument/2006/customXml" ds:itemID="{1BCA8473-8D36-4D61-AB63-622B28449C66}"/>
</file>

<file path=customXml/itemProps2.xml><?xml version="1.0" encoding="utf-8"?>
<ds:datastoreItem xmlns:ds="http://schemas.openxmlformats.org/officeDocument/2006/customXml" ds:itemID="{7AAE7A0A-6EB4-47B1-A092-5DB9EC9ED523}"/>
</file>

<file path=customXml/itemProps3.xml><?xml version="1.0" encoding="utf-8"?>
<ds:datastoreItem xmlns:ds="http://schemas.openxmlformats.org/officeDocument/2006/customXml" ds:itemID="{7558FC85-5662-4D76-B72C-2CCDE22F344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1317</Words>
  <Application>Microsoft Macintosh PowerPoint</Application>
  <PresentationFormat>On-screen Show (4:3)</PresentationFormat>
  <Paragraphs>157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Black</vt:lpstr>
      <vt:lpstr>Aptos ExtraBold</vt:lpstr>
      <vt:lpstr>Arial</vt:lpstr>
      <vt:lpstr>Calibri</vt:lpstr>
      <vt:lpstr>Courier New</vt:lpstr>
      <vt:lpstr>Minion Pro</vt:lpstr>
      <vt:lpstr>Office Theme</vt:lpstr>
      <vt:lpstr>PowerPoint Presentation</vt:lpstr>
      <vt:lpstr>Objectives</vt:lpstr>
      <vt:lpstr>Cancer Conference</vt:lpstr>
      <vt:lpstr>Case Presentation and Discussion</vt:lpstr>
      <vt:lpstr>Cancer Registrar’s Role</vt:lpstr>
      <vt:lpstr>Cancer Conference Coordinator’s Role</vt:lpstr>
      <vt:lpstr>Participants</vt:lpstr>
      <vt:lpstr>Types of Cancer Conferences</vt:lpstr>
      <vt:lpstr>Tumor Board Experience</vt:lpstr>
      <vt:lpstr>Virtual Cancer Conference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Pope</dc:creator>
  <cp:lastModifiedBy>Lucy Pope</cp:lastModifiedBy>
  <cp:revision>20</cp:revision>
  <dcterms:created xsi:type="dcterms:W3CDTF">2024-11-18T18:14:04Z</dcterms:created>
  <dcterms:modified xsi:type="dcterms:W3CDTF">2025-01-24T22:45:07Z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0x01010082F207FEFC38F64D94CE7B2FAA439BA6</vt:lpwstr>
  </property>
  <property fmtid="{D5CDD505-2E9C-101B-9397-08002B2CF9AE}" pid="3" name="MediaServiceImageTags">
    <vt:lpwstr/>
  </property>
</Properties>
</file>