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86" r:id="rId3"/>
    <p:sldId id="288" r:id="rId4"/>
    <p:sldId id="291" r:id="rId5"/>
    <p:sldId id="292" r:id="rId6"/>
    <p:sldId id="289" r:id="rId7"/>
    <p:sldId id="290" r:id="rId8"/>
    <p:sldId id="285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86712"/>
  </p:normalViewPr>
  <p:slideViewPr>
    <p:cSldViewPr snapToGrid="0">
      <p:cViewPr varScale="1">
        <p:scale>
          <a:sx n="97" d="100"/>
          <a:sy n="97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D892-9C03-FD41-B787-F0F0781FC01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9111-8467-1044-9515-A72EAC23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presentation,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“Quality,” is sponsored by the National Cancer Registrars Association Education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9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this</a:t>
            </a:r>
            <a:r>
              <a:rPr lang="en-US" baseline="0" dirty="0"/>
              <a:t> presentation, </a:t>
            </a:r>
            <a:r>
              <a:rPr lang="en-US" dirty="0"/>
              <a:t>we will </a:t>
            </a:r>
            <a:r>
              <a:rPr lang="en-US" baseline="0" dirty="0"/>
              <a:t>define the term “quality” and discuss the benefits of quality as they relate to a cancer program.</a:t>
            </a:r>
            <a:r>
              <a:rPr lang="en-US" dirty="0"/>
              <a:t> 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Commission on Cancer's quality</a:t>
            </a:r>
            <a:r>
              <a:rPr lang="en-US" baseline="0" dirty="0"/>
              <a:t> </a:t>
            </a:r>
            <a:r>
              <a:rPr lang="en-US" dirty="0"/>
              <a:t>objectives required to </a:t>
            </a:r>
            <a:r>
              <a:rPr lang="en-US" baseline="0" dirty="0"/>
              <a:t>obtain and maintain </a:t>
            </a:r>
            <a:r>
              <a:rPr lang="en-US" dirty="0"/>
              <a:t>accreditation will be described</a:t>
            </a:r>
            <a:r>
              <a:rPr lang="en-US" baseline="0" dirty="0"/>
              <a:t>.</a:t>
            </a:r>
            <a:r>
              <a:rPr lang="en-US" dirty="0"/>
              <a:t>  </a:t>
            </a:r>
            <a:endParaRPr lang="en-US" dirty="0">
              <a:cs typeface="Calibri"/>
            </a:endParaRPr>
          </a:p>
          <a:p>
            <a:endParaRPr lang="en-US" baseline="0" dirty="0"/>
          </a:p>
          <a:p>
            <a:r>
              <a:rPr lang="en-US" dirty="0"/>
              <a:t>We will </a:t>
            </a:r>
            <a:r>
              <a:rPr lang="en-US" baseline="0" dirty="0"/>
              <a:t>also </a:t>
            </a:r>
            <a:r>
              <a:rPr lang="en-US" dirty="0"/>
              <a:t>explain</a:t>
            </a:r>
            <a:r>
              <a:rPr lang="en-US" baseline="0" dirty="0"/>
              <a:t> the cancer registrar’s role in quality activities of </a:t>
            </a:r>
            <a:r>
              <a:rPr lang="en-US" dirty="0"/>
              <a:t>a</a:t>
            </a:r>
            <a:r>
              <a:rPr lang="en-US" baseline="0" dirty="0"/>
              <a:t> cancer program.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quality?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definition, “quality” is the ability of a product, service, or process to meet customers’ expectations and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the intended value.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The p</a:t>
            </a:r>
            <a:r>
              <a:rPr lang="en-US" kern="1200" baseline="0" dirty="0">
                <a:latin typeface="+mn-lt"/>
                <a:ea typeface="+mn-ea"/>
                <a:cs typeface="+mn-cs"/>
              </a:rPr>
              <a:t>rocess of quality requires an ability to monitor effectiveness and efficiency </a:t>
            </a:r>
            <a:r>
              <a:rPr lang="en-US" dirty="0"/>
              <a:t>as</a:t>
            </a:r>
            <a:r>
              <a:rPr lang="en-US" kern="1200" baseline="0" dirty="0"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well as </a:t>
            </a:r>
            <a:r>
              <a:rPr lang="en-US" kern="1200" baseline="0" dirty="0">
                <a:latin typeface="+mn-lt"/>
                <a:ea typeface="+mn-ea"/>
                <a:cs typeface="+mn-cs"/>
              </a:rPr>
              <a:t>to improve them if necessary.</a:t>
            </a:r>
            <a:endParaRPr lang="en-US" kern="1200" dirty="0">
              <a:latin typeface="+mn-lt"/>
              <a:cs typeface="Calibri"/>
            </a:endParaRP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High-quality cancer registry data are essential to accurately assess treatment outcomes and patient survival. </a:t>
            </a:r>
          </a:p>
          <a:p>
            <a:endParaRPr lang="en-US" baseline="0" dirty="0"/>
          </a:p>
          <a:p>
            <a:r>
              <a:rPr lang="en-US" baseline="0" dirty="0"/>
              <a:t>Accurate data are necessary for meaningful comparison of treatment and patient outcomes.  </a:t>
            </a:r>
          </a:p>
          <a:p>
            <a:endParaRPr lang="en-US" baseline="0" dirty="0"/>
          </a:p>
          <a:p>
            <a:r>
              <a:rPr lang="en-US" baseline="0" dirty="0"/>
              <a:t>Quality or performance improvements refer to the actions taken, processes implemented, or services created to improve patient care.</a:t>
            </a:r>
            <a:r>
              <a:rPr lang="en-US" dirty="0"/>
              <a:t>  </a:t>
            </a:r>
            <a:endParaRPr lang="en-US" dirty="0">
              <a:cs typeface="Calibri"/>
            </a:endParaRPr>
          </a:p>
          <a:p>
            <a:endParaRPr lang="en-US" baseline="0" dirty="0"/>
          </a:p>
          <a:p>
            <a:r>
              <a:rPr lang="en-US" dirty="0"/>
              <a:t>Annual case review can</a:t>
            </a:r>
            <a:r>
              <a:rPr lang="en-US" baseline="0" dirty="0"/>
              <a:t> determine whether diagnostic evaluations</a:t>
            </a:r>
            <a:r>
              <a:rPr lang="en-US" dirty="0"/>
              <a:t> </a:t>
            </a:r>
            <a:r>
              <a:rPr lang="en-US" baseline="0" dirty="0"/>
              <a:t>and treatment plans are concordant with recognized </a:t>
            </a:r>
            <a:r>
              <a:rPr lang="en-US" dirty="0"/>
              <a:t>evidence-based national </a:t>
            </a:r>
            <a:r>
              <a:rPr lang="en-US" baseline="0" dirty="0"/>
              <a:t>guidelines.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Implementation of improvements demonstrates a program’s continuous commitment to provide high-quality cancer care.</a:t>
            </a:r>
            <a:r>
              <a:rPr lang="en-US" dirty="0"/>
              <a:t> 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Commission on </a:t>
            </a:r>
            <a:r>
              <a:rPr lang="en-US" baseline="0" dirty="0"/>
              <a:t>Cancer sets guidelines for accredited cancer programs.</a:t>
            </a:r>
          </a:p>
          <a:p>
            <a:endParaRPr lang="en-US" baseline="0" dirty="0"/>
          </a:p>
          <a:p>
            <a:r>
              <a:rPr lang="en-US" baseline="0" dirty="0"/>
              <a:t>Four of the Commission on Cancer objectives pertain to quality.  These objectives are:</a:t>
            </a:r>
          </a:p>
          <a:p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Establish standards to ensure the delivery of quality cancer care.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Collect standardized high-quality data.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Use</a:t>
            </a:r>
            <a:r>
              <a:rPr lang="en-US" dirty="0"/>
              <a:t> data to measure cancer care quality and to monitor treatment patterns and outcomes.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Develop</a:t>
            </a:r>
            <a:r>
              <a:rPr lang="en-US" baseline="0" dirty="0"/>
              <a:t> effective educational interventions </a:t>
            </a:r>
            <a:r>
              <a:rPr lang="en-US" u="none" baseline="0" dirty="0"/>
              <a:t>to improve cancer</a:t>
            </a:r>
            <a:r>
              <a:rPr lang="en-US" baseline="0" dirty="0"/>
              <a:t> prevention, early detection, care delivery, and outcomes in health care settings.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five areas of quality for a cancer program are:</a:t>
            </a:r>
          </a:p>
          <a:p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Data quality – Programs must evaluate the quality of cancer registry data and activity on an annual basis, since its data is the basis of several quality components.</a:t>
            </a:r>
            <a:r>
              <a:rPr lang="en-US" dirty="0">
                <a:cs typeface="Calibri"/>
              </a:rPr>
              <a:t>  This includes a physician review of the data the cancer registrar records in the abstract.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Accountability measures – These measures ensure that patients with cancer are treated according to nationally accepted performance measures.</a:t>
            </a:r>
            <a:r>
              <a:rPr lang="en-US" dirty="0"/>
              <a:t> 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Assessment of evaluation – A physician review assesses whether patients within the program are evaluated and treated according to evidence-based national treatment guidelines.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Studies of quality – Each year, studies are developed to measure the quality of care and outcomes</a:t>
            </a:r>
            <a:r>
              <a:rPr lang="en-US" dirty="0"/>
              <a:t> of cancer</a:t>
            </a:r>
            <a:r>
              <a:rPr lang="en-US" baseline="0" dirty="0"/>
              <a:t> patients.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Quality improvements – At least two patient care quality improvements are completed</a:t>
            </a:r>
            <a:r>
              <a:rPr lang="en-US" dirty="0"/>
              <a:t> by an accredited cancer program</a:t>
            </a:r>
            <a:r>
              <a:rPr lang="en-US" baseline="0" dirty="0"/>
              <a:t> annually.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cancer registrar serves a major role in maintaining the quality of the cancer program. </a:t>
            </a:r>
          </a:p>
          <a:p>
            <a:endParaRPr lang="en-US" baseline="0" dirty="0"/>
          </a:p>
          <a:p>
            <a:r>
              <a:rPr lang="en-US" baseline="0" dirty="0"/>
              <a:t>They are responsible for making sure the data they collect is of the highest quality, so that it can be used to accurately assess outcomes.  </a:t>
            </a:r>
          </a:p>
          <a:p>
            <a:endParaRPr lang="en-US" baseline="0" dirty="0"/>
          </a:p>
          <a:p>
            <a:r>
              <a:rPr lang="en-US" baseline="0" dirty="0"/>
              <a:t>They work closely with the Quality Improvement Coordinator to </a:t>
            </a:r>
            <a:r>
              <a:rPr lang="en-US" dirty="0"/>
              <a:t>maintain a quality control plan. </a:t>
            </a:r>
            <a:endParaRPr lang="en-US" dirty="0">
              <a:cs typeface="Calibri"/>
            </a:endParaRPr>
          </a:p>
          <a:p>
            <a:r>
              <a:rPr lang="en-US" dirty="0"/>
              <a:t> Cancer Registrars also develop</a:t>
            </a:r>
            <a:r>
              <a:rPr lang="en-US" baseline="0" dirty="0"/>
              <a:t> and assist with quality studies, which measure the facility’s </a:t>
            </a:r>
            <a:r>
              <a:rPr lang="en-US" dirty="0"/>
              <a:t>performance</a:t>
            </a:r>
            <a:r>
              <a:rPr lang="en-US" baseline="0" dirty="0"/>
              <a:t>.</a:t>
            </a:r>
            <a:r>
              <a:rPr lang="en-US" dirty="0"/>
              <a:t>   Cancer registrars</a:t>
            </a:r>
            <a:r>
              <a:rPr lang="en-US" dirty="0">
                <a:cs typeface="Calibri"/>
              </a:rPr>
              <a:t> provide the data necessary for these quality studies.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The cancer registrar is also usually the one responsible for documenting studies and quality improvements in the </a:t>
            </a:r>
            <a:r>
              <a:rPr lang="en-US" dirty="0"/>
              <a:t>CoC Survey</a:t>
            </a:r>
            <a:r>
              <a:rPr lang="en-US" baseline="0" dirty="0"/>
              <a:t> Application Record.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</a:t>
            </a:r>
            <a:r>
              <a:rPr lang="en-US" baseline="0" dirty="0"/>
              <a:t>is the ability of a product, service, or process to provide the intended value.  </a:t>
            </a:r>
          </a:p>
          <a:p>
            <a:endParaRPr lang="en-US" baseline="0" dirty="0"/>
          </a:p>
          <a:p>
            <a:r>
              <a:rPr lang="en-US" baseline="0" dirty="0"/>
              <a:t>The benefits of quality data are many and are intended to provide high-quality cancer care.  </a:t>
            </a:r>
          </a:p>
          <a:p>
            <a:endParaRPr lang="en-US" baseline="0" dirty="0"/>
          </a:p>
          <a:p>
            <a:r>
              <a:rPr lang="en-US" baseline="0" dirty="0"/>
              <a:t>The Commission on Cancer’s quality objectives ensure </a:t>
            </a:r>
            <a:r>
              <a:rPr lang="en-US" dirty="0"/>
              <a:t>cancer programs </a:t>
            </a:r>
            <a:r>
              <a:rPr lang="en-US" baseline="0" dirty="0"/>
              <a:t>evaluate and hold themselves accountable for patient care and outcomes.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The cancer registrar is indispensable in assisting with quality improvements, since their data is the basis of a program evaluating</a:t>
            </a:r>
            <a:r>
              <a:rPr lang="en-US" dirty="0"/>
              <a:t> the</a:t>
            </a:r>
            <a:r>
              <a:rPr lang="en-US" baseline="0" dirty="0"/>
              <a:t> quality and outcome measures.</a:t>
            </a: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 to you by the National Cancer Registrars Association Education Foundation.  For more information on the Education Foundation, go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www.ncraeducationfoundation.org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For more information on the cancer registry profession, go to the NCRA website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www.NCRA-usa.org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6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632C-68BE-4F48-A5A7-5665144DEE21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1131" y="909639"/>
            <a:ext cx="6304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131" y="2049638"/>
            <a:ext cx="63042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F632C-68BE-4F48-A5A7-5665144DEE21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5AFE9-3A04-7024-1F5E-4921115E277B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2CEE7-4F1B-6665-6B57-B5F2D7D71B6C}"/>
              </a:ext>
            </a:extLst>
          </p:cNvPr>
          <p:cNvSpPr txBox="1"/>
          <p:nvPr userDrawn="1"/>
        </p:nvSpPr>
        <p:spPr>
          <a:xfrm>
            <a:off x="5281448" y="135083"/>
            <a:ext cx="3712772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50" baseline="0" dirty="0">
                <a:solidFill>
                  <a:schemeClr val="bg1"/>
                </a:solidFill>
                <a:latin typeface="Aptos ExtraBold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DDAA2-DE06-41C8-04F8-72B2CB3E07F9}"/>
              </a:ext>
            </a:extLst>
          </p:cNvPr>
          <p:cNvSpPr/>
          <p:nvPr userDrawn="1"/>
        </p:nvSpPr>
        <p:spPr>
          <a:xfrm>
            <a:off x="1828800" y="403356"/>
            <a:ext cx="7315199" cy="370132"/>
          </a:xfrm>
          <a:prstGeom prst="rect">
            <a:avLst/>
          </a:prstGeom>
          <a:solidFill>
            <a:srgbClr val="72665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F33B4-9CD7-CD08-7217-CA49EEF91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8000"/>
          </a:blip>
          <a:srcRect l="42557" r="42557"/>
          <a:stretch/>
        </p:blipFill>
        <p:spPr>
          <a:xfrm>
            <a:off x="0" y="0"/>
            <a:ext cx="1828800" cy="6884276"/>
          </a:xfrm>
          <a:prstGeom prst="rect">
            <a:avLst/>
          </a:prstGeom>
          <a:effectLst/>
        </p:spPr>
      </p:pic>
      <p:pic>
        <p:nvPicPr>
          <p:cNvPr id="9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2BF7724-E017-02CD-C768-03A80D4E96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347" y="6110897"/>
            <a:ext cx="1215240" cy="58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CAB15E-2C98-4C0E-3D6A-940D104AFCCC}"/>
              </a:ext>
            </a:extLst>
          </p:cNvPr>
          <p:cNvSpPr txBox="1"/>
          <p:nvPr userDrawn="1"/>
        </p:nvSpPr>
        <p:spPr>
          <a:xfrm>
            <a:off x="3993931" y="349782"/>
            <a:ext cx="4992414" cy="4405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b="0" i="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21087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xStyles>
    <p:titleStyle>
      <a:lvl1pPr algn="l" defTabSz="914400" rtl="0" eaLnBrk="1" latinLnBrk="0" hangingPunct="1">
        <a:lnSpc>
          <a:spcPts val="332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60"/>
        </a:lnSpc>
        <a:spcBef>
          <a:spcPts val="1000"/>
        </a:spcBef>
        <a:buFont typeface="Arial" panose="020B0604020202020204" pitchFamily="34" charset="0"/>
        <a:buNone/>
        <a:defRPr sz="2600" b="1" i="0" kern="1200">
          <a:solidFill>
            <a:schemeClr val="accent6">
              <a:lumMod val="50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09728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educationfound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8DE9B-9FE4-EE65-6EAF-690B6FD9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1" y="-19220"/>
            <a:ext cx="9389617" cy="6884276"/>
          </a:xfrm>
          <a:prstGeom prst="rect">
            <a:avLst/>
          </a:prstGeom>
        </p:spPr>
      </p:pic>
      <p:pic>
        <p:nvPicPr>
          <p:cNvPr id="3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2132806-3F82-FEF4-E80D-D1E575058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98" y="5328067"/>
            <a:ext cx="2530407" cy="1208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477D2-AD88-8832-8591-D20CAA1A5EE5}"/>
              </a:ext>
            </a:extLst>
          </p:cNvPr>
          <p:cNvSpPr/>
          <p:nvPr/>
        </p:nvSpPr>
        <p:spPr>
          <a:xfrm>
            <a:off x="1" y="2222850"/>
            <a:ext cx="9389618" cy="506237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D4911-1651-A4AA-00F9-45AFE307AB6F}"/>
              </a:ext>
            </a:extLst>
          </p:cNvPr>
          <p:cNvSpPr txBox="1"/>
          <p:nvPr/>
        </p:nvSpPr>
        <p:spPr>
          <a:xfrm>
            <a:off x="3636579" y="1863514"/>
            <a:ext cx="559538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>
                <a:solidFill>
                  <a:schemeClr val="bg1"/>
                </a:solidFill>
                <a:latin typeface="Aptos Black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A8DD8-283B-742E-906A-6741D50A3DC8}"/>
              </a:ext>
            </a:extLst>
          </p:cNvPr>
          <p:cNvSpPr txBox="1"/>
          <p:nvPr/>
        </p:nvSpPr>
        <p:spPr>
          <a:xfrm>
            <a:off x="1040524" y="2281651"/>
            <a:ext cx="8191440" cy="4943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3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87905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DC20-1906-51AB-CEE8-C3998175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C292-FE2A-C633-DF99-B2E14C64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Define the term quality</a:t>
            </a:r>
          </a:p>
          <a:p>
            <a:pPr lvl="1"/>
            <a:r>
              <a:rPr lang="en-US" dirty="0"/>
              <a:t>Discuss the benefits of quality data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Describe the Commission on Cancer's required quality objectives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Explain the Cancer Registrar’s role</a:t>
            </a:r>
            <a:r>
              <a:rPr lang="en-US" dirty="0">
                <a:cs typeface="Calibri"/>
              </a:rPr>
              <a:t> in quality activities 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2D3D-032B-4CB2-DE4F-F09C5EE6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824C-CCC6-0DA8-F517-2F17F50D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Quality of a product, service, process</a:t>
            </a:r>
          </a:p>
          <a:p>
            <a:pPr lvl="3"/>
            <a:r>
              <a:rPr lang="en-US" dirty="0"/>
              <a:t>Degree to which it meets customers’ expectations</a:t>
            </a:r>
          </a:p>
          <a:p>
            <a:pPr lvl="3"/>
            <a:r>
              <a:rPr lang="en-US" dirty="0"/>
              <a:t>Its ability to provide the intended value</a:t>
            </a:r>
          </a:p>
          <a:p>
            <a:pPr lvl="1"/>
            <a:r>
              <a:rPr lang="en-US" dirty="0"/>
              <a:t>Process requires the ability to monitor effectiveness, efficiency</a:t>
            </a:r>
            <a:r>
              <a:rPr lang="en-US" dirty="0">
                <a:cs typeface="Calibri"/>
              </a:rPr>
              <a:t> and improvement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29D-1287-60B9-727A-B64D78B7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Quality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C5FD-FE1A-360C-3099-240E2073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Essential for accurate assessments</a:t>
            </a:r>
          </a:p>
          <a:p>
            <a:pPr lvl="1"/>
            <a:r>
              <a:rPr lang="en-US" dirty="0"/>
              <a:t>Meaningful comparison</a:t>
            </a:r>
          </a:p>
          <a:p>
            <a:pPr lvl="1"/>
            <a:r>
              <a:rPr lang="en-US" dirty="0"/>
              <a:t>Improve and enhance patient care</a:t>
            </a:r>
          </a:p>
          <a:p>
            <a:pPr lvl="1"/>
            <a:r>
              <a:rPr lang="en-US" dirty="0"/>
              <a:t>Adequate diagnostic and treatment plans</a:t>
            </a:r>
          </a:p>
          <a:p>
            <a:pPr lvl="1"/>
            <a:r>
              <a:rPr lang="en-US" dirty="0"/>
              <a:t>Demonstrate commitment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0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1C30-4862-1A67-FC1C-D8776CDE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on Cancer (CoC) Accreditation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13-7CB3-D8C0-1E5F-7A7D3AC2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Establish standards to ensure quality cancer care</a:t>
            </a:r>
          </a:p>
          <a:p>
            <a:pPr lvl="1"/>
            <a:r>
              <a:rPr lang="en-US" dirty="0"/>
              <a:t>Collect standardized high-quality data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Use data to measure cancer care quality</a:t>
            </a:r>
          </a:p>
          <a:p>
            <a:pPr lvl="1"/>
            <a:r>
              <a:rPr lang="en-US" dirty="0"/>
              <a:t>Develop effective educational interventions</a:t>
            </a:r>
            <a:endParaRPr lang="en-US" dirty="0">
              <a:cs typeface="Calibri"/>
            </a:endParaRPr>
          </a:p>
          <a:p>
            <a:pPr lvl="3"/>
            <a:r>
              <a:rPr lang="en-US" dirty="0">
                <a:cs typeface="Calibri"/>
              </a:rPr>
              <a:t>Cancer prevention</a:t>
            </a:r>
          </a:p>
          <a:p>
            <a:pPr lvl="3"/>
            <a:r>
              <a:rPr lang="en-US" dirty="0">
                <a:cs typeface="Calibri"/>
              </a:rPr>
              <a:t>Early detection</a:t>
            </a:r>
          </a:p>
          <a:p>
            <a:pPr lvl="3"/>
            <a:r>
              <a:rPr lang="en-US" dirty="0">
                <a:cs typeface="Calibri"/>
              </a:rPr>
              <a:t>Care delivery</a:t>
            </a:r>
          </a:p>
          <a:p>
            <a:pPr lvl="3"/>
            <a:r>
              <a:rPr lang="en-US" dirty="0">
                <a:cs typeface="Calibri"/>
              </a:rPr>
              <a:t>Outcomes</a:t>
            </a:r>
          </a:p>
          <a:p>
            <a:pPr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65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31D-9B3C-589F-46DF-FC8B4F7E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5D8C-3B5F-7181-2A7B-447F7277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Data quality</a:t>
            </a:r>
          </a:p>
          <a:p>
            <a:pPr lvl="1"/>
            <a:r>
              <a:rPr lang="en-US" sz="2600" dirty="0"/>
              <a:t>Accountability measures</a:t>
            </a:r>
          </a:p>
          <a:p>
            <a:pPr lvl="1"/>
            <a:r>
              <a:rPr lang="en-US" sz="2600" dirty="0"/>
              <a:t>Assessment of evaluation</a:t>
            </a:r>
          </a:p>
          <a:p>
            <a:pPr lvl="1"/>
            <a:r>
              <a:rPr lang="en-US" sz="2600" dirty="0"/>
              <a:t>Studies of quality</a:t>
            </a:r>
          </a:p>
          <a:p>
            <a:pPr lvl="1"/>
            <a:r>
              <a:rPr lang="en-US" sz="2600" dirty="0"/>
              <a:t>Quality improvements</a:t>
            </a:r>
          </a:p>
          <a:p>
            <a:pPr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8602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1DF-66F5-544B-A41F-EC006573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Cancer Registrar’s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1142-F9F8-91E8-1385-C4DE2F553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Responsible for quality data</a:t>
            </a:r>
          </a:p>
          <a:p>
            <a:pPr lvl="1"/>
            <a:r>
              <a:rPr lang="en-US" dirty="0"/>
              <a:t>Works closely with Quality Improvement Coordinator </a:t>
            </a:r>
            <a:r>
              <a:rPr lang="en-US" dirty="0">
                <a:cs typeface="Calibri"/>
              </a:rPr>
              <a:t>to maintain a quality control plan</a:t>
            </a:r>
          </a:p>
          <a:p>
            <a:pPr lvl="1"/>
            <a:r>
              <a:rPr lang="en-US" dirty="0"/>
              <a:t>Provides data for quality studies</a:t>
            </a:r>
          </a:p>
          <a:p>
            <a:pPr lvl="1"/>
            <a:r>
              <a:rPr lang="en-US" dirty="0"/>
              <a:t>Documents studies and improvements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EC73-28FF-A514-5E13-5748B726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AE7D-0EF7-2837-57B4-23F1664BF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Quality = provide intended value</a:t>
            </a:r>
          </a:p>
          <a:p>
            <a:pPr lvl="1"/>
            <a:r>
              <a:rPr lang="en-US" dirty="0"/>
              <a:t>High-quality data leads to high-quality cancer care</a:t>
            </a:r>
          </a:p>
          <a:p>
            <a:pPr lvl="1"/>
            <a:r>
              <a:rPr lang="en-US" dirty="0"/>
              <a:t>CoC requires programs to meet quality objectives</a:t>
            </a:r>
          </a:p>
          <a:p>
            <a:pPr lvl="1"/>
            <a:r>
              <a:rPr lang="en-US" dirty="0"/>
              <a:t>The cancer registrar provides data evaluated for quality measures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EA5844-E488-4925-999E-EB9FB7C5F0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0" y="0"/>
            <a:ext cx="9389617" cy="6884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B18388-A5FE-765D-07D0-8EA9773EC287}"/>
              </a:ext>
            </a:extLst>
          </p:cNvPr>
          <p:cNvSpPr/>
          <p:nvPr/>
        </p:nvSpPr>
        <p:spPr>
          <a:xfrm>
            <a:off x="1858435" y="2851875"/>
            <a:ext cx="5672745" cy="1913071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5CF590-4B07-2D20-61BF-299FDB07BC2C}"/>
              </a:ext>
            </a:extLst>
          </p:cNvPr>
          <p:cNvSpPr txBox="1">
            <a:spLocks/>
          </p:cNvSpPr>
          <p:nvPr/>
        </p:nvSpPr>
        <p:spPr>
          <a:xfrm>
            <a:off x="1542697" y="2999126"/>
            <a:ext cx="6304219" cy="7673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09728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b="0" dirty="0">
                <a:solidFill>
                  <a:schemeClr val="bg1"/>
                </a:solidFill>
                <a:latin typeface="Minion Pro" panose="02040503050306020203" pitchFamily="18" charset="0"/>
              </a:rPr>
              <a:t>NCRA Education Foundation</a:t>
            </a:r>
          </a:p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www.ncraeducationfoundation.org</a:t>
            </a:r>
            <a:endParaRPr lang="en-US" u="sng" dirty="0">
              <a:solidFill>
                <a:schemeClr val="bg1"/>
              </a:solidFill>
              <a:latin typeface="Aptos ExtraBold" panose="020B0004020202020204" pitchFamily="34" charset="0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C6BCD-5A03-F741-2236-02500490D30E}"/>
              </a:ext>
            </a:extLst>
          </p:cNvPr>
          <p:cNvSpPr txBox="1"/>
          <p:nvPr/>
        </p:nvSpPr>
        <p:spPr>
          <a:xfrm>
            <a:off x="2014523" y="3946135"/>
            <a:ext cx="53605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Minion Pro" panose="02040503050306020203" pitchFamily="18" charset="0"/>
              </a:rPr>
              <a:t>NCRA</a:t>
            </a:r>
          </a:p>
          <a:p>
            <a:pPr algn="ctr">
              <a:lnSpc>
                <a:spcPts val="2360"/>
              </a:lnSpc>
              <a:defRPr/>
            </a:pPr>
            <a:r>
              <a:rPr lang="en-US" sz="2600" b="1" dirty="0" err="1">
                <a:solidFill>
                  <a:schemeClr val="bg1"/>
                </a:solidFill>
                <a:latin typeface="Aptos ExtraBold" panose="020B0004020202020204" pitchFamily="34" charset="0"/>
                <a:cs typeface="Calibri"/>
              </a:rPr>
              <a:t>www.ncra-usa.org</a:t>
            </a:r>
            <a:endParaRPr lang="en-US" sz="2600" b="1" dirty="0">
              <a:solidFill>
                <a:schemeClr val="bg1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72715-AFFA-0A17-6AF0-1DB87D81992A}"/>
              </a:ext>
            </a:extLst>
          </p:cNvPr>
          <p:cNvSpPr/>
          <p:nvPr/>
        </p:nvSpPr>
        <p:spPr>
          <a:xfrm>
            <a:off x="1" y="1761689"/>
            <a:ext cx="9389618" cy="1101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CA313-8AFB-E7B0-8A09-8FC05AD30D5C}"/>
              </a:ext>
            </a:extLst>
          </p:cNvPr>
          <p:cNvSpPr txBox="1"/>
          <p:nvPr/>
        </p:nvSpPr>
        <p:spPr>
          <a:xfrm>
            <a:off x="159391" y="2281651"/>
            <a:ext cx="9072573" cy="6482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7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943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A Registry">
      <a:dk1>
        <a:srgbClr val="000000"/>
      </a:dk1>
      <a:lt1>
        <a:srgbClr val="FFFFFF"/>
      </a:lt1>
      <a:dk2>
        <a:srgbClr val="506D7B"/>
      </a:dk2>
      <a:lt2>
        <a:srgbClr val="E0B524"/>
      </a:lt2>
      <a:accent1>
        <a:srgbClr val="962F58"/>
      </a:accent1>
      <a:accent2>
        <a:srgbClr val="56A3A5"/>
      </a:accent2>
      <a:accent3>
        <a:srgbClr val="246B2B"/>
      </a:accent3>
      <a:accent4>
        <a:srgbClr val="ED4624"/>
      </a:accent4>
      <a:accent5>
        <a:srgbClr val="0C4C61"/>
      </a:accent5>
      <a:accent6>
        <a:srgbClr val="B13428"/>
      </a:accent6>
      <a:hlink>
        <a:srgbClr val="716657"/>
      </a:hlink>
      <a:folHlink>
        <a:srgbClr val="FBDD0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07FEFC38F64D94CE7B2FAA439BA6" ma:contentTypeVersion="16" ma:contentTypeDescription="Create a new document." ma:contentTypeScope="" ma:versionID="b91738d401015cb5bb8e730b20b9e1d3">
  <xsd:schema xmlns:xsd="http://www.w3.org/2001/XMLSchema" xmlns:xs="http://www.w3.org/2001/XMLSchema" xmlns:p="http://schemas.microsoft.com/office/2006/metadata/properties" xmlns:ns2="d6434c83-0255-46ef-a54d-be4537d18526" xmlns:ns3="0fcdeb9f-fe34-45d3-bf7e-6f45f3e47953" targetNamespace="http://schemas.microsoft.com/office/2006/metadata/properties" ma:root="true" ma:fieldsID="78060ed2ce8365e104bca1252d9ceff4" ns2:_="" ns3:_="">
    <xsd:import namespace="d6434c83-0255-46ef-a54d-be4537d18526"/>
    <xsd:import namespace="0fcdeb9f-fe34-45d3-bf7e-6f45f3e47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34c83-0255-46ef-a54d-be4537d18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60ee2a9-b1ca-491b-890d-1e313af427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deb9f-fe34-45d3-bf7e-6f45f3e479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cc9377-5417-4b8d-b887-a6120e35a9f2}" ma:internalName="TaxCatchAll" ma:showField="CatchAllData" ma:web="0fcdeb9f-fe34-45d3-bf7e-6f45f3e47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434c83-0255-46ef-a54d-be4537d18526">
      <Terms xmlns="http://schemas.microsoft.com/office/infopath/2007/PartnerControls"/>
    </lcf76f155ced4ddcb4097134ff3c332f>
    <TaxCatchAll xmlns="0fcdeb9f-fe34-45d3-bf7e-6f45f3e47953" xsi:nil="true"/>
  </documentManagement>
</p:properties>
</file>

<file path=customXml/itemProps1.xml><?xml version="1.0" encoding="utf-8"?>
<ds:datastoreItem xmlns:ds="http://schemas.openxmlformats.org/officeDocument/2006/customXml" ds:itemID="{E9116741-3E5B-411B-BBFA-38C896FBB58C}"/>
</file>

<file path=customXml/itemProps2.xml><?xml version="1.0" encoding="utf-8"?>
<ds:datastoreItem xmlns:ds="http://schemas.openxmlformats.org/officeDocument/2006/customXml" ds:itemID="{FBF2EF36-F7DC-4163-B2EB-36AB2EAE9AD7}"/>
</file>

<file path=customXml/itemProps3.xml><?xml version="1.0" encoding="utf-8"?>
<ds:datastoreItem xmlns:ds="http://schemas.openxmlformats.org/officeDocument/2006/customXml" ds:itemID="{E1D6632B-B951-4A9E-9105-2DF6D279072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902</Words>
  <Application>Microsoft Macintosh PowerPoint</Application>
  <PresentationFormat>On-screen Show (4:3)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Black</vt:lpstr>
      <vt:lpstr>Aptos ExtraBold</vt:lpstr>
      <vt:lpstr>Arial</vt:lpstr>
      <vt:lpstr>Calibri</vt:lpstr>
      <vt:lpstr>Courier New</vt:lpstr>
      <vt:lpstr>Minion Pro</vt:lpstr>
      <vt:lpstr>Office Theme</vt:lpstr>
      <vt:lpstr>PowerPoint Presentation</vt:lpstr>
      <vt:lpstr>Objectives</vt:lpstr>
      <vt:lpstr>What is Quality?</vt:lpstr>
      <vt:lpstr>Benefits of Quality Data</vt:lpstr>
      <vt:lpstr>Commission on Cancer (CoC) Accreditation Program</vt:lpstr>
      <vt:lpstr>Quality Areas</vt:lpstr>
      <vt:lpstr>The Cancer Registrar’s Role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Pope</dc:creator>
  <cp:lastModifiedBy>Lucy Pope</cp:lastModifiedBy>
  <cp:revision>21</cp:revision>
  <dcterms:created xsi:type="dcterms:W3CDTF">2024-11-18T18:14:04Z</dcterms:created>
  <dcterms:modified xsi:type="dcterms:W3CDTF">2025-01-24T22:24:42Z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0x01010082F207FEFC38F64D94CE7B2FAA439BA6</vt:lpwstr>
  </property>
  <property fmtid="{D5CDD505-2E9C-101B-9397-08002B2CF9AE}" pid="3" name="MediaServiceImageTags">
    <vt:lpwstr/>
  </property>
</Properties>
</file>