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57" r:id="rId5"/>
    <p:sldId id="286" r:id="rId6"/>
    <p:sldId id="288" r:id="rId7"/>
    <p:sldId id="291" r:id="rId8"/>
    <p:sldId id="293" r:id="rId9"/>
    <p:sldId id="294" r:id="rId10"/>
    <p:sldId id="295" r:id="rId11"/>
    <p:sldId id="289" r:id="rId12"/>
    <p:sldId id="290" r:id="rId13"/>
    <p:sldId id="285" r:id="rId14"/>
    <p:sldId id="29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7F5462-9A99-AD5F-43AE-B9AE56ED2D82}" name="Sara Biese" initials="SB" userId="S::sbiese_swtc.edu#ext#@ncrausaorg.onmicrosoft.com::da779831-c733-4c9c-8ab6-28a75534c9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7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546A5-6071-A90B-545E-A3867EC39FE6}" v="31" dt="2025-04-21T15:37:28.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31721" autoAdjust="0"/>
  </p:normalViewPr>
  <p:slideViewPr>
    <p:cSldViewPr snapToGrid="0">
      <p:cViewPr varScale="1">
        <p:scale>
          <a:sx n="35" d="100"/>
          <a:sy n="35" d="100"/>
        </p:scale>
        <p:origin x="380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Swain" userId="72aa1fc0-614b-45ae-a219-d01da18eb305" providerId="ADAL" clId="{1854ABFB-C6B1-40E6-AEC6-9DD7A8EDFA00}"/>
    <pc:docChg chg="modSld">
      <pc:chgData name="Lori Swain" userId="72aa1fc0-614b-45ae-a219-d01da18eb305" providerId="ADAL" clId="{1854ABFB-C6B1-40E6-AEC6-9DD7A8EDFA00}" dt="2025-04-21T16:50:01.737" v="4" actId="12"/>
      <pc:docMkLst>
        <pc:docMk/>
      </pc:docMkLst>
      <pc:sldChg chg="modNotesTx">
        <pc:chgData name="Lori Swain" userId="72aa1fc0-614b-45ae-a219-d01da18eb305" providerId="ADAL" clId="{1854ABFB-C6B1-40E6-AEC6-9DD7A8EDFA00}" dt="2025-04-21T16:50:01.737" v="4" actId="12"/>
        <pc:sldMkLst>
          <pc:docMk/>
          <pc:sldMk cId="1950904892"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ED892-9C03-FD41-B787-F0F0781FC01C}" type="datetimeFigureOut">
              <a:rPr lang="en-US" smtClean="0"/>
              <a:t>4/21/2025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79111-8467-1044-9515-A72EAC239BEF}" type="slidenum">
              <a:rPr lang="en-US" smtClean="0"/>
              <a:t>‹#›</a:t>
            </a:fld>
            <a:endParaRPr lang="en-US"/>
          </a:p>
        </p:txBody>
      </p:sp>
    </p:spTree>
    <p:extLst>
      <p:ext uri="{BB962C8B-B14F-4D97-AF65-F5344CB8AC3E}">
        <p14:creationId xmlns:p14="http://schemas.microsoft.com/office/powerpoint/2010/main" val="283083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“Advocacy,” is sponsored by the National Cancer Registrars Association Education Foundation.</a:t>
            </a:r>
          </a:p>
          <a:p>
            <a:endParaRPr lang="en-US" dirty="0"/>
          </a:p>
        </p:txBody>
      </p:sp>
      <p:sp>
        <p:nvSpPr>
          <p:cNvPr id="4" name="Slide Number Placeholder 3"/>
          <p:cNvSpPr>
            <a:spLocks noGrp="1"/>
          </p:cNvSpPr>
          <p:nvPr>
            <p:ph type="sldNum" sz="quarter" idx="5"/>
          </p:nvPr>
        </p:nvSpPr>
        <p:spPr/>
        <p:txBody>
          <a:bodyPr/>
          <a:lstStyle/>
          <a:p>
            <a:fld id="{A7479111-8467-1044-9515-A72EAC239BEF}" type="slidenum">
              <a:rPr lang="en-US" smtClean="0"/>
              <a:t>1</a:t>
            </a:fld>
            <a:endParaRPr lang="en-US"/>
          </a:p>
        </p:txBody>
      </p:sp>
    </p:spTree>
    <p:extLst>
      <p:ext uri="{BB962C8B-B14F-4D97-AF65-F5344CB8AC3E}">
        <p14:creationId xmlns:p14="http://schemas.microsoft.com/office/powerpoint/2010/main" val="104799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A7479111-8467-1044-9515-A72EAC239BEF}" type="slidenum">
              <a:rPr lang="en-US" smtClean="0"/>
              <a:t>10</a:t>
            </a:fld>
            <a:endParaRPr lang="en-US"/>
          </a:p>
        </p:txBody>
      </p:sp>
    </p:spTree>
    <p:extLst>
      <p:ext uri="{BB962C8B-B14F-4D97-AF65-F5344CB8AC3E}">
        <p14:creationId xmlns:p14="http://schemas.microsoft.com/office/powerpoint/2010/main" val="16194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a:t>
            </a:r>
            <a:r>
              <a:rPr lang="en-US" sz="1200" kern="1200" baseline="0" dirty="0">
                <a:solidFill>
                  <a:schemeClr val="tx1"/>
                </a:solidFill>
                <a:effectLst/>
                <a:latin typeface="+mn-lt"/>
                <a:ea typeface="+mn-ea"/>
                <a:cs typeface="+mn-cs"/>
              </a:rPr>
              <a:t> you. </a:t>
            </a:r>
            <a:r>
              <a:rPr lang="en-US" sz="1200" kern="1200" dirty="0">
                <a:solidFill>
                  <a:schemeClr val="tx1"/>
                </a:solidFill>
                <a:effectLst/>
                <a:latin typeface="+mn-lt"/>
                <a:ea typeface="+mn-ea"/>
                <a:cs typeface="+mn-cs"/>
              </a:rPr>
              <a:t>This presentation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brought to you by the National Cancer Registrars Association Education Foundation.  For more information on the Education Foundation, go to </a:t>
            </a:r>
            <a:r>
              <a:rPr lang="en-US" sz="1200" kern="1200" dirty="0" err="1">
                <a:solidFill>
                  <a:schemeClr val="tx1"/>
                </a:solidFill>
                <a:effectLst/>
                <a:latin typeface="+mn-lt"/>
                <a:ea typeface="+mn-ea"/>
                <a:cs typeface="+mn-cs"/>
              </a:rPr>
              <a:t>www.ncraeducationfoundation.org</a:t>
            </a:r>
            <a:r>
              <a:rPr lang="en-US" sz="1200" kern="1200" dirty="0">
                <a:solidFill>
                  <a:schemeClr val="tx1"/>
                </a:solidFill>
                <a:effectLst/>
                <a:latin typeface="+mn-lt"/>
                <a:ea typeface="+mn-ea"/>
                <a:cs typeface="+mn-cs"/>
              </a:rPr>
              <a:t>.  For more information on the cancer registry profession, go to the NCRA website at </a:t>
            </a:r>
            <a:r>
              <a:rPr lang="en-US" sz="1200" kern="1200" dirty="0" err="1">
                <a:solidFill>
                  <a:schemeClr val="tx1"/>
                </a:solidFill>
                <a:effectLst/>
                <a:latin typeface="+mn-lt"/>
                <a:ea typeface="+mn-ea"/>
                <a:cs typeface="+mn-cs"/>
              </a:rPr>
              <a:t>www.NCRA-usa.org</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A7479111-8467-1044-9515-A72EAC239BEF}" type="slidenum">
              <a:rPr lang="en-US" smtClean="0"/>
              <a:t>11</a:t>
            </a:fld>
            <a:endParaRPr lang="en-US"/>
          </a:p>
        </p:txBody>
      </p:sp>
    </p:spTree>
    <p:extLst>
      <p:ext uri="{BB962C8B-B14F-4D97-AF65-F5344CB8AC3E}">
        <p14:creationId xmlns:p14="http://schemas.microsoft.com/office/powerpoint/2010/main" val="397619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presentation are:</a:t>
            </a:r>
          </a:p>
          <a:p>
            <a:endParaRPr lang="en-US" dirty="0"/>
          </a:p>
          <a:p>
            <a:pPr marL="171450" indent="-171450">
              <a:buFont typeface="Arial" panose="020B0604020202020204" pitchFamily="34" charset="0"/>
              <a:buChar char="•"/>
            </a:pPr>
            <a:r>
              <a:rPr lang="en-US" dirty="0"/>
              <a:t>learn the definition of advocacy and the reasons to advocate</a:t>
            </a:r>
          </a:p>
          <a:p>
            <a:pPr marL="171450" indent="-171450">
              <a:buFont typeface="Arial" panose="020B0604020202020204" pitchFamily="34" charset="0"/>
              <a:buChar char="•"/>
            </a:pPr>
            <a:r>
              <a:rPr lang="en-US" dirty="0"/>
              <a:t>understand the components of advocacy</a:t>
            </a:r>
          </a:p>
          <a:p>
            <a:pPr marL="171450" indent="-171450">
              <a:buFont typeface="Arial" panose="020B0604020202020204" pitchFamily="34" charset="0"/>
              <a:buChar char="•"/>
            </a:pPr>
            <a:r>
              <a:rPr lang="en-US" dirty="0"/>
              <a:t>understand the role advocacy can play in our profession</a:t>
            </a:r>
          </a:p>
          <a:p>
            <a:pPr marL="171450" indent="-171450">
              <a:buFont typeface="Arial" panose="020B0604020202020204" pitchFamily="34" charset="0"/>
              <a:buChar char="•"/>
            </a:pPr>
            <a:r>
              <a:rPr lang="en-US" dirty="0"/>
              <a:t>become aware of resources to become an advocate</a:t>
            </a:r>
          </a:p>
        </p:txBody>
      </p:sp>
      <p:sp>
        <p:nvSpPr>
          <p:cNvPr id="4" name="Slide Number Placeholder 3"/>
          <p:cNvSpPr>
            <a:spLocks noGrp="1"/>
          </p:cNvSpPr>
          <p:nvPr>
            <p:ph type="sldNum" sz="quarter" idx="5"/>
          </p:nvPr>
        </p:nvSpPr>
        <p:spPr/>
        <p:txBody>
          <a:bodyPr/>
          <a:lstStyle/>
          <a:p>
            <a:fld id="{A7479111-8467-1044-9515-A72EAC239BEF}" type="slidenum">
              <a:rPr lang="en-US" smtClean="0"/>
              <a:t>2</a:t>
            </a:fld>
            <a:endParaRPr lang="en-US"/>
          </a:p>
        </p:txBody>
      </p:sp>
    </p:spTree>
    <p:extLst>
      <p:ext uri="{BB962C8B-B14F-4D97-AF65-F5344CB8AC3E}">
        <p14:creationId xmlns:p14="http://schemas.microsoft.com/office/powerpoint/2010/main" val="168750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Advocacy can be defined as giving aid to a cause through active verbal support for a cause or position </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A7479111-8467-1044-9515-A72EAC239BEF}" type="slidenum">
              <a:rPr lang="en-US" smtClean="0"/>
              <a:t>3</a:t>
            </a:fld>
            <a:endParaRPr lang="en-US"/>
          </a:p>
        </p:txBody>
      </p:sp>
    </p:spTree>
    <p:extLst>
      <p:ext uri="{BB962C8B-B14F-4D97-AF65-F5344CB8AC3E}">
        <p14:creationId xmlns:p14="http://schemas.microsoft.com/office/powerpoint/2010/main" val="170867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chooses to advocate in order to promote a “position” or “opinion” in any area. </a:t>
            </a:r>
          </a:p>
          <a:p>
            <a:endParaRPr lang="en-US" dirty="0"/>
          </a:p>
          <a:p>
            <a:r>
              <a:rPr lang="en-US" dirty="0"/>
              <a:t>Often, it is recognized that one can be sure that someone is advocating for a likely different position or opinion, so if the position or opinion is important enough to you, you should choose to advocate.</a:t>
            </a:r>
          </a:p>
          <a:p>
            <a:endParaRPr lang="en-US" dirty="0"/>
          </a:p>
          <a:p>
            <a:r>
              <a:rPr lang="en-US" dirty="0"/>
              <a:t>The advocacy process is based on the reality that speaking up will draw attention or, as we casually say often “the squeaky wheel gets the grease.”</a:t>
            </a:r>
          </a:p>
        </p:txBody>
      </p:sp>
      <p:sp>
        <p:nvSpPr>
          <p:cNvPr id="4" name="Slide Number Placeholder 3"/>
          <p:cNvSpPr>
            <a:spLocks noGrp="1"/>
          </p:cNvSpPr>
          <p:nvPr>
            <p:ph type="sldNum" sz="quarter" idx="5"/>
          </p:nvPr>
        </p:nvSpPr>
        <p:spPr/>
        <p:txBody>
          <a:bodyPr/>
          <a:lstStyle/>
          <a:p>
            <a:fld id="{A7479111-8467-1044-9515-A72EAC239BEF}" type="slidenum">
              <a:rPr lang="en-US" smtClean="0"/>
              <a:t>4</a:t>
            </a:fld>
            <a:endParaRPr lang="en-US"/>
          </a:p>
        </p:txBody>
      </p:sp>
    </p:spTree>
    <p:extLst>
      <p:ext uri="{BB962C8B-B14F-4D97-AF65-F5344CB8AC3E}">
        <p14:creationId xmlns:p14="http://schemas.microsoft.com/office/powerpoint/2010/main" val="729039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is a multilayer communication process that incorporates:</a:t>
            </a:r>
          </a:p>
          <a:p>
            <a:r>
              <a:rPr lang="en-US" dirty="0"/>
              <a:t>A message</a:t>
            </a:r>
          </a:p>
          <a:p>
            <a:r>
              <a:rPr lang="en-US" dirty="0"/>
              <a:t>A defined audience</a:t>
            </a:r>
          </a:p>
          <a:p>
            <a:r>
              <a:rPr lang="en-US" dirty="0"/>
              <a:t>Methods to deliver that message to the defined audience</a:t>
            </a:r>
          </a:p>
        </p:txBody>
      </p:sp>
      <p:sp>
        <p:nvSpPr>
          <p:cNvPr id="4" name="Slide Number Placeholder 3"/>
          <p:cNvSpPr>
            <a:spLocks noGrp="1"/>
          </p:cNvSpPr>
          <p:nvPr>
            <p:ph type="sldNum" sz="quarter" idx="5"/>
          </p:nvPr>
        </p:nvSpPr>
        <p:spPr/>
        <p:txBody>
          <a:bodyPr/>
          <a:lstStyle/>
          <a:p>
            <a:fld id="{A7479111-8467-1044-9515-A72EAC239BEF}" type="slidenum">
              <a:rPr lang="en-US" smtClean="0"/>
              <a:t>5</a:t>
            </a:fld>
            <a:endParaRPr lang="en-US"/>
          </a:p>
        </p:txBody>
      </p:sp>
    </p:spTree>
    <p:extLst>
      <p:ext uri="{BB962C8B-B14F-4D97-AF65-F5344CB8AC3E}">
        <p14:creationId xmlns:p14="http://schemas.microsoft.com/office/powerpoint/2010/main" val="276796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components a little deeper:</a:t>
            </a:r>
          </a:p>
          <a:p>
            <a:endParaRPr lang="en-US" dirty="0"/>
          </a:p>
          <a:p>
            <a:r>
              <a:rPr lang="en-US" dirty="0"/>
              <a:t>The message – needs to be clear and concise with supporting documentation on the ready to drive your point home</a:t>
            </a:r>
          </a:p>
          <a:p>
            <a:endParaRPr lang="en-US" dirty="0"/>
          </a:p>
          <a:p>
            <a:r>
              <a:rPr lang="en-US" dirty="0"/>
              <a:t>The defined audience recognizes the people or groups that will influence the outcome that you are hoping to reach. This may be one person , a group of people, politicians, organizations, or a mix of some or all of these.</a:t>
            </a:r>
          </a:p>
          <a:p>
            <a:endParaRPr lang="en-US" dirty="0"/>
          </a:p>
          <a:p>
            <a:r>
              <a:rPr lang="en-US" dirty="0"/>
              <a:t>The method to deliver the message needs to be thoughtful as to the best way to have the message read/heard. This may be virtual meeting, in person meeting, emailing or letter writing. This may also involve other who may help leverage attention to the message, for example, if this is a political matter a constituent will be heard while a non constituent may not be. This means that another characteristic of </a:t>
            </a:r>
            <a:r>
              <a:rPr lang="en-US"/>
              <a:t>message delivery, </a:t>
            </a:r>
            <a:r>
              <a:rPr lang="en-US" dirty="0"/>
              <a:t>is who is delivering the message</a:t>
            </a:r>
          </a:p>
          <a:p>
            <a:endParaRPr lang="en-US" dirty="0"/>
          </a:p>
        </p:txBody>
      </p:sp>
      <p:sp>
        <p:nvSpPr>
          <p:cNvPr id="4" name="Slide Number Placeholder 3"/>
          <p:cNvSpPr>
            <a:spLocks noGrp="1"/>
          </p:cNvSpPr>
          <p:nvPr>
            <p:ph type="sldNum" sz="quarter" idx="5"/>
          </p:nvPr>
        </p:nvSpPr>
        <p:spPr/>
        <p:txBody>
          <a:bodyPr/>
          <a:lstStyle/>
          <a:p>
            <a:fld id="{A7479111-8467-1044-9515-A72EAC239BEF}" type="slidenum">
              <a:rPr lang="en-US" smtClean="0"/>
              <a:t>6</a:t>
            </a:fld>
            <a:endParaRPr lang="en-US"/>
          </a:p>
        </p:txBody>
      </p:sp>
    </p:spTree>
    <p:extLst>
      <p:ext uri="{BB962C8B-B14F-4D97-AF65-F5344CB8AC3E}">
        <p14:creationId xmlns:p14="http://schemas.microsoft.com/office/powerpoint/2010/main" val="336428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surveillance functions within a structure of policies, regulations and legislation. For example:</a:t>
            </a:r>
          </a:p>
          <a:p>
            <a:r>
              <a:rPr lang="en-US" dirty="0"/>
              <a:t>Standard setting organizations, like the American College of Surgeons – Commission of Cancer has established “standards” that its “Accredited Programs” must follow to maintain “accreditation.” Those standards are a set of policies that many cancer programs abide by as CoC Accredited Institutions.</a:t>
            </a:r>
          </a:p>
          <a:p>
            <a:endParaRPr lang="en-US" dirty="0"/>
          </a:p>
          <a:p>
            <a:r>
              <a:rPr lang="en-US" dirty="0"/>
              <a:t>Both NY and NJ have regulations based on quality of cancer surveillance data that requires cancer registrars holding NCRA’s ODS credential to have specific duties in data reporting for their hospital. </a:t>
            </a:r>
          </a:p>
          <a:p>
            <a:endParaRPr lang="en-US" dirty="0"/>
          </a:p>
          <a:p>
            <a:r>
              <a:rPr lang="en-US" dirty="0"/>
              <a:t>Another example, this time related to legislation is in 1992 President George H.W. Bush signed The Cancer Registries Amendment Act is passed to establish CDC support for statewide registries to collect basic data on cancer, such as incidence, stage, and treatment. This act created NPCR.</a:t>
            </a:r>
          </a:p>
          <a:p>
            <a:endParaRPr lang="en-US" dirty="0"/>
          </a:p>
          <a:p>
            <a:r>
              <a:rPr lang="en-US" dirty="0"/>
              <a:t>These are just 3 examples of many. So, you see the structure in which we all work is framed by policies, regulation and legislation. </a:t>
            </a:r>
          </a:p>
          <a:p>
            <a:endParaRPr lang="en-US" dirty="0"/>
          </a:p>
        </p:txBody>
      </p:sp>
      <p:sp>
        <p:nvSpPr>
          <p:cNvPr id="4" name="Slide Number Placeholder 3"/>
          <p:cNvSpPr>
            <a:spLocks noGrp="1"/>
          </p:cNvSpPr>
          <p:nvPr>
            <p:ph type="sldNum" sz="quarter" idx="5"/>
          </p:nvPr>
        </p:nvSpPr>
        <p:spPr/>
        <p:txBody>
          <a:bodyPr/>
          <a:lstStyle/>
          <a:p>
            <a:fld id="{A7479111-8467-1044-9515-A72EAC239BEF}" type="slidenum">
              <a:rPr lang="en-US" smtClean="0"/>
              <a:t>7</a:t>
            </a:fld>
            <a:endParaRPr lang="en-US"/>
          </a:p>
        </p:txBody>
      </p:sp>
    </p:spTree>
    <p:extLst>
      <p:ext uri="{BB962C8B-B14F-4D97-AF65-F5344CB8AC3E}">
        <p14:creationId xmlns:p14="http://schemas.microsoft.com/office/powerpoint/2010/main" val="36592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cancer surveillance professional, given that your work is influenced by policies, regulations, and legislation, there may be attributes of your work or the work of the profession that you feel should change. If so, you can become an advocate to try to make that change occur! As we started this presentation, we mentioned that one chooses to advocate if they “have a position or an opinion that want to make known.” The breadth of that advocacy may be national or local. In fact, it could be a policy that you feel needs to change within your own facility. So, advocacy isn’t always a huge endeavor but sometimes just the realization that some small thing changing would improve an outcome or your work. </a:t>
            </a:r>
          </a:p>
          <a:p>
            <a:endParaRPr lang="en-US" dirty="0"/>
          </a:p>
          <a:p>
            <a:r>
              <a:rPr lang="en-US" dirty="0"/>
              <a:t>With that, it can be recognized that gaining advocacy skills and advocating is a way to build your skill set through critical thinking, and effective communication. By keeping the construction of your “message” in mind, thinking through the audience to deliver your message and the method of that delivery will become a professional benefit for each one who gives it a try. </a:t>
            </a:r>
          </a:p>
          <a:p>
            <a:endParaRPr lang="en-US" baseline="0" dirty="0">
              <a:cs typeface="Calibri"/>
            </a:endParaRPr>
          </a:p>
        </p:txBody>
      </p:sp>
      <p:sp>
        <p:nvSpPr>
          <p:cNvPr id="4" name="Slide Number Placeholder 3"/>
          <p:cNvSpPr>
            <a:spLocks noGrp="1"/>
          </p:cNvSpPr>
          <p:nvPr>
            <p:ph type="sldNum" sz="quarter" idx="5"/>
          </p:nvPr>
        </p:nvSpPr>
        <p:spPr/>
        <p:txBody>
          <a:bodyPr/>
          <a:lstStyle/>
          <a:p>
            <a:fld id="{A7479111-8467-1044-9515-A72EAC239BEF}" type="slidenum">
              <a:rPr lang="en-US" smtClean="0"/>
              <a:t>8</a:t>
            </a:fld>
            <a:endParaRPr lang="en-US"/>
          </a:p>
        </p:txBody>
      </p:sp>
    </p:spTree>
    <p:extLst>
      <p:ext uri="{BB962C8B-B14F-4D97-AF65-F5344CB8AC3E}">
        <p14:creationId xmlns:p14="http://schemas.microsoft.com/office/powerpoint/2010/main" val="2640843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NCRA has an active advocacy program that you are encouraged to discover. The weblink provides access to articles and updates on NCRA’s advocacy priorities and past actions. It also includes a way in which you can bring regional, or national level policy, legislative  or regulatory concerns forward though its Raise Your Voice program. </a:t>
            </a:r>
          </a:p>
          <a:p>
            <a:endParaRPr lang="en-US" dirty="0"/>
          </a:p>
          <a:p>
            <a:r>
              <a:rPr lang="en-US" dirty="0"/>
              <a:t>For workplace advocacy we recommend a Harvard Business Journal resource about self advocacy, the first link. Also, the US Department of Labor serves as a resource for various areas of workplace advocacy, the second link with take you to their resources. </a:t>
            </a:r>
          </a:p>
          <a:p>
            <a:pPr defTabSz="905684">
              <a:defRPr/>
            </a:pPr>
            <a:endParaRPr lang="en-US" dirty="0">
              <a:cs typeface="Calibri"/>
            </a:endParaRPr>
          </a:p>
        </p:txBody>
      </p:sp>
      <p:sp>
        <p:nvSpPr>
          <p:cNvPr id="4" name="Slide Number Placeholder 3"/>
          <p:cNvSpPr>
            <a:spLocks noGrp="1"/>
          </p:cNvSpPr>
          <p:nvPr>
            <p:ph type="sldNum" sz="quarter" idx="5"/>
          </p:nvPr>
        </p:nvSpPr>
        <p:spPr/>
        <p:txBody>
          <a:bodyPr/>
          <a:lstStyle/>
          <a:p>
            <a:fld id="{A7479111-8467-1044-9515-A72EAC239BEF}" type="slidenum">
              <a:rPr lang="en-US" smtClean="0"/>
              <a:t>9</a:t>
            </a:fld>
            <a:endParaRPr lang="en-US"/>
          </a:p>
        </p:txBody>
      </p:sp>
    </p:spTree>
    <p:extLst>
      <p:ext uri="{BB962C8B-B14F-4D97-AF65-F5344CB8AC3E}">
        <p14:creationId xmlns:p14="http://schemas.microsoft.com/office/powerpoint/2010/main" val="177813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DBF632C-68BE-4F48-A5A7-5665144DEE21}"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D3D2D-1A2E-6349-83E2-8B517AC3FA17}" type="slidenum">
              <a:rPr lang="en-US" smtClean="0"/>
              <a:t>‹#›</a:t>
            </a:fld>
            <a:endParaRPr lang="en-US"/>
          </a:p>
        </p:txBody>
      </p:sp>
    </p:spTree>
    <p:extLst>
      <p:ext uri="{BB962C8B-B14F-4D97-AF65-F5344CB8AC3E}">
        <p14:creationId xmlns:p14="http://schemas.microsoft.com/office/powerpoint/2010/main" val="30873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410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7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1131" y="909639"/>
            <a:ext cx="630421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11130" y="2049638"/>
            <a:ext cx="630421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BF632C-68BE-4F48-A5A7-5665144DEE21}" type="datetimeFigureOut">
              <a:rPr lang="en-US" smtClean="0"/>
              <a:t>4/21/2025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0D3D2D-1A2E-6349-83E2-8B517AC3FA17}" type="slidenum">
              <a:rPr lang="en-US" smtClean="0"/>
              <a:t>‹#›</a:t>
            </a:fld>
            <a:endParaRPr lang="en-US"/>
          </a:p>
        </p:txBody>
      </p:sp>
      <p:sp>
        <p:nvSpPr>
          <p:cNvPr id="7" name="Rectangle 6">
            <a:extLst>
              <a:ext uri="{FF2B5EF4-FFF2-40B4-BE49-F238E27FC236}">
                <a16:creationId xmlns:a16="http://schemas.microsoft.com/office/drawing/2014/main" id="{79A5AFE9-3A04-7024-1F5E-4921115E277B}"/>
              </a:ext>
            </a:extLst>
          </p:cNvPr>
          <p:cNvSpPr/>
          <p:nvPr userDrawn="1"/>
        </p:nvSpPr>
        <p:spPr>
          <a:xfrm>
            <a:off x="0" y="0"/>
            <a:ext cx="18288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D2CEE7-4F1B-6665-6B57-B5F2D7D71B6C}"/>
              </a:ext>
            </a:extLst>
          </p:cNvPr>
          <p:cNvSpPr txBox="1"/>
          <p:nvPr userDrawn="1"/>
        </p:nvSpPr>
        <p:spPr>
          <a:xfrm>
            <a:off x="5281448" y="135083"/>
            <a:ext cx="3712772" cy="276999"/>
          </a:xfrm>
          <a:prstGeom prst="rect">
            <a:avLst/>
          </a:prstGeom>
          <a:solidFill>
            <a:schemeClr val="accent6">
              <a:lumMod val="50000"/>
            </a:schemeClr>
          </a:solidFill>
          <a:effectLst/>
        </p:spPr>
        <p:txBody>
          <a:bodyPr wrap="square" rtlCol="0">
            <a:spAutoFit/>
          </a:bodyPr>
          <a:lstStyle/>
          <a:p>
            <a:pPr algn="r"/>
            <a:r>
              <a:rPr lang="en-US" sz="1200" b="1" i="0" spc="50" baseline="0" dirty="0">
                <a:solidFill>
                  <a:schemeClr val="bg1"/>
                </a:solidFill>
                <a:latin typeface="Aptos ExtraBold" panose="020B0004020202020204" pitchFamily="34" charset="0"/>
                <a:ea typeface="Verdana" panose="020B0604030504040204" pitchFamily="34" charset="0"/>
                <a:cs typeface="Verdana" panose="020B0604030504040204" pitchFamily="34" charset="0"/>
              </a:rPr>
              <a:t>AN INTRODUCTION TO THE CANCER REGISTRY</a:t>
            </a:r>
          </a:p>
        </p:txBody>
      </p:sp>
      <p:sp>
        <p:nvSpPr>
          <p:cNvPr id="10" name="Rectangle 9">
            <a:extLst>
              <a:ext uri="{FF2B5EF4-FFF2-40B4-BE49-F238E27FC236}">
                <a16:creationId xmlns:a16="http://schemas.microsoft.com/office/drawing/2014/main" id="{5C3DDAA2-DE06-41C8-04F8-72B2CB3E07F9}"/>
              </a:ext>
            </a:extLst>
          </p:cNvPr>
          <p:cNvSpPr/>
          <p:nvPr userDrawn="1"/>
        </p:nvSpPr>
        <p:spPr>
          <a:xfrm>
            <a:off x="1828800" y="403356"/>
            <a:ext cx="7315199" cy="370132"/>
          </a:xfrm>
          <a:prstGeom prst="rect">
            <a:avLst/>
          </a:prstGeom>
          <a:solidFill>
            <a:srgbClr val="72665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2F33B4-9CD7-CD08-7217-CA49EEF915DD}"/>
              </a:ext>
            </a:extLst>
          </p:cNvPr>
          <p:cNvPicPr>
            <a:picLocks noChangeAspect="1"/>
          </p:cNvPicPr>
          <p:nvPr userDrawn="1"/>
        </p:nvPicPr>
        <p:blipFill>
          <a:blip r:embed="rId4"/>
          <a:srcRect l="23988" r="58302"/>
          <a:stretch/>
        </p:blipFill>
        <p:spPr>
          <a:xfrm>
            <a:off x="0" y="0"/>
            <a:ext cx="1828800" cy="6884276"/>
          </a:xfrm>
          <a:prstGeom prst="rect">
            <a:avLst/>
          </a:prstGeom>
          <a:effectLst/>
        </p:spPr>
      </p:pic>
      <p:pic>
        <p:nvPicPr>
          <p:cNvPr id="9" name="Content Placeholder 8" descr="A black and white logo with white text&#10;&#10;Description automatically generated">
            <a:extLst>
              <a:ext uri="{FF2B5EF4-FFF2-40B4-BE49-F238E27FC236}">
                <a16:creationId xmlns:a16="http://schemas.microsoft.com/office/drawing/2014/main" id="{F2BF7724-E017-02CD-C768-03A80D4E962C}"/>
              </a:ext>
            </a:extLst>
          </p:cNvPr>
          <p:cNvPicPr>
            <a:picLocks noChangeAspect="1"/>
          </p:cNvPicPr>
          <p:nvPr userDrawn="1"/>
        </p:nvPicPr>
        <p:blipFill>
          <a:blip r:embed="rId5"/>
          <a:stretch>
            <a:fillRect/>
          </a:stretch>
        </p:blipFill>
        <p:spPr>
          <a:xfrm>
            <a:off x="333347" y="6110897"/>
            <a:ext cx="1215240" cy="580159"/>
          </a:xfrm>
          <a:prstGeom prst="rect">
            <a:avLst/>
          </a:prstGeom>
        </p:spPr>
      </p:pic>
      <p:sp>
        <p:nvSpPr>
          <p:cNvPr id="12" name="TextBox 11">
            <a:extLst>
              <a:ext uri="{FF2B5EF4-FFF2-40B4-BE49-F238E27FC236}">
                <a16:creationId xmlns:a16="http://schemas.microsoft.com/office/drawing/2014/main" id="{A1CAB15E-2C98-4C0E-3D6A-940D104AFCCC}"/>
              </a:ext>
            </a:extLst>
          </p:cNvPr>
          <p:cNvSpPr txBox="1"/>
          <p:nvPr userDrawn="1"/>
        </p:nvSpPr>
        <p:spPr>
          <a:xfrm>
            <a:off x="3993931" y="349782"/>
            <a:ext cx="4992414" cy="440505"/>
          </a:xfrm>
          <a:prstGeom prst="rect">
            <a:avLst/>
          </a:prstGeom>
          <a:noFill/>
          <a:ln>
            <a:noFill/>
          </a:ln>
          <a:effectLst/>
        </p:spPr>
        <p:txBody>
          <a:bodyPr wrap="square" rtlCol="0">
            <a:spAutoFit/>
          </a:bodyPr>
          <a:lstStyle/>
          <a:p>
            <a:pPr algn="r">
              <a:lnSpc>
                <a:spcPts val="2860"/>
              </a:lnSpc>
            </a:pPr>
            <a:r>
              <a:rPr lang="en-US" b="0" i="0" dirty="0">
                <a:solidFill>
                  <a:schemeClr val="bg1"/>
                </a:solidFill>
                <a:latin typeface="Minion Pro" panose="02040503050306020203" pitchFamily="18" charset="0"/>
                <a:ea typeface="Roboto" panose="02000000000000000000" pitchFamily="2" charset="0"/>
                <a:cs typeface="Roboto" panose="02000000000000000000" pitchFamily="2" charset="0"/>
              </a:rPr>
              <a:t>Advocacy</a:t>
            </a:r>
          </a:p>
        </p:txBody>
      </p:sp>
    </p:spTree>
    <p:extLst>
      <p:ext uri="{BB962C8B-B14F-4D97-AF65-F5344CB8AC3E}">
        <p14:creationId xmlns:p14="http://schemas.microsoft.com/office/powerpoint/2010/main" val="2108769820"/>
      </p:ext>
    </p:extLst>
  </p:cSld>
  <p:clrMap bg1="lt1" tx1="dk1" bg2="lt2" tx2="dk2" accent1="accent1" accent2="accent2" accent3="accent3" accent4="accent4" accent5="accent5" accent6="accent6" hlink="hlink" folHlink="folHlink"/>
  <p:sldLayoutIdLst>
    <p:sldLayoutId id="2147483662" r:id="rId1"/>
    <p:sldLayoutId id="2147483667" r:id="rId2"/>
  </p:sldLayoutIdLst>
  <p:txStyles>
    <p:titleStyle>
      <a:lvl1pPr algn="l" defTabSz="914400" rtl="0" eaLnBrk="1" latinLnBrk="0" hangingPunct="1">
        <a:lnSpc>
          <a:spcPts val="3320"/>
        </a:lnSpc>
        <a:spcBef>
          <a:spcPct val="0"/>
        </a:spcBef>
        <a:buNone/>
        <a:defRPr sz="3600" b="1" i="0" kern="1200">
          <a:solidFill>
            <a:schemeClr val="tx2"/>
          </a:solidFill>
          <a:latin typeface="Aptos ExtraBold" panose="020B0004020202020204" pitchFamily="34" charset="0"/>
          <a:ea typeface="+mj-ea"/>
          <a:cs typeface="+mj-cs"/>
        </a:defRPr>
      </a:lvl1pPr>
    </p:titleStyle>
    <p:bodyStyle>
      <a:lvl1pPr marL="0" indent="0" algn="l" defTabSz="914400" rtl="0" eaLnBrk="1" latinLnBrk="0" hangingPunct="1">
        <a:lnSpc>
          <a:spcPts val="2460"/>
        </a:lnSpc>
        <a:spcBef>
          <a:spcPts val="1000"/>
        </a:spcBef>
        <a:buFont typeface="Arial" panose="020B0604020202020204" pitchFamily="34" charset="0"/>
        <a:buNone/>
        <a:defRPr sz="2600" b="1" i="0" kern="1200">
          <a:solidFill>
            <a:schemeClr val="accent6">
              <a:lumMod val="50000"/>
            </a:schemeClr>
          </a:solidFill>
          <a:latin typeface="Aptos" panose="020B0004020202020204" pitchFamily="34" charset="0"/>
          <a:ea typeface="+mn-ea"/>
          <a:cs typeface="+mn-cs"/>
        </a:defRPr>
      </a:lvl1pPr>
      <a:lvl2pPr marL="228600" indent="-228600" algn="l" defTabSz="914400" rtl="0" eaLnBrk="1" latinLnBrk="0" hangingPunct="1">
        <a:lnSpc>
          <a:spcPct val="90000"/>
        </a:lnSpc>
        <a:spcBef>
          <a:spcPts val="500"/>
        </a:spcBef>
        <a:spcAft>
          <a:spcPts val="600"/>
        </a:spcAft>
        <a:buClr>
          <a:schemeClr val="accent2"/>
        </a:buClr>
        <a:buFont typeface="Arial" panose="020B0604020202020204" pitchFamily="34" charset="0"/>
        <a:buChar char="•"/>
        <a:defRPr sz="2400" b="0" i="0" kern="1200">
          <a:solidFill>
            <a:schemeClr val="tx1"/>
          </a:solidFill>
          <a:latin typeface="Minion Pro" panose="02040503050306020203" pitchFamily="18"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2400" b="0" i="0" kern="1200">
          <a:solidFill>
            <a:schemeClr val="tx1"/>
          </a:solidFill>
          <a:latin typeface="Minion Pro" panose="02040503050306020203" pitchFamily="18" charset="0"/>
          <a:ea typeface="+mn-ea"/>
          <a:cs typeface="+mn-cs"/>
        </a:defRPr>
      </a:lvl3pPr>
      <a:lvl4pPr marL="1097280" indent="-285750" algn="l" defTabSz="914400" rtl="0" eaLnBrk="1" latinLnBrk="0" hangingPunct="1">
        <a:lnSpc>
          <a:spcPct val="90000"/>
        </a:lnSpc>
        <a:spcBef>
          <a:spcPts val="500"/>
        </a:spcBef>
        <a:buClr>
          <a:schemeClr val="accent2"/>
        </a:buClr>
        <a:buFont typeface="Courier New" panose="02070309020205020404" pitchFamily="49" charset="0"/>
        <a:buChar char="o"/>
        <a:defRPr sz="1800" b="0" i="0" kern="1200">
          <a:solidFill>
            <a:schemeClr val="tx1"/>
          </a:solidFill>
          <a:latin typeface="Minion Pro" panose="02040503050306020203" pitchFamily="18"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ncraeducationfoundation.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ncra-usa.org/Advocac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dol.gov/agencies/ilab/worker-voice" TargetMode="External"/><Relationship Id="rId4" Type="http://schemas.openxmlformats.org/officeDocument/2006/relationships/hyperlink" Target="https://hbr.org/2021/06/ask-an-expert-how-do-i-advocate-for-myself-at-wor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8DE9B-9FE4-EE65-6EAF-690B6FD91DFF}"/>
              </a:ext>
            </a:extLst>
          </p:cNvPr>
          <p:cNvPicPr>
            <a:picLocks noChangeAspect="1"/>
          </p:cNvPicPr>
          <p:nvPr/>
        </p:nvPicPr>
        <p:blipFill>
          <a:blip r:embed="rId3"/>
          <a:srcRect l="4536" r="4536"/>
          <a:stretch/>
        </p:blipFill>
        <p:spPr>
          <a:xfrm>
            <a:off x="1" y="-19220"/>
            <a:ext cx="9389617" cy="6884276"/>
          </a:xfrm>
          <a:prstGeom prst="rect">
            <a:avLst/>
          </a:prstGeom>
        </p:spPr>
      </p:pic>
      <p:pic>
        <p:nvPicPr>
          <p:cNvPr id="3" name="Content Placeholder 8" descr="A black and white logo with white text&#10;&#10;Description automatically generated">
            <a:extLst>
              <a:ext uri="{FF2B5EF4-FFF2-40B4-BE49-F238E27FC236}">
                <a16:creationId xmlns:a16="http://schemas.microsoft.com/office/drawing/2014/main" id="{02132806-3F82-FEF4-E80D-D1E575058CE9}"/>
              </a:ext>
            </a:extLst>
          </p:cNvPr>
          <p:cNvPicPr>
            <a:picLocks noChangeAspect="1"/>
          </p:cNvPicPr>
          <p:nvPr/>
        </p:nvPicPr>
        <p:blipFill>
          <a:blip r:embed="rId4"/>
          <a:stretch>
            <a:fillRect/>
          </a:stretch>
        </p:blipFill>
        <p:spPr>
          <a:xfrm>
            <a:off x="6298098" y="5328067"/>
            <a:ext cx="2530407" cy="1208023"/>
          </a:xfrm>
          <a:prstGeom prst="rect">
            <a:avLst/>
          </a:prstGeom>
        </p:spPr>
      </p:pic>
      <p:sp>
        <p:nvSpPr>
          <p:cNvPr id="4" name="Rectangle 3">
            <a:extLst>
              <a:ext uri="{FF2B5EF4-FFF2-40B4-BE49-F238E27FC236}">
                <a16:creationId xmlns:a16="http://schemas.microsoft.com/office/drawing/2014/main" id="{618477D2-AD88-8832-8591-D20CAA1A5EE5}"/>
              </a:ext>
            </a:extLst>
          </p:cNvPr>
          <p:cNvSpPr/>
          <p:nvPr/>
        </p:nvSpPr>
        <p:spPr>
          <a:xfrm>
            <a:off x="1" y="2222850"/>
            <a:ext cx="9389618" cy="506237"/>
          </a:xfrm>
          <a:prstGeom prst="rect">
            <a:avLst/>
          </a:prstGeom>
          <a:solidFill>
            <a:srgbClr val="726658">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6D4911-1651-A4AA-00F9-45AFE307AB6F}"/>
              </a:ext>
            </a:extLst>
          </p:cNvPr>
          <p:cNvSpPr txBox="1"/>
          <p:nvPr/>
        </p:nvSpPr>
        <p:spPr>
          <a:xfrm>
            <a:off x="3636579" y="1863514"/>
            <a:ext cx="5595384" cy="369332"/>
          </a:xfrm>
          <a:prstGeom prst="rect">
            <a:avLst/>
          </a:prstGeom>
          <a:solidFill>
            <a:schemeClr val="accent6">
              <a:lumMod val="50000"/>
            </a:schemeClr>
          </a:solidFill>
          <a:effectLst/>
        </p:spPr>
        <p:txBody>
          <a:bodyPr wrap="square" rtlCol="0">
            <a:spAutoFit/>
          </a:bodyPr>
          <a:lstStyle/>
          <a:p>
            <a:pPr algn="r"/>
            <a:r>
              <a:rPr lang="en-US" b="1" spc="100" dirty="0">
                <a:solidFill>
                  <a:schemeClr val="bg1"/>
                </a:solidFill>
                <a:latin typeface="Aptos Black" panose="020B0004020202020204" pitchFamily="34" charset="0"/>
                <a:ea typeface="Verdana" panose="020B0604030504040204" pitchFamily="34" charset="0"/>
                <a:cs typeface="Verdana" panose="020B0604030504040204" pitchFamily="34" charset="0"/>
              </a:rPr>
              <a:t>AN INTRODUCTION TO THE CANCER REGISTRY</a:t>
            </a:r>
          </a:p>
        </p:txBody>
      </p:sp>
      <p:sp>
        <p:nvSpPr>
          <p:cNvPr id="6" name="TextBox 5">
            <a:extLst>
              <a:ext uri="{FF2B5EF4-FFF2-40B4-BE49-F238E27FC236}">
                <a16:creationId xmlns:a16="http://schemas.microsoft.com/office/drawing/2014/main" id="{05BA8DD8-283B-742E-906A-6741D50A3DC8}"/>
              </a:ext>
            </a:extLst>
          </p:cNvPr>
          <p:cNvSpPr txBox="1"/>
          <p:nvPr/>
        </p:nvSpPr>
        <p:spPr>
          <a:xfrm>
            <a:off x="1040524" y="2281651"/>
            <a:ext cx="8191440" cy="494366"/>
          </a:xfrm>
          <a:prstGeom prst="rect">
            <a:avLst/>
          </a:prstGeom>
          <a:noFill/>
          <a:ln>
            <a:noFill/>
          </a:ln>
          <a:effectLst/>
        </p:spPr>
        <p:txBody>
          <a:bodyPr wrap="square" rtlCol="0">
            <a:spAutoFit/>
          </a:bodyPr>
          <a:lstStyle/>
          <a:p>
            <a:pPr algn="r">
              <a:lnSpc>
                <a:spcPts val="2860"/>
              </a:lnSpc>
            </a:pPr>
            <a:r>
              <a:rPr lang="en-US" sz="3200" dirty="0">
                <a:solidFill>
                  <a:schemeClr val="bg1"/>
                </a:solidFill>
                <a:latin typeface="Minion Pro" panose="02040503050306020203" pitchFamily="18" charset="0"/>
                <a:ea typeface="Roboto" panose="02000000000000000000" pitchFamily="2" charset="0"/>
                <a:cs typeface="Roboto" panose="02000000000000000000" pitchFamily="2" charset="0"/>
              </a:rPr>
              <a:t>Advocacy</a:t>
            </a:r>
          </a:p>
        </p:txBody>
      </p:sp>
    </p:spTree>
    <p:extLst>
      <p:ext uri="{BB962C8B-B14F-4D97-AF65-F5344CB8AC3E}">
        <p14:creationId xmlns:p14="http://schemas.microsoft.com/office/powerpoint/2010/main" val="879052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3AE7D-0EF7-2837-57B4-23F1664BF4CE}"/>
              </a:ext>
            </a:extLst>
          </p:cNvPr>
          <p:cNvSpPr>
            <a:spLocks noGrp="1"/>
          </p:cNvSpPr>
          <p:nvPr>
            <p:ph idx="1"/>
          </p:nvPr>
        </p:nvSpPr>
        <p:spPr/>
        <p:txBody>
          <a:bodyPr vert="horz" lIns="91440" tIns="45720" rIns="91440" bIns="45720" rtlCol="0" anchor="t">
            <a:normAutofit/>
          </a:bodyPr>
          <a:lstStyle/>
          <a:p>
            <a:pPr>
              <a:spcBef>
                <a:spcPct val="0"/>
              </a:spcBef>
              <a:buClr>
                <a:schemeClr val="tx1"/>
              </a:buClr>
            </a:pPr>
            <a:r>
              <a:rPr lang="en-US" altLang="en-US" dirty="0">
                <a:latin typeface="Aptos"/>
              </a:rPr>
              <a:t>“Never doubt that a small group of thoughtful committed citizens can change the world: Indeed it’s the only thing that ever has.”</a:t>
            </a:r>
          </a:p>
          <a:p>
            <a:pPr lvl="2" algn="r">
              <a:spcBef>
                <a:spcPct val="0"/>
              </a:spcBef>
              <a:buClr>
                <a:schemeClr val="tx1"/>
              </a:buClr>
            </a:pPr>
            <a:r>
              <a:rPr lang="en-US" altLang="en-US" dirty="0">
                <a:solidFill>
                  <a:schemeClr val="accent2"/>
                </a:solidFill>
                <a:latin typeface="Minion Pro"/>
              </a:rPr>
              <a:t>-- Margaret Mead (</a:t>
            </a:r>
            <a:r>
              <a:rPr lang="en-US" altLang="en-US" sz="1600" i="1" dirty="0">
                <a:solidFill>
                  <a:schemeClr val="accent2"/>
                </a:solidFill>
                <a:latin typeface="Minion Pro"/>
              </a:rPr>
              <a:t>Cultural Anthropologist and Author</a:t>
            </a:r>
            <a:r>
              <a:rPr lang="en-US" altLang="en-US" dirty="0">
                <a:solidFill>
                  <a:schemeClr val="accent2"/>
                </a:solidFill>
                <a:latin typeface="Minion Pro"/>
              </a:rPr>
              <a:t>)</a:t>
            </a:r>
            <a:endParaRPr lang="en-US" altLang="en-US" dirty="0">
              <a:solidFill>
                <a:schemeClr val="accent2"/>
              </a:solidFill>
            </a:endParaRPr>
          </a:p>
        </p:txBody>
      </p:sp>
    </p:spTree>
    <p:extLst>
      <p:ext uri="{BB962C8B-B14F-4D97-AF65-F5344CB8AC3E}">
        <p14:creationId xmlns:p14="http://schemas.microsoft.com/office/powerpoint/2010/main" val="94346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B0B6A2-D771-CA9C-FC37-43C3F4DD335F}"/>
              </a:ext>
            </a:extLst>
          </p:cNvPr>
          <p:cNvPicPr>
            <a:picLocks noChangeAspect="1"/>
          </p:cNvPicPr>
          <p:nvPr/>
        </p:nvPicPr>
        <p:blipFill>
          <a:blip r:embed="rId3"/>
          <a:srcRect l="11784" r="11784"/>
          <a:stretch/>
        </p:blipFill>
        <p:spPr>
          <a:xfrm>
            <a:off x="0" y="0"/>
            <a:ext cx="9389617" cy="6884276"/>
          </a:xfrm>
          <a:prstGeom prst="rect">
            <a:avLst/>
          </a:prstGeom>
        </p:spPr>
      </p:pic>
      <p:sp>
        <p:nvSpPr>
          <p:cNvPr id="9" name="Rectangle 8">
            <a:extLst>
              <a:ext uri="{FF2B5EF4-FFF2-40B4-BE49-F238E27FC236}">
                <a16:creationId xmlns:a16="http://schemas.microsoft.com/office/drawing/2014/main" id="{BF41A65C-586D-0AB0-ECB5-DD69434211DA}"/>
              </a:ext>
            </a:extLst>
          </p:cNvPr>
          <p:cNvSpPr/>
          <p:nvPr/>
        </p:nvSpPr>
        <p:spPr>
          <a:xfrm>
            <a:off x="1858435" y="2851875"/>
            <a:ext cx="5672745" cy="1913071"/>
          </a:xfrm>
          <a:prstGeom prst="rect">
            <a:avLst/>
          </a:prstGeom>
          <a:solidFill>
            <a:srgbClr val="726658">
              <a:alpha val="50980"/>
            </a:srgb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1B85F9B-10A7-5BF0-4B6E-14B4A257CC68}"/>
              </a:ext>
            </a:extLst>
          </p:cNvPr>
          <p:cNvSpPr txBox="1">
            <a:spLocks/>
          </p:cNvSpPr>
          <p:nvPr/>
        </p:nvSpPr>
        <p:spPr>
          <a:xfrm>
            <a:off x="1542697" y="2999126"/>
            <a:ext cx="6304219" cy="767344"/>
          </a:xfrm>
          <a:prstGeom prst="rect">
            <a:avLst/>
          </a:prstGeom>
        </p:spPr>
        <p:txBody>
          <a:bodyPr/>
          <a:lstStyle>
            <a:lvl1pPr marL="0" indent="0" algn="l" defTabSz="914400" rtl="0" eaLnBrk="1" latinLnBrk="0" hangingPunct="1">
              <a:lnSpc>
                <a:spcPts val="2460"/>
              </a:lnSpc>
              <a:spcBef>
                <a:spcPts val="1000"/>
              </a:spcBef>
              <a:buFont typeface="Arial" panose="020B0604020202020204" pitchFamily="34" charset="0"/>
              <a:buNone/>
              <a:defRPr sz="2600" b="1" i="0" kern="1200">
                <a:solidFill>
                  <a:schemeClr val="accent6">
                    <a:lumMod val="50000"/>
                  </a:schemeClr>
                </a:solidFill>
                <a:latin typeface="Aptos" panose="020B0004020202020204" pitchFamily="34" charset="0"/>
                <a:ea typeface="+mn-ea"/>
                <a:cs typeface="+mn-cs"/>
              </a:defRPr>
            </a:lvl1pPr>
            <a:lvl2pPr marL="228600" indent="-228600" algn="l" defTabSz="914400" rtl="0" eaLnBrk="1" latinLnBrk="0" hangingPunct="1">
              <a:lnSpc>
                <a:spcPct val="90000"/>
              </a:lnSpc>
              <a:spcBef>
                <a:spcPts val="500"/>
              </a:spcBef>
              <a:spcAft>
                <a:spcPts val="600"/>
              </a:spcAft>
              <a:buClr>
                <a:schemeClr val="accent2"/>
              </a:buClr>
              <a:buFont typeface="Arial" panose="020B0604020202020204" pitchFamily="34" charset="0"/>
              <a:buChar char="•"/>
              <a:defRPr sz="2400" b="0" i="0" kern="1200">
                <a:solidFill>
                  <a:schemeClr val="tx1"/>
                </a:solidFill>
                <a:latin typeface="Aptos Light" panose="020B0004020202020204" pitchFamily="34" charset="0"/>
                <a:ea typeface="+mn-ea"/>
                <a:cs typeface="+mn-cs"/>
              </a:defRPr>
            </a:lvl2pPr>
            <a:lvl3pPr marL="0" indent="0" algn="l" defTabSz="914400" rtl="0" eaLnBrk="1" latinLnBrk="0" hangingPunct="1">
              <a:lnSpc>
                <a:spcPct val="100000"/>
              </a:lnSpc>
              <a:spcBef>
                <a:spcPts val="500"/>
              </a:spcBef>
              <a:spcAft>
                <a:spcPts val="600"/>
              </a:spcAft>
              <a:buFont typeface="Arial" panose="020B0604020202020204" pitchFamily="34" charset="0"/>
              <a:buNone/>
              <a:defRPr sz="2400" b="0" i="0" kern="1200">
                <a:solidFill>
                  <a:schemeClr val="tx1"/>
                </a:solidFill>
                <a:latin typeface="Aptos Light" panose="020B0004020202020204" pitchFamily="34" charset="0"/>
                <a:ea typeface="+mn-ea"/>
                <a:cs typeface="+mn-cs"/>
              </a:defRPr>
            </a:lvl3pPr>
            <a:lvl4pPr marL="1097280" indent="-285750" algn="l" defTabSz="914400" rtl="0" eaLnBrk="1" latinLnBrk="0" hangingPunct="1">
              <a:lnSpc>
                <a:spcPct val="90000"/>
              </a:lnSpc>
              <a:spcBef>
                <a:spcPts val="500"/>
              </a:spcBef>
              <a:buClr>
                <a:schemeClr val="accent2"/>
              </a:buClr>
              <a:buFont typeface="Courier New" panose="02070309020205020404" pitchFamily="49" charset="0"/>
              <a:buChar char="o"/>
              <a:defRPr sz="1800" b="0" i="0" kern="1200">
                <a:solidFill>
                  <a:schemeClr val="tx1"/>
                </a:solidFill>
                <a:latin typeface="Aptos Light" panose="020B0004020202020204" pitchFamily="34"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60"/>
              </a:lnSpc>
              <a:spcBef>
                <a:spcPts val="0"/>
              </a:spcBef>
              <a:defRPr/>
            </a:pPr>
            <a:r>
              <a:rPr lang="en-US" b="0" dirty="0">
                <a:solidFill>
                  <a:schemeClr val="bg1"/>
                </a:solidFill>
                <a:latin typeface="Minion Pro" panose="02040503050306020203" pitchFamily="18" charset="0"/>
              </a:rPr>
              <a:t>NCRA Education Foundation</a:t>
            </a:r>
          </a:p>
          <a:p>
            <a:pPr algn="ctr">
              <a:lnSpc>
                <a:spcPts val="2560"/>
              </a:lnSpc>
              <a:spcBef>
                <a:spcPts val="0"/>
              </a:spcBef>
              <a:defRPr/>
            </a:pPr>
            <a:r>
              <a:rPr lang="en-US" dirty="0" err="1">
                <a:solidFill>
                  <a:schemeClr val="bg1"/>
                </a:solidFill>
                <a:latin typeface="Aptos ExtraBold" panose="020B0004020202020204" pitchFamily="34" charset="0"/>
              </a:rPr>
              <a:t>www.ncraeducationfoundation.org</a:t>
            </a:r>
            <a:endParaRPr lang="en-US" u="sng" dirty="0">
              <a:solidFill>
                <a:schemeClr val="bg1"/>
              </a:solidFill>
              <a:latin typeface="Aptos ExtraBold" panose="020B0004020202020204" pitchFamily="34" charset="0"/>
              <a:cs typeface="Calibri"/>
              <a:hlinkClick r:id="rId4">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369C047E-3F1F-0DDA-EAF6-9049D515D228}"/>
              </a:ext>
            </a:extLst>
          </p:cNvPr>
          <p:cNvSpPr txBox="1"/>
          <p:nvPr/>
        </p:nvSpPr>
        <p:spPr>
          <a:xfrm>
            <a:off x="2014523" y="3946135"/>
            <a:ext cx="5360565" cy="723275"/>
          </a:xfrm>
          <a:prstGeom prst="rect">
            <a:avLst/>
          </a:prstGeom>
          <a:noFill/>
        </p:spPr>
        <p:txBody>
          <a:bodyPr wrap="square" rtlCol="0">
            <a:spAutoFit/>
          </a:bodyPr>
          <a:lstStyle/>
          <a:p>
            <a:pPr algn="ctr">
              <a:lnSpc>
                <a:spcPts val="2360"/>
              </a:lnSpc>
              <a:defRPr/>
            </a:pPr>
            <a:r>
              <a:rPr lang="en-US" sz="2600" dirty="0">
                <a:solidFill>
                  <a:schemeClr val="bg1"/>
                </a:solidFill>
                <a:latin typeface="Minion Pro" panose="02040503050306020203" pitchFamily="18" charset="0"/>
              </a:rPr>
              <a:t>NCRA</a:t>
            </a:r>
          </a:p>
          <a:p>
            <a:pPr algn="ctr">
              <a:lnSpc>
                <a:spcPts val="2360"/>
              </a:lnSpc>
              <a:defRPr/>
            </a:pPr>
            <a:r>
              <a:rPr lang="en-US" sz="2600" b="1" dirty="0" err="1">
                <a:solidFill>
                  <a:schemeClr val="bg1"/>
                </a:solidFill>
                <a:latin typeface="Aptos ExtraBold" panose="020B0004020202020204" pitchFamily="34" charset="0"/>
                <a:cs typeface="Calibri"/>
              </a:rPr>
              <a:t>www.ncra-usa.org</a:t>
            </a:r>
            <a:endParaRPr lang="en-US" sz="2600" b="1" dirty="0">
              <a:solidFill>
                <a:schemeClr val="bg1"/>
              </a:solidFill>
              <a:latin typeface="Aptos ExtraBold" panose="020B0004020202020204" pitchFamily="34" charset="0"/>
              <a:cs typeface="Calibri"/>
            </a:endParaRPr>
          </a:p>
        </p:txBody>
      </p:sp>
      <p:sp>
        <p:nvSpPr>
          <p:cNvPr id="12" name="Rectangle 11">
            <a:extLst>
              <a:ext uri="{FF2B5EF4-FFF2-40B4-BE49-F238E27FC236}">
                <a16:creationId xmlns:a16="http://schemas.microsoft.com/office/drawing/2014/main" id="{D56F9BC1-77E7-3C37-7708-5B48229B9D3A}"/>
              </a:ext>
            </a:extLst>
          </p:cNvPr>
          <p:cNvSpPr/>
          <p:nvPr/>
        </p:nvSpPr>
        <p:spPr>
          <a:xfrm>
            <a:off x="1" y="1761689"/>
            <a:ext cx="9389618" cy="1101148"/>
          </a:xfrm>
          <a:prstGeom prst="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4FBF500-75CE-9588-31B8-160A7D223199}"/>
              </a:ext>
            </a:extLst>
          </p:cNvPr>
          <p:cNvSpPr txBox="1"/>
          <p:nvPr/>
        </p:nvSpPr>
        <p:spPr>
          <a:xfrm>
            <a:off x="159391" y="2281651"/>
            <a:ext cx="9072573" cy="648254"/>
          </a:xfrm>
          <a:prstGeom prst="rect">
            <a:avLst/>
          </a:prstGeom>
          <a:noFill/>
          <a:ln>
            <a:noFill/>
          </a:ln>
          <a:effectLst/>
        </p:spPr>
        <p:txBody>
          <a:bodyPr wrap="square" rtlCol="0">
            <a:spAutoFit/>
          </a:bodyPr>
          <a:lstStyle/>
          <a:p>
            <a:pPr algn="ctr">
              <a:lnSpc>
                <a:spcPts val="2860"/>
              </a:lnSpc>
            </a:pPr>
            <a:r>
              <a:rPr lang="en-US" sz="7200" dirty="0">
                <a:solidFill>
                  <a:schemeClr val="bg1"/>
                </a:solidFill>
                <a:latin typeface="Minion Pro" panose="02040503050306020203" pitchFamily="18" charset="0"/>
                <a:ea typeface="Roboto" panose="02000000000000000000" pitchFamily="2" charset="0"/>
                <a:cs typeface="Roboto" panose="02000000000000000000" pitchFamily="2" charset="0"/>
              </a:rPr>
              <a:t>Thank You</a:t>
            </a:r>
          </a:p>
        </p:txBody>
      </p:sp>
    </p:spTree>
    <p:extLst>
      <p:ext uri="{BB962C8B-B14F-4D97-AF65-F5344CB8AC3E}">
        <p14:creationId xmlns:p14="http://schemas.microsoft.com/office/powerpoint/2010/main" val="424803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DC20-1906-51AB-CEE8-C3998175B4E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A5EC292-FE2A-C633-DF99-B2E14C6487C4}"/>
              </a:ext>
            </a:extLst>
          </p:cNvPr>
          <p:cNvSpPr>
            <a:spLocks noGrp="1"/>
          </p:cNvSpPr>
          <p:nvPr>
            <p:ph idx="1"/>
          </p:nvPr>
        </p:nvSpPr>
        <p:spPr/>
        <p:txBody>
          <a:bodyPr vert="horz" lIns="91440" tIns="45720" rIns="91440" bIns="45720" rtlCol="0" anchor="t">
            <a:normAutofit/>
          </a:bodyPr>
          <a:lstStyle/>
          <a:p>
            <a:pPr lvl="1"/>
            <a:r>
              <a:rPr lang="en-US" dirty="0">
                <a:latin typeface="Minion Pro"/>
              </a:rPr>
              <a:t>Learn the definition of advocacy and the reasons to advocate</a:t>
            </a:r>
          </a:p>
          <a:p>
            <a:pPr lvl="1"/>
            <a:r>
              <a:rPr lang="en-US" dirty="0">
                <a:latin typeface="Minion Pro"/>
              </a:rPr>
              <a:t>Understand the components of advocacy</a:t>
            </a:r>
          </a:p>
          <a:p>
            <a:pPr lvl="1"/>
            <a:r>
              <a:rPr lang="en-US" dirty="0">
                <a:latin typeface="Minion Pro"/>
              </a:rPr>
              <a:t>Understand the role advocacy can play in our profession</a:t>
            </a:r>
          </a:p>
          <a:p>
            <a:pPr lvl="1"/>
            <a:r>
              <a:rPr lang="en-US" dirty="0">
                <a:latin typeface="Minion Pro"/>
              </a:rPr>
              <a:t>Become aware of resources to become an advocate</a:t>
            </a:r>
          </a:p>
        </p:txBody>
      </p:sp>
    </p:spTree>
    <p:extLst>
      <p:ext uri="{BB962C8B-B14F-4D97-AF65-F5344CB8AC3E}">
        <p14:creationId xmlns:p14="http://schemas.microsoft.com/office/powerpoint/2010/main" val="195090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2D3D-032B-4CB2-DE4F-F09C5EE6F3FB}"/>
              </a:ext>
            </a:extLst>
          </p:cNvPr>
          <p:cNvSpPr>
            <a:spLocks noGrp="1"/>
          </p:cNvSpPr>
          <p:nvPr>
            <p:ph type="title"/>
          </p:nvPr>
        </p:nvSpPr>
        <p:spPr/>
        <p:txBody>
          <a:bodyPr/>
          <a:lstStyle/>
          <a:p>
            <a:r>
              <a:rPr lang="en-US" dirty="0"/>
              <a:t>The Definition of Advocacy</a:t>
            </a:r>
          </a:p>
        </p:txBody>
      </p:sp>
      <p:sp>
        <p:nvSpPr>
          <p:cNvPr id="3" name="Content Placeholder 2">
            <a:extLst>
              <a:ext uri="{FF2B5EF4-FFF2-40B4-BE49-F238E27FC236}">
                <a16:creationId xmlns:a16="http://schemas.microsoft.com/office/drawing/2014/main" id="{AD1C824C-CCC6-0DA8-F517-2F17F50DA891}"/>
              </a:ext>
            </a:extLst>
          </p:cNvPr>
          <p:cNvSpPr>
            <a:spLocks noGrp="1"/>
          </p:cNvSpPr>
          <p:nvPr>
            <p:ph idx="1"/>
          </p:nvPr>
        </p:nvSpPr>
        <p:spPr/>
        <p:txBody>
          <a:bodyPr>
            <a:normAutofit/>
          </a:bodyPr>
          <a:lstStyle/>
          <a:p>
            <a:pPr>
              <a:spcBef>
                <a:spcPct val="20000"/>
              </a:spcBef>
              <a:buClr>
                <a:schemeClr val="folHlink"/>
              </a:buClr>
              <a:buSzPct val="60000"/>
              <a:defRPr/>
            </a:pPr>
            <a:r>
              <a:rPr lang="en-US" sz="2400" b="1" kern="0" dirty="0"/>
              <a:t>Giving aid to a cause through active verbal support for a cause or position </a:t>
            </a:r>
          </a:p>
        </p:txBody>
      </p:sp>
    </p:spTree>
    <p:extLst>
      <p:ext uri="{BB962C8B-B14F-4D97-AF65-F5344CB8AC3E}">
        <p14:creationId xmlns:p14="http://schemas.microsoft.com/office/powerpoint/2010/main" val="125903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C429D-1287-60B9-727A-B64D78B7DC01}"/>
              </a:ext>
            </a:extLst>
          </p:cNvPr>
          <p:cNvSpPr>
            <a:spLocks noGrp="1"/>
          </p:cNvSpPr>
          <p:nvPr>
            <p:ph type="title"/>
          </p:nvPr>
        </p:nvSpPr>
        <p:spPr/>
        <p:txBody>
          <a:bodyPr/>
          <a:lstStyle/>
          <a:p>
            <a:r>
              <a:rPr lang="en-US" dirty="0"/>
              <a:t>Why Advocate</a:t>
            </a:r>
          </a:p>
        </p:txBody>
      </p:sp>
      <p:sp>
        <p:nvSpPr>
          <p:cNvPr id="3" name="Content Placeholder 2">
            <a:extLst>
              <a:ext uri="{FF2B5EF4-FFF2-40B4-BE49-F238E27FC236}">
                <a16:creationId xmlns:a16="http://schemas.microsoft.com/office/drawing/2014/main" id="{4153C5FD-FE1A-360C-3099-240E2073E632}"/>
              </a:ext>
            </a:extLst>
          </p:cNvPr>
          <p:cNvSpPr>
            <a:spLocks noGrp="1"/>
          </p:cNvSpPr>
          <p:nvPr>
            <p:ph idx="1"/>
          </p:nvPr>
        </p:nvSpPr>
        <p:spPr/>
        <p:txBody>
          <a:bodyPr/>
          <a:lstStyle/>
          <a:p>
            <a:pPr lvl="1" fontAlgn="base"/>
            <a:r>
              <a:rPr lang="en-US" dirty="0"/>
              <a:t>You have a position or opinion you want to make known.</a:t>
            </a:r>
          </a:p>
          <a:p>
            <a:pPr lvl="1" fontAlgn="base"/>
            <a:r>
              <a:rPr lang="en-US" dirty="0"/>
              <a:t>Whether or not we advocate, competing interests are!</a:t>
            </a:r>
          </a:p>
          <a:p>
            <a:pPr lvl="1" fontAlgn="base"/>
            <a:r>
              <a:rPr lang="en-US" i="1" dirty="0"/>
              <a:t>The squeaky wheel gets the grease.</a:t>
            </a:r>
          </a:p>
        </p:txBody>
      </p:sp>
    </p:spTree>
    <p:extLst>
      <p:ext uri="{BB962C8B-B14F-4D97-AF65-F5344CB8AC3E}">
        <p14:creationId xmlns:p14="http://schemas.microsoft.com/office/powerpoint/2010/main" val="679007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7D00-7807-50EC-D19E-270258503DAB}"/>
              </a:ext>
            </a:extLst>
          </p:cNvPr>
          <p:cNvSpPr>
            <a:spLocks noGrp="1"/>
          </p:cNvSpPr>
          <p:nvPr>
            <p:ph type="title"/>
          </p:nvPr>
        </p:nvSpPr>
        <p:spPr/>
        <p:txBody>
          <a:bodyPr/>
          <a:lstStyle/>
          <a:p>
            <a:r>
              <a:rPr lang="en-US" dirty="0"/>
              <a:t>Components of Advocacy</a:t>
            </a:r>
          </a:p>
        </p:txBody>
      </p:sp>
      <p:sp>
        <p:nvSpPr>
          <p:cNvPr id="3" name="Content Placeholder 2">
            <a:extLst>
              <a:ext uri="{FF2B5EF4-FFF2-40B4-BE49-F238E27FC236}">
                <a16:creationId xmlns:a16="http://schemas.microsoft.com/office/drawing/2014/main" id="{B254B337-2700-7ABF-47C2-2606773C6493}"/>
              </a:ext>
            </a:extLst>
          </p:cNvPr>
          <p:cNvSpPr>
            <a:spLocks noGrp="1"/>
          </p:cNvSpPr>
          <p:nvPr>
            <p:ph idx="1"/>
          </p:nvPr>
        </p:nvSpPr>
        <p:spPr/>
        <p:txBody>
          <a:bodyPr/>
          <a:lstStyle/>
          <a:p>
            <a:pPr lvl="1"/>
            <a:r>
              <a:rPr lang="en-US" dirty="0"/>
              <a:t>A message</a:t>
            </a:r>
          </a:p>
          <a:p>
            <a:pPr lvl="1"/>
            <a:r>
              <a:rPr lang="en-US" dirty="0"/>
              <a:t>A defined audience</a:t>
            </a:r>
          </a:p>
          <a:p>
            <a:pPr lvl="1"/>
            <a:r>
              <a:rPr lang="en-US" dirty="0"/>
              <a:t>Methods to deliver that message to the defined audience</a:t>
            </a:r>
          </a:p>
        </p:txBody>
      </p:sp>
    </p:spTree>
    <p:extLst>
      <p:ext uri="{BB962C8B-B14F-4D97-AF65-F5344CB8AC3E}">
        <p14:creationId xmlns:p14="http://schemas.microsoft.com/office/powerpoint/2010/main" val="367137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5E0A-4F5F-5A00-832B-50B3DF680AEE}"/>
              </a:ext>
            </a:extLst>
          </p:cNvPr>
          <p:cNvSpPr>
            <a:spLocks noGrp="1"/>
          </p:cNvSpPr>
          <p:nvPr>
            <p:ph type="title"/>
          </p:nvPr>
        </p:nvSpPr>
        <p:spPr/>
        <p:txBody>
          <a:bodyPr/>
          <a:lstStyle/>
          <a:p>
            <a:r>
              <a:rPr lang="en-US" dirty="0"/>
              <a:t>Components of Advocacy</a:t>
            </a:r>
          </a:p>
        </p:txBody>
      </p:sp>
      <p:sp>
        <p:nvSpPr>
          <p:cNvPr id="3" name="Content Placeholder 2">
            <a:extLst>
              <a:ext uri="{FF2B5EF4-FFF2-40B4-BE49-F238E27FC236}">
                <a16:creationId xmlns:a16="http://schemas.microsoft.com/office/drawing/2014/main" id="{9CAB5BB0-E333-1769-AF9C-352D0F32D0E7}"/>
              </a:ext>
            </a:extLst>
          </p:cNvPr>
          <p:cNvSpPr>
            <a:spLocks noGrp="1"/>
          </p:cNvSpPr>
          <p:nvPr>
            <p:ph idx="1"/>
          </p:nvPr>
        </p:nvSpPr>
        <p:spPr>
          <a:xfrm>
            <a:off x="2259155" y="2049638"/>
            <a:ext cx="6256194" cy="4601069"/>
          </a:xfrm>
        </p:spPr>
        <p:txBody>
          <a:bodyPr vert="horz" lIns="91440" tIns="45720" rIns="91440" bIns="45720" rtlCol="0" anchor="t">
            <a:normAutofit/>
          </a:bodyPr>
          <a:lstStyle/>
          <a:p>
            <a:pPr lvl="1"/>
            <a:r>
              <a:rPr lang="en-US" dirty="0">
                <a:latin typeface="Minion Pro"/>
              </a:rPr>
              <a:t>Message – clear and concise with supporting documentation</a:t>
            </a:r>
            <a:endParaRPr lang="en-US" dirty="0"/>
          </a:p>
          <a:p>
            <a:pPr lvl="1"/>
            <a:r>
              <a:rPr lang="en-US" dirty="0">
                <a:latin typeface="Minion Pro"/>
              </a:rPr>
              <a:t>Defined audience – recognizes the people or groups that will influence the outcome that you hope to reach</a:t>
            </a:r>
          </a:p>
          <a:p>
            <a:pPr lvl="1"/>
            <a:r>
              <a:rPr lang="en-US" dirty="0">
                <a:latin typeface="Minion Pro"/>
              </a:rPr>
              <a:t>Methods to deliver that message to the defined audience – thoughtful to the best way to have the message read or heard</a:t>
            </a:r>
            <a:endParaRPr lang="en-US" dirty="0"/>
          </a:p>
          <a:p>
            <a:pPr lvl="1">
              <a:spcAft>
                <a:spcPts val="600"/>
              </a:spcAft>
              <a:buClr>
                <a:srgbClr val="56A3A5"/>
              </a:buClr>
            </a:pPr>
            <a:endParaRPr lang="en-US" dirty="0"/>
          </a:p>
        </p:txBody>
      </p:sp>
    </p:spTree>
    <p:extLst>
      <p:ext uri="{BB962C8B-B14F-4D97-AF65-F5344CB8AC3E}">
        <p14:creationId xmlns:p14="http://schemas.microsoft.com/office/powerpoint/2010/main" val="129388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6B7A-BCAC-B1FA-1E78-F440564B9A3B}"/>
              </a:ext>
            </a:extLst>
          </p:cNvPr>
          <p:cNvSpPr>
            <a:spLocks noGrp="1"/>
          </p:cNvSpPr>
          <p:nvPr>
            <p:ph type="title"/>
          </p:nvPr>
        </p:nvSpPr>
        <p:spPr/>
        <p:txBody>
          <a:bodyPr/>
          <a:lstStyle/>
          <a:p>
            <a:r>
              <a:rPr lang="en-US" dirty="0"/>
              <a:t>Role of Advocacy in Cancer Surveillance</a:t>
            </a:r>
          </a:p>
        </p:txBody>
      </p:sp>
      <p:sp>
        <p:nvSpPr>
          <p:cNvPr id="3" name="Content Placeholder 2">
            <a:extLst>
              <a:ext uri="{FF2B5EF4-FFF2-40B4-BE49-F238E27FC236}">
                <a16:creationId xmlns:a16="http://schemas.microsoft.com/office/drawing/2014/main" id="{DF7157EA-073E-DD38-8D5A-F458B83B45E6}"/>
              </a:ext>
            </a:extLst>
          </p:cNvPr>
          <p:cNvSpPr>
            <a:spLocks noGrp="1"/>
          </p:cNvSpPr>
          <p:nvPr>
            <p:ph idx="1"/>
          </p:nvPr>
        </p:nvSpPr>
        <p:spPr/>
        <p:txBody>
          <a:bodyPr/>
          <a:lstStyle/>
          <a:p>
            <a:pPr lvl="1"/>
            <a:r>
              <a:rPr lang="en-US" dirty="0"/>
              <a:t>Policies</a:t>
            </a:r>
          </a:p>
          <a:p>
            <a:pPr lvl="1"/>
            <a:r>
              <a:rPr lang="en-US" dirty="0"/>
              <a:t>Regulations</a:t>
            </a:r>
          </a:p>
          <a:p>
            <a:pPr lvl="1"/>
            <a:r>
              <a:rPr lang="en-US" dirty="0"/>
              <a:t>Legislation</a:t>
            </a:r>
          </a:p>
          <a:p>
            <a:pPr lvl="1"/>
            <a:endParaRPr lang="en-US" dirty="0"/>
          </a:p>
          <a:p>
            <a:pPr lvl="1"/>
            <a:endParaRPr lang="en-US" dirty="0"/>
          </a:p>
        </p:txBody>
      </p:sp>
    </p:spTree>
    <p:extLst>
      <p:ext uri="{BB962C8B-B14F-4D97-AF65-F5344CB8AC3E}">
        <p14:creationId xmlns:p14="http://schemas.microsoft.com/office/powerpoint/2010/main" val="129704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531D-9B3C-589F-46DF-FC8B4F7EBB2B}"/>
              </a:ext>
            </a:extLst>
          </p:cNvPr>
          <p:cNvSpPr>
            <a:spLocks noGrp="1"/>
          </p:cNvSpPr>
          <p:nvPr>
            <p:ph type="title"/>
          </p:nvPr>
        </p:nvSpPr>
        <p:spPr/>
        <p:txBody>
          <a:bodyPr/>
          <a:lstStyle/>
          <a:p>
            <a:r>
              <a:rPr lang="en-US" dirty="0"/>
              <a:t>Your Role as an Advocate</a:t>
            </a:r>
          </a:p>
        </p:txBody>
      </p:sp>
      <p:pic>
        <p:nvPicPr>
          <p:cNvPr id="5" name="Picture 4">
            <a:extLst>
              <a:ext uri="{FF2B5EF4-FFF2-40B4-BE49-F238E27FC236}">
                <a16:creationId xmlns:a16="http://schemas.microsoft.com/office/drawing/2014/main" id="{49D3CE64-1617-1147-B87C-244F8D344BDF}"/>
              </a:ext>
            </a:extLst>
          </p:cNvPr>
          <p:cNvPicPr>
            <a:picLocks noChangeAspect="1"/>
          </p:cNvPicPr>
          <p:nvPr/>
        </p:nvPicPr>
        <p:blipFill>
          <a:blip r:embed="rId3"/>
          <a:srcRect l="15799" r="15799"/>
          <a:stretch/>
        </p:blipFill>
        <p:spPr>
          <a:xfrm>
            <a:off x="2334222" y="1969706"/>
            <a:ext cx="6058035" cy="4194415"/>
          </a:xfrm>
          <a:prstGeom prst="rect">
            <a:avLst/>
          </a:prstGeom>
        </p:spPr>
      </p:pic>
    </p:spTree>
    <p:extLst>
      <p:ext uri="{BB962C8B-B14F-4D97-AF65-F5344CB8AC3E}">
        <p14:creationId xmlns:p14="http://schemas.microsoft.com/office/powerpoint/2010/main" val="2786024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21DF-66F5-544B-A41F-EC0065735B58}"/>
              </a:ext>
            </a:extLst>
          </p:cNvPr>
          <p:cNvSpPr>
            <a:spLocks noGrp="1"/>
          </p:cNvSpPr>
          <p:nvPr>
            <p:ph type="title"/>
          </p:nvPr>
        </p:nvSpPr>
        <p:spPr/>
        <p:txBody>
          <a:bodyPr/>
          <a:lstStyle/>
          <a:p>
            <a:r>
              <a:rPr lang="en-US" dirty="0"/>
              <a:t>Advocacy Resources</a:t>
            </a:r>
          </a:p>
        </p:txBody>
      </p:sp>
      <p:sp>
        <p:nvSpPr>
          <p:cNvPr id="3" name="Content Placeholder 2">
            <a:extLst>
              <a:ext uri="{FF2B5EF4-FFF2-40B4-BE49-F238E27FC236}">
                <a16:creationId xmlns:a16="http://schemas.microsoft.com/office/drawing/2014/main" id="{617D1142-F9F8-91E8-1385-C4DE2F55334B}"/>
              </a:ext>
            </a:extLst>
          </p:cNvPr>
          <p:cNvSpPr>
            <a:spLocks noGrp="1"/>
          </p:cNvSpPr>
          <p:nvPr>
            <p:ph idx="1"/>
          </p:nvPr>
        </p:nvSpPr>
        <p:spPr/>
        <p:txBody>
          <a:bodyPr/>
          <a:lstStyle/>
          <a:p>
            <a:r>
              <a:rPr lang="en-US" sz="2400" dirty="0"/>
              <a:t>NCRA Advocacy Webpage – </a:t>
            </a:r>
            <a:br>
              <a:rPr lang="en-US" sz="2400" dirty="0"/>
            </a:br>
            <a:r>
              <a:rPr lang="en-US" sz="2400" dirty="0"/>
              <a:t>Stay up to date on legislative, policy, and regulatory advocacy in cancer surveillance, and get involved!</a:t>
            </a:r>
          </a:p>
          <a:p>
            <a:pPr lvl="2"/>
            <a:r>
              <a:rPr lang="en-US" sz="2200" dirty="0">
                <a:solidFill>
                  <a:schemeClr val="accent2"/>
                </a:solidFill>
                <a:hlinkClick r:id="rId3">
                  <a:extLst>
                    <a:ext uri="{A12FA001-AC4F-418D-AE19-62706E023703}">
                      <ahyp:hlinkClr xmlns:ahyp="http://schemas.microsoft.com/office/drawing/2018/hyperlinkcolor" val="tx"/>
                    </a:ext>
                  </a:extLst>
                </a:hlinkClick>
              </a:rPr>
              <a:t>https://www.ncra-usa.org/Advocacy</a:t>
            </a:r>
            <a:endParaRPr lang="en-US" sz="2200" dirty="0">
              <a:solidFill>
                <a:schemeClr val="accent2"/>
              </a:solidFill>
            </a:endParaRPr>
          </a:p>
          <a:p>
            <a:pPr lvl="1"/>
            <a:endParaRPr lang="en-US" sz="2200" dirty="0"/>
          </a:p>
          <a:p>
            <a:r>
              <a:rPr lang="en-US" sz="2400" dirty="0"/>
              <a:t>Workplace Advocacy: </a:t>
            </a:r>
          </a:p>
          <a:p>
            <a:pPr lvl="2"/>
            <a:r>
              <a:rPr lang="en-US" sz="2200" dirty="0">
                <a:solidFill>
                  <a:schemeClr val="accent2"/>
                </a:solidFill>
                <a:hlinkClick r:id="rId4">
                  <a:extLst>
                    <a:ext uri="{A12FA001-AC4F-418D-AE19-62706E023703}">
                      <ahyp:hlinkClr xmlns:ahyp="http://schemas.microsoft.com/office/drawing/2018/hyperlinkcolor" val="tx"/>
                    </a:ext>
                  </a:extLst>
                </a:hlinkClick>
              </a:rPr>
              <a:t>https://hbr.org/2021/06/ask-an-expert-how-do-i-advocate-for-myself-at-work</a:t>
            </a:r>
            <a:endParaRPr lang="en-US" sz="2200" dirty="0">
              <a:solidFill>
                <a:schemeClr val="accent2"/>
              </a:solidFill>
            </a:endParaRPr>
          </a:p>
          <a:p>
            <a:pPr lvl="2"/>
            <a:r>
              <a:rPr lang="en-US" sz="2200" dirty="0">
                <a:solidFill>
                  <a:schemeClr val="accent2"/>
                </a:solidFill>
                <a:hlinkClick r:id="rId5">
                  <a:extLst>
                    <a:ext uri="{A12FA001-AC4F-418D-AE19-62706E023703}">
                      <ahyp:hlinkClr xmlns:ahyp="http://schemas.microsoft.com/office/drawing/2018/hyperlinkcolor" val="tx"/>
                    </a:ext>
                  </a:extLst>
                </a:hlinkClick>
              </a:rPr>
              <a:t>https://www.dol.gov/agencies/ilab/worker-voice</a:t>
            </a:r>
            <a:endParaRPr lang="en-US" sz="2200" dirty="0">
              <a:solidFill>
                <a:schemeClr val="accent2"/>
              </a:solidFill>
            </a:endParaRPr>
          </a:p>
          <a:p>
            <a:pPr lvl="1"/>
            <a:endParaRPr lang="en-US" sz="2200" dirty="0"/>
          </a:p>
          <a:p>
            <a:pPr lvl="1"/>
            <a:endParaRPr lang="en-US" sz="2200" dirty="0"/>
          </a:p>
        </p:txBody>
      </p:sp>
    </p:spTree>
    <p:extLst>
      <p:ext uri="{BB962C8B-B14F-4D97-AF65-F5344CB8AC3E}">
        <p14:creationId xmlns:p14="http://schemas.microsoft.com/office/powerpoint/2010/main" val="3032608187"/>
      </p:ext>
    </p:extLst>
  </p:cSld>
  <p:clrMapOvr>
    <a:masterClrMapping/>
  </p:clrMapOvr>
</p:sld>
</file>

<file path=ppt/theme/theme1.xml><?xml version="1.0" encoding="utf-8"?>
<a:theme xmlns:a="http://schemas.openxmlformats.org/drawingml/2006/main" name="Office Theme">
  <a:themeElements>
    <a:clrScheme name="NCRA Registry">
      <a:dk1>
        <a:srgbClr val="000000"/>
      </a:dk1>
      <a:lt1>
        <a:srgbClr val="FFFFFF"/>
      </a:lt1>
      <a:dk2>
        <a:srgbClr val="506D7B"/>
      </a:dk2>
      <a:lt2>
        <a:srgbClr val="E0B524"/>
      </a:lt2>
      <a:accent1>
        <a:srgbClr val="962F58"/>
      </a:accent1>
      <a:accent2>
        <a:srgbClr val="56A3A5"/>
      </a:accent2>
      <a:accent3>
        <a:srgbClr val="246B2B"/>
      </a:accent3>
      <a:accent4>
        <a:srgbClr val="ED4624"/>
      </a:accent4>
      <a:accent5>
        <a:srgbClr val="0C4C61"/>
      </a:accent5>
      <a:accent6>
        <a:srgbClr val="B13428"/>
      </a:accent6>
      <a:hlink>
        <a:srgbClr val="716657"/>
      </a:hlink>
      <a:folHlink>
        <a:srgbClr val="FBDD0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F207FEFC38F64D94CE7B2FAA439BA6" ma:contentTypeVersion="16" ma:contentTypeDescription="Create a new document." ma:contentTypeScope="" ma:versionID="b91738d401015cb5bb8e730b20b9e1d3">
  <xsd:schema xmlns:xsd="http://www.w3.org/2001/XMLSchema" xmlns:xs="http://www.w3.org/2001/XMLSchema" xmlns:p="http://schemas.microsoft.com/office/2006/metadata/properties" xmlns:ns2="d6434c83-0255-46ef-a54d-be4537d18526" xmlns:ns3="0fcdeb9f-fe34-45d3-bf7e-6f45f3e47953" targetNamespace="http://schemas.microsoft.com/office/2006/metadata/properties" ma:root="true" ma:fieldsID="78060ed2ce8365e104bca1252d9ceff4" ns2:_="" ns3:_="">
    <xsd:import namespace="d6434c83-0255-46ef-a54d-be4537d18526"/>
    <xsd:import namespace="0fcdeb9f-fe34-45d3-bf7e-6f45f3e479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34c83-0255-46ef-a54d-be4537d185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60ee2a9-b1ca-491b-890d-1e313af427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cdeb9f-fe34-45d3-bf7e-6f45f3e479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cc9377-5417-4b8d-b887-a6120e35a9f2}" ma:internalName="TaxCatchAll" ma:showField="CatchAllData" ma:web="0fcdeb9f-fe34-45d3-bf7e-6f45f3e479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434c83-0255-46ef-a54d-be4537d18526">
      <Terms xmlns="http://schemas.microsoft.com/office/infopath/2007/PartnerControls"/>
    </lcf76f155ced4ddcb4097134ff3c332f>
    <TaxCatchAll xmlns="0fcdeb9f-fe34-45d3-bf7e-6f45f3e47953" xsi:nil="true"/>
  </documentManagement>
</p:properties>
</file>

<file path=customXml/itemProps1.xml><?xml version="1.0" encoding="utf-8"?>
<ds:datastoreItem xmlns:ds="http://schemas.openxmlformats.org/officeDocument/2006/customXml" ds:itemID="{0B315FB5-D3E2-4C01-8C6C-043094D25B2C}">
  <ds:schemaRefs>
    <ds:schemaRef ds:uri="http://schemas.microsoft.com/sharepoint/v3/contenttype/forms"/>
  </ds:schemaRefs>
</ds:datastoreItem>
</file>

<file path=customXml/itemProps2.xml><?xml version="1.0" encoding="utf-8"?>
<ds:datastoreItem xmlns:ds="http://schemas.openxmlformats.org/officeDocument/2006/customXml" ds:itemID="{407ADDC9-FAD9-4EA8-9B87-B8D60E6DDDC0}"/>
</file>

<file path=customXml/itemProps3.xml><?xml version="1.0" encoding="utf-8"?>
<ds:datastoreItem xmlns:ds="http://schemas.openxmlformats.org/officeDocument/2006/customXml" ds:itemID="{99C77B18-5EA5-4700-8E33-14001385F33C}">
  <ds:schemaRefs>
    <ds:schemaRef ds:uri="http://schemas.microsoft.com/office/2006/metadata/properties"/>
    <ds:schemaRef ds:uri="http://schemas.microsoft.com/office/infopath/2007/PartnerControls"/>
    <ds:schemaRef ds:uri="d6434c83-0255-46ef-a54d-be4537d18526"/>
    <ds:schemaRef ds:uri="0fcdeb9f-fe34-45d3-bf7e-6f45f3e47953"/>
  </ds:schemaRefs>
</ds:datastoreItem>
</file>

<file path=docProps/app.xml><?xml version="1.0" encoding="utf-8"?>
<Properties xmlns="http://schemas.openxmlformats.org/officeDocument/2006/extended-properties" xmlns:vt="http://schemas.openxmlformats.org/officeDocument/2006/docPropsVTypes">
  <Template>Office Theme</Template>
  <TotalTime>449</TotalTime>
  <Words>1190</Words>
  <Application>Microsoft Office PowerPoint</Application>
  <PresentationFormat>On-screen Show (4:3)</PresentationFormat>
  <Paragraphs>90</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Black</vt:lpstr>
      <vt:lpstr>Aptos ExtraBold</vt:lpstr>
      <vt:lpstr>Arial</vt:lpstr>
      <vt:lpstr>Calibri</vt:lpstr>
      <vt:lpstr>Courier New</vt:lpstr>
      <vt:lpstr>Minion Pro</vt:lpstr>
      <vt:lpstr>Office Theme</vt:lpstr>
      <vt:lpstr>PowerPoint Presentation</vt:lpstr>
      <vt:lpstr>Objectives</vt:lpstr>
      <vt:lpstr>The Definition of Advocacy</vt:lpstr>
      <vt:lpstr>Why Advocate</vt:lpstr>
      <vt:lpstr>Components of Advocacy</vt:lpstr>
      <vt:lpstr>Components of Advocacy</vt:lpstr>
      <vt:lpstr>Role of Advocacy in Cancer Surveillance</vt:lpstr>
      <vt:lpstr>Your Role as an Advocate</vt:lpstr>
      <vt:lpstr>Advocacy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Pope</dc:creator>
  <cp:lastModifiedBy>Lori Swain</cp:lastModifiedBy>
  <cp:revision>69</cp:revision>
  <dcterms:created xsi:type="dcterms:W3CDTF">2024-11-18T18:14:04Z</dcterms:created>
  <dcterms:modified xsi:type="dcterms:W3CDTF">2025-04-21T16:50:05Z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0x01010082F207FEFC38F64D94CE7B2FAA439BA6</vt:lpwstr>
  </property>
  <property fmtid="{D5CDD505-2E9C-101B-9397-08002B2CF9AE}" pid="3" name="MediaServiceImageTags">
    <vt:lpwstr/>
  </property>
</Properties>
</file>