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7" r:id="rId5"/>
    <p:sldId id="27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5462-9A99-AD5F-43AE-B9AE56ED2D82}" name="Sara Biese" initials="SB" userId="S::sbiese_swtc.edu#ext#@ncrausaorg.onmicrosoft.com::da779831-c733-4c9c-8ab6-28a75534c9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906A2-E8AA-F6C3-B704-EBC0018AAF06}" v="63" dt="2025-03-27T21:29:37.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p:restoredTop sz="55050" autoAdjust="0"/>
  </p:normalViewPr>
  <p:slideViewPr>
    <p:cSldViewPr snapToGrid="0">
      <p:cViewPr varScale="1">
        <p:scale>
          <a:sx n="61" d="100"/>
          <a:sy n="61" d="100"/>
        </p:scale>
        <p:origin x="29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Radiation therapy is a cancer-directed</a:t>
            </a:r>
            <a:r>
              <a:rPr lang="en-US" baseline="0" dirty="0"/>
              <a:t> treatment by radioactivity, high energy particles or waves,  that kills cells by damaging DNA, thereby affecting the ability of the cell to divide; uses invisible, high-energy rays emitted by radiation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Radiation therapy is u</a:t>
            </a:r>
            <a:r>
              <a:rPr lang="en-US" dirty="0"/>
              <a:t>seful for preventing local recurrence.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Additionally, radiation by itself </a:t>
            </a:r>
            <a:r>
              <a:rPr lang="en-US" u="sng" dirty="0"/>
              <a:t>can</a:t>
            </a:r>
            <a:r>
              <a:rPr lang="en-US" dirty="0"/>
              <a:t> be curative.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305080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Systemic therapy is treatment using substances that travel through the bloodstream, reaching and affecting cells all over the body. The goals being to kill cancer cells and to prevent them from dividing. Therapy includes:</a:t>
            </a:r>
          </a:p>
          <a:p>
            <a:pPr marL="171450" indent="-171450">
              <a:buFont typeface="Arial" panose="020B0604020202020204" pitchFamily="34" charset="0"/>
              <a:buChar char="•"/>
            </a:pPr>
            <a:r>
              <a:rPr lang="en-US" dirty="0"/>
              <a:t>Chemotherapy</a:t>
            </a:r>
          </a:p>
          <a:p>
            <a:pPr marL="171450" indent="-171450">
              <a:buFont typeface="Arial" panose="020B0604020202020204" pitchFamily="34" charset="0"/>
              <a:buChar char="•"/>
            </a:pPr>
            <a:r>
              <a:rPr lang="en-US" dirty="0"/>
              <a:t>Hormone</a:t>
            </a:r>
          </a:p>
          <a:p>
            <a:pPr marL="171450" indent="-171450">
              <a:buFont typeface="Arial" panose="020B0604020202020204" pitchFamily="34" charset="0"/>
              <a:buChar char="•"/>
            </a:pPr>
            <a:r>
              <a:rPr lang="en-US" dirty="0"/>
              <a:t>Immunotherapy</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353643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Chemotherapy</a:t>
            </a:r>
            <a:r>
              <a:rPr lang="en-US" baseline="0" dirty="0"/>
              <a:t> is the use of cancer-killing drugs to treat cancer. Types include alkylating agents, antimetabolites, and antitumor antibiotics. </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419287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Hormones are a natural substance produced</a:t>
            </a:r>
            <a:r>
              <a:rPr lang="en-US" baseline="0" dirty="0"/>
              <a:t> by the body that controls reproduction, growth, or metabolism in organs distant from where the hormones are produced. </a:t>
            </a:r>
          </a:p>
          <a:p>
            <a:pPr>
              <a:defRPr/>
            </a:pPr>
            <a:r>
              <a:rPr lang="en-US" dirty="0"/>
              <a:t>Certain body tissues, such as breast and prostate, require hormones to develop. When cancer originates in these tissues it responds to hormones. This means that the cancer responds to hormonal manipulation, which includes the administration of hormones, the withdrawal of hormones, or interference with hormone function. For example, by using chemicals that block the action of these hormones, it is possible to slow down, or even stop, the growth of cancer cells. Rarely given as a single agent to attempt to cure cancer, hormones are often used to prevent or delay recurrence of cancer after other modalities of treatment.</a:t>
            </a:r>
          </a:p>
        </p:txBody>
      </p:sp>
      <p:sp>
        <p:nvSpPr>
          <p:cNvPr id="4" name="Slide Number Placeholder 3"/>
          <p:cNvSpPr>
            <a:spLocks noGrp="1"/>
          </p:cNvSpPr>
          <p:nvPr>
            <p:ph type="sldNum" sz="quarter" idx="5"/>
          </p:nvPr>
        </p:nvSpPr>
        <p:spPr/>
        <p:txBody>
          <a:bodyPr/>
          <a:lstStyle/>
          <a:p>
            <a:fld id="{A7479111-8467-1044-9515-A72EAC239BEF}" type="slidenum">
              <a:rPr lang="en-US" smtClean="0"/>
              <a:t>13</a:t>
            </a:fld>
            <a:endParaRPr lang="en-US"/>
          </a:p>
        </p:txBody>
      </p:sp>
    </p:spTree>
    <p:extLst>
      <p:ext uri="{BB962C8B-B14F-4D97-AF65-F5344CB8AC3E}">
        <p14:creationId xmlns:p14="http://schemas.microsoft.com/office/powerpoint/2010/main" val="133438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Immunotherapy treatment is also known as biological response modifier therapy or biologic therapy.  This type of treatment uses the body’s immune system to fight cancer. It boosts, directs, or restores the body’s normal immune system and enhances the body’s ability to fight cancer.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A7479111-8467-1044-9515-A72EAC239BEF}" type="slidenum">
              <a:rPr lang="en-US" smtClean="0"/>
              <a:t>14</a:t>
            </a:fld>
            <a:endParaRPr lang="en-US"/>
          </a:p>
        </p:txBody>
      </p:sp>
    </p:spTree>
    <p:extLst>
      <p:ext uri="{BB962C8B-B14F-4D97-AF65-F5344CB8AC3E}">
        <p14:creationId xmlns:p14="http://schemas.microsoft.com/office/powerpoint/2010/main" val="248513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therapy consists of chemotherapy, hormonal therapy, and immunotherapy.</a:t>
            </a:r>
          </a:p>
          <a:p>
            <a:r>
              <a:rPr lang="en-US" dirty="0"/>
              <a:t>These treatments are often referenced separately, but it is common that these different forms of treatment are given in combination, called multimodality treatment. Multimodality treatment is the mainstay of cancer treatment, it </a:t>
            </a:r>
            <a:r>
              <a:rPr lang="en-US" baseline="0" dirty="0"/>
              <a:t>combines more than one method of treatment.</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15</a:t>
            </a:fld>
            <a:endParaRPr lang="en-US"/>
          </a:p>
        </p:txBody>
      </p:sp>
    </p:spTree>
    <p:extLst>
      <p:ext uri="{BB962C8B-B14F-4D97-AF65-F5344CB8AC3E}">
        <p14:creationId xmlns:p14="http://schemas.microsoft.com/office/powerpoint/2010/main" val="178837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Adjuvant therapy is a treatment modality given in conjunction with another treatment</a:t>
            </a:r>
            <a:r>
              <a:rPr lang="en-US" baseline="0" dirty="0"/>
              <a:t> modality. </a:t>
            </a:r>
            <a:r>
              <a:rPr lang="en-US" dirty="0"/>
              <a:t>An example</a:t>
            </a:r>
            <a:r>
              <a:rPr lang="en-US" baseline="0" dirty="0"/>
              <a:t> </a:t>
            </a:r>
            <a:r>
              <a:rPr lang="en-US" dirty="0"/>
              <a:t>of this </a:t>
            </a:r>
            <a:r>
              <a:rPr lang="en-US" baseline="0" dirty="0"/>
              <a:t>is chemotherapy given after surgery or radiation for localized disease – with the intent to destroy </a:t>
            </a:r>
            <a:r>
              <a:rPr lang="en-US" baseline="0" dirty="0" err="1"/>
              <a:t>micrometastases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16</a:t>
            </a:fld>
            <a:endParaRPr lang="en-US"/>
          </a:p>
        </p:txBody>
      </p:sp>
    </p:spTree>
    <p:extLst>
      <p:ext uri="{BB962C8B-B14F-4D97-AF65-F5344CB8AC3E}">
        <p14:creationId xmlns:p14="http://schemas.microsoft.com/office/powerpoint/2010/main" val="243278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Neoadjuvant</a:t>
            </a:r>
            <a:r>
              <a:rPr lang="en-US" baseline="0" dirty="0"/>
              <a:t> therapy is treatment given as a first step to shrink a tumor before the </a:t>
            </a:r>
            <a:r>
              <a:rPr lang="en-US" dirty="0"/>
              <a:t>primary </a:t>
            </a:r>
            <a:r>
              <a:rPr lang="en-US" baseline="0" dirty="0"/>
              <a:t>treatment, which is usually surgery. Neoadjuvant therapy can be chemotherapy, radiation therapy, and endocrine therapy or a combination of them. </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17</a:t>
            </a:fld>
            <a:endParaRPr lang="en-US"/>
          </a:p>
        </p:txBody>
      </p:sp>
    </p:spTree>
    <p:extLst>
      <p:ext uri="{BB962C8B-B14F-4D97-AF65-F5344CB8AC3E}">
        <p14:creationId xmlns:p14="http://schemas.microsoft.com/office/powerpoint/2010/main" val="89622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a:t>
            </a:r>
            <a:r>
              <a:rPr lang="en-US" baseline="0" dirty="0"/>
              <a:t> therapy is a type of drug or other substance that identifies and attacks specific types of cancer cells with less harm to normal cells. </a:t>
            </a:r>
          </a:p>
          <a:p>
            <a:r>
              <a:rPr lang="en-US" baseline="0" dirty="0"/>
              <a:t>Some block the action of certain enzymes, proteins, or other molecules involved in the growth and spread of cancer cells; others help the immune system kill cancer cells or deliver toxic substances directly to cancer cells and kill them. </a:t>
            </a:r>
          </a:p>
          <a:p>
            <a:r>
              <a:rPr lang="en-US" baseline="0" dirty="0"/>
              <a:t>Targeted therapy may have fewer side </a:t>
            </a:r>
            <a:r>
              <a:rPr lang="en-US" baseline="0"/>
              <a:t>effects compared to </a:t>
            </a:r>
            <a:r>
              <a:rPr lang="en-US" baseline="0" dirty="0"/>
              <a:t>other types of cancer treatments. </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18</a:t>
            </a:fld>
            <a:endParaRPr lang="en-US"/>
          </a:p>
        </p:txBody>
      </p:sp>
    </p:spTree>
    <p:extLst>
      <p:ext uri="{BB962C8B-B14F-4D97-AF65-F5344CB8AC3E}">
        <p14:creationId xmlns:p14="http://schemas.microsoft.com/office/powerpoint/2010/main" val="194271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Induction therapy</a:t>
            </a:r>
            <a:r>
              <a:rPr lang="en-US" baseline="0" dirty="0"/>
              <a:t> attempts to induce or achieve remission or reduction in bone marrow blasts after a diagnosis of leukemia.</a:t>
            </a:r>
          </a:p>
          <a:p>
            <a:pPr marL="171450" indent="-171450">
              <a:buFont typeface="Arial" panose="020B0604020202020204" pitchFamily="34" charset="0"/>
              <a:buChar char="•"/>
            </a:pPr>
            <a:r>
              <a:rPr lang="en-US" baseline="0" dirty="0"/>
              <a:t>Palliative surgery attempts to reduce pain or correct functional abnormalities to improve quality of life. It does not modify, control, remove, or destroy cancer tissue. Palliative treatment is given to relieve the symptoms and reduce the suffering caused by cancer and other life-threatening disease. </a:t>
            </a:r>
          </a:p>
          <a:p>
            <a:pPr marL="171450" indent="-171450">
              <a:buFont typeface="Arial" panose="020B0604020202020204" pitchFamily="34" charset="0"/>
              <a:buChar char="•"/>
            </a:pPr>
            <a:r>
              <a:rPr lang="en-US" baseline="0" dirty="0"/>
              <a:t>Prophylactic therapy is </a:t>
            </a:r>
            <a:r>
              <a:rPr lang="en-US" dirty="0"/>
              <a:t>treatment</a:t>
            </a:r>
            <a:r>
              <a:rPr lang="en-US" baseline="0" dirty="0"/>
              <a:t> given to certain cancer patients in an effort to prevent central nervous system disease. An example would be radiation therapy to the brain.</a:t>
            </a:r>
          </a:p>
          <a:p>
            <a:pPr marL="171450" indent="-171450">
              <a:buFont typeface="Arial" panose="020B0604020202020204" pitchFamily="34" charset="0"/>
              <a:buChar char="•"/>
            </a:pPr>
            <a:r>
              <a:rPr lang="en-US" dirty="0"/>
              <a:t>Reconstructive</a:t>
            </a:r>
            <a:r>
              <a:rPr lang="en-US" baseline="0" dirty="0"/>
              <a:t> surgery restores the function or appearance of organs or tissues that were either removed or changed by cancer-directed therapy.</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19</a:t>
            </a:fld>
            <a:endParaRPr lang="en-US"/>
          </a:p>
        </p:txBody>
      </p:sp>
    </p:spTree>
    <p:extLst>
      <p:ext uri="{BB962C8B-B14F-4D97-AF65-F5344CB8AC3E}">
        <p14:creationId xmlns:p14="http://schemas.microsoft.com/office/powerpoint/2010/main" val="195645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treatment with the purpose of understanding the goals of treatment, the forms of treatment and to learn some more about other therapies.</a:t>
            </a:r>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225515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clinical trial is a clinical</a:t>
            </a:r>
            <a:r>
              <a:rPr lang="en-US" baseline="0" dirty="0"/>
              <a:t> study in which researchers introduce an intervention (example: a medication) and study the effects. Typically, one group of participants receives the intervention, and another group (known as the control group) receives a placebo, an </a:t>
            </a:r>
            <a:r>
              <a:rPr lang="en-US" altLang="ko-KR" sz="1200" dirty="0">
                <a:solidFill>
                  <a:schemeClr val="tx1"/>
                </a:solidFill>
              </a:rPr>
              <a:t>inactive treatment or procedure that is intended to mimic a therapy in a clinical trial as closely as possible</a:t>
            </a:r>
            <a:endParaRPr lang="en-US" altLang="ko-KR" sz="1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20</a:t>
            </a:fld>
            <a:endParaRPr lang="en-US"/>
          </a:p>
        </p:txBody>
      </p:sp>
    </p:spTree>
    <p:extLst>
      <p:ext uri="{BB962C8B-B14F-4D97-AF65-F5344CB8AC3E}">
        <p14:creationId xmlns:p14="http://schemas.microsoft.com/office/powerpoint/2010/main" val="288408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This presentation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A7479111-8467-1044-9515-A72EAC239BEF}" type="slidenum">
              <a:rPr lang="en-US" smtClean="0"/>
              <a:t>22</a:t>
            </a:fld>
            <a:endParaRPr lang="en-US"/>
          </a:p>
        </p:txBody>
      </p:sp>
    </p:spTree>
    <p:extLst>
      <p:ext uri="{BB962C8B-B14F-4D97-AF65-F5344CB8AC3E}">
        <p14:creationId xmlns:p14="http://schemas.microsoft.com/office/powerpoint/2010/main" val="2596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Cancer treatment involves medical procedures that destroy, modify, control, or remove primary, regional, or metastatic cancer tissue. The goals of cancer treatment include eradicating known tumors entirely, preventing the recurrence or spread of the primary cancer, and relieving symptoms if curative approaches are not reasonable or have been exhausted.</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118556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Non-cancer directed procedures refers to the diagnosing of the cancer, a staging procedure done to determine the extent of the cancer to prepare the patient for cancer-directed treatment, prolong a patient's life, alleviate pain, or make the patient comfortable. Non-cancer directed procedures are not meant to destroy the tumor, control the tumor, or delay the spread of disease. </a:t>
            </a:r>
          </a:p>
          <a:p>
            <a:endParaRPr lang="en-US" dirty="0"/>
          </a:p>
          <a:p>
            <a:r>
              <a:rPr lang="en-US" dirty="0"/>
              <a:t>Cancer treatment is to destroy and/or remove the primary, regional or metastatic cancer with the final intention of a cure.</a:t>
            </a:r>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352143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biopsy or</a:t>
            </a:r>
            <a:r>
              <a:rPr lang="en-US" baseline="0" dirty="0"/>
              <a:t> diagnostic surgery is the removal of cells or tissues that identifies the histological type of cancer by a pathologist. It </a:t>
            </a:r>
            <a:r>
              <a:rPr lang="en-US" dirty="0"/>
              <a:t>may estimate</a:t>
            </a:r>
            <a:r>
              <a:rPr lang="en-US" baseline="0" dirty="0"/>
              <a:t> the stage of disease but leaves gross tumor in the body. This is not a curative or cancer-directed treatment.</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376814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course of treatment</a:t>
            </a:r>
            <a:r>
              <a:rPr lang="en-US" baseline="0" dirty="0"/>
              <a:t> is given at the time of diagnosis, when it has the greatest chance of eliminating the cancer. </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46064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Cancer-directed</a:t>
            </a:r>
            <a:r>
              <a:rPr lang="en-US" baseline="0" dirty="0"/>
              <a:t> treatment is an attempt to modify, remove or destroy the cancer. Also known as definitive treatment. </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22308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major forms of curative cancer treatment: surgery, radiation therapy, and systemic therapy.</a:t>
            </a:r>
          </a:p>
          <a:p>
            <a:r>
              <a:rPr lang="en-US" dirty="0"/>
              <a:t>Systemic therapy consists of chemotherapy, hormonal therapy, and immunotherapy.</a:t>
            </a:r>
          </a:p>
          <a:p>
            <a:r>
              <a:rPr lang="en-US" dirty="0"/>
              <a:t>These treatments are often referenced separately, but it is common that these different forms of treatment are given in combination, called multimodality treatment. Multimodality treatment is the mainstay of cancer treatment.</a:t>
            </a:r>
          </a:p>
          <a:p>
            <a:r>
              <a:rPr lang="en-US" dirty="0"/>
              <a:t>It is important to remember that systemic or radiation given after surgery is called adjuvant therapy.</a:t>
            </a:r>
          </a:p>
          <a:p>
            <a:r>
              <a:rPr lang="en-US" dirty="0"/>
              <a:t>Systemic and/or radiation given before surgery is called or referred to as neoadjuvant therapy or treatment. </a:t>
            </a: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31597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Surgery is most often performed for curative purposes. To remove and destroy all cancerous tissue with adequate negative margins leaving no gross tumor behind. If a patient has an isolated metastatic tumor of a distant site, these at times may also be surgically resected with the intent to cure the patient; however, this is usually only done if there is one tumor in that distant site.</a:t>
            </a:r>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122487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0"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795667"/>
          </a:xfrm>
          <a:prstGeom prst="rect">
            <a:avLst/>
          </a:prstGeom>
          <a:noFill/>
          <a:ln>
            <a:noFill/>
          </a:ln>
          <a:effectLst/>
        </p:spPr>
        <p:txBody>
          <a:bodyPr wrap="square" rtlCol="0">
            <a:spAutoFit/>
          </a:bodyPr>
          <a:lstStyle/>
          <a:p>
            <a:pPr algn="r">
              <a:lnSpc>
                <a:spcPts val="2860"/>
              </a:lnSpc>
            </a:pPr>
            <a:r>
              <a:rPr lang="en-US" baseline="0" dirty="0">
                <a:solidFill>
                  <a:schemeClr val="bg1"/>
                </a:solidFill>
                <a:latin typeface="Minion Pro" panose="02040503050306020203" pitchFamily="18" charset="0"/>
                <a:ea typeface="Roboto" panose="02000000000000000000" pitchFamily="2" charset="0"/>
                <a:cs typeface="Roboto" panose="02000000000000000000" pitchFamily="2" charset="0"/>
              </a:rPr>
              <a:t>Treatment</a:t>
            </a:r>
          </a:p>
          <a:p>
            <a:pPr algn="r">
              <a:lnSpc>
                <a:spcPts val="2860"/>
              </a:lnSpc>
            </a:pPr>
            <a:endParaRPr lang="en-US" dirty="0">
              <a:solidFill>
                <a:schemeClr val="bg1"/>
              </a:solidFill>
              <a:latin typeface="Cambria" panose="02040503050406030204"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baseline="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baseline="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baseline="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Treatment</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C7F-F2D3-17AA-1CEB-46CAF9E8A8B8}"/>
              </a:ext>
            </a:extLst>
          </p:cNvPr>
          <p:cNvSpPr>
            <a:spLocks noGrp="1"/>
          </p:cNvSpPr>
          <p:nvPr>
            <p:ph type="title"/>
          </p:nvPr>
        </p:nvSpPr>
        <p:spPr/>
        <p:txBody>
          <a:bodyPr/>
          <a:lstStyle/>
          <a:p>
            <a:r>
              <a:rPr lang="en-US" dirty="0"/>
              <a:t>Radiation Therapy</a:t>
            </a:r>
          </a:p>
        </p:txBody>
      </p:sp>
      <p:sp>
        <p:nvSpPr>
          <p:cNvPr id="3" name="Content Placeholder 2">
            <a:extLst>
              <a:ext uri="{FF2B5EF4-FFF2-40B4-BE49-F238E27FC236}">
                <a16:creationId xmlns:a16="http://schemas.microsoft.com/office/drawing/2014/main" id="{9F79294F-5C45-1381-2AF6-E817F337D4D3}"/>
              </a:ext>
            </a:extLst>
          </p:cNvPr>
          <p:cNvSpPr>
            <a:spLocks noGrp="1"/>
          </p:cNvSpPr>
          <p:nvPr>
            <p:ph idx="1"/>
          </p:nvPr>
        </p:nvSpPr>
        <p:spPr/>
        <p:txBody>
          <a:bodyPr/>
          <a:lstStyle/>
          <a:p>
            <a:pPr lvl="1"/>
            <a:r>
              <a:rPr lang="en-US" altLang="ko-KR" dirty="0"/>
              <a:t>High-energy particles or waves</a:t>
            </a:r>
            <a:endParaRPr lang="en-US" altLang="ko-KR" dirty="0">
              <a:cs typeface="Arial" panose="020B0604020202020204" pitchFamily="34" charset="0"/>
            </a:endParaRPr>
          </a:p>
          <a:p>
            <a:pPr lvl="1"/>
            <a:r>
              <a:rPr lang="en-US" altLang="ko-KR" dirty="0">
                <a:cs typeface="Arial" panose="020B0604020202020204" pitchFamily="34" charset="0"/>
              </a:rPr>
              <a:t>Damages genetic material in cancer cells</a:t>
            </a:r>
          </a:p>
          <a:p>
            <a:pPr lvl="3"/>
            <a:r>
              <a:rPr lang="en-US" altLang="ko-KR" sz="2400" dirty="0">
                <a:cs typeface="Arial" panose="020B0604020202020204" pitchFamily="34" charset="0"/>
              </a:rPr>
              <a:t>Kill cells outright or limit ability to survive and reproduce</a:t>
            </a:r>
          </a:p>
          <a:p>
            <a:pPr lvl="1"/>
            <a:r>
              <a:rPr lang="en-US" altLang="ko-KR" dirty="0"/>
              <a:t>Useful for preventing local recurrence</a:t>
            </a:r>
          </a:p>
          <a:p>
            <a:pPr lvl="1"/>
            <a:r>
              <a:rPr lang="en-US" altLang="ko-KR" dirty="0">
                <a:cs typeface="Arial" pitchFamily="34" charset="0"/>
              </a:rPr>
              <a:t>Radiation by itself </a:t>
            </a:r>
            <a:r>
              <a:rPr lang="en-US" altLang="ko-KR" u="sng" dirty="0">
                <a:cs typeface="Arial" pitchFamily="34" charset="0"/>
              </a:rPr>
              <a:t>can</a:t>
            </a:r>
            <a:r>
              <a:rPr lang="en-US" altLang="ko-KR" dirty="0">
                <a:cs typeface="Arial" pitchFamily="34" charset="0"/>
              </a:rPr>
              <a:t> be </a:t>
            </a:r>
            <a:r>
              <a:rPr lang="en-US" altLang="ko-KR" b="1" dirty="0">
                <a:latin typeface="Aptos" panose="020B0004020202020204" pitchFamily="34" charset="0"/>
                <a:cs typeface="Arial" pitchFamily="34" charset="0"/>
              </a:rPr>
              <a:t>curative</a:t>
            </a:r>
          </a:p>
          <a:p>
            <a:endParaRPr lang="en-US" dirty="0"/>
          </a:p>
          <a:p>
            <a:endParaRPr lang="en-US" dirty="0"/>
          </a:p>
        </p:txBody>
      </p:sp>
    </p:spTree>
    <p:extLst>
      <p:ext uri="{BB962C8B-B14F-4D97-AF65-F5344CB8AC3E}">
        <p14:creationId xmlns:p14="http://schemas.microsoft.com/office/powerpoint/2010/main" val="14243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357B-BFCC-F33D-1600-675FC7974E1F}"/>
              </a:ext>
            </a:extLst>
          </p:cNvPr>
          <p:cNvSpPr>
            <a:spLocks noGrp="1"/>
          </p:cNvSpPr>
          <p:nvPr>
            <p:ph type="title"/>
          </p:nvPr>
        </p:nvSpPr>
        <p:spPr/>
        <p:txBody>
          <a:bodyPr/>
          <a:lstStyle/>
          <a:p>
            <a:r>
              <a:rPr lang="en-US" dirty="0"/>
              <a:t>Systemic Therapy</a:t>
            </a:r>
          </a:p>
        </p:txBody>
      </p:sp>
      <p:sp>
        <p:nvSpPr>
          <p:cNvPr id="3" name="Content Placeholder 2">
            <a:extLst>
              <a:ext uri="{FF2B5EF4-FFF2-40B4-BE49-F238E27FC236}">
                <a16:creationId xmlns:a16="http://schemas.microsoft.com/office/drawing/2014/main" id="{49E8792B-51A1-5127-D96C-00797DD65019}"/>
              </a:ext>
            </a:extLst>
          </p:cNvPr>
          <p:cNvSpPr>
            <a:spLocks noGrp="1"/>
          </p:cNvSpPr>
          <p:nvPr>
            <p:ph idx="1"/>
          </p:nvPr>
        </p:nvSpPr>
        <p:spPr/>
        <p:txBody>
          <a:bodyPr/>
          <a:lstStyle/>
          <a:p>
            <a:pPr lvl="1"/>
            <a:r>
              <a:rPr lang="en-US" dirty="0"/>
              <a:t>Kills cancer cells</a:t>
            </a:r>
          </a:p>
          <a:p>
            <a:pPr lvl="1"/>
            <a:r>
              <a:rPr lang="en-US" dirty="0"/>
              <a:t>Prevents them from dividing</a:t>
            </a:r>
          </a:p>
          <a:p>
            <a:pPr lvl="1"/>
            <a:r>
              <a:rPr lang="en-US" dirty="0"/>
              <a:t>Includes: </a:t>
            </a:r>
          </a:p>
          <a:p>
            <a:pPr lvl="3"/>
            <a:r>
              <a:rPr lang="en-US" dirty="0"/>
              <a:t>Chemotherapy</a:t>
            </a:r>
          </a:p>
          <a:p>
            <a:pPr lvl="3"/>
            <a:r>
              <a:rPr lang="en-US" dirty="0"/>
              <a:t>Hormone</a:t>
            </a:r>
          </a:p>
          <a:p>
            <a:pPr lvl="3"/>
            <a:r>
              <a:rPr lang="en-US" dirty="0"/>
              <a:t>Immunotherapy</a:t>
            </a:r>
          </a:p>
          <a:p>
            <a:endParaRPr lang="en-US" dirty="0"/>
          </a:p>
        </p:txBody>
      </p:sp>
    </p:spTree>
    <p:extLst>
      <p:ext uri="{BB962C8B-B14F-4D97-AF65-F5344CB8AC3E}">
        <p14:creationId xmlns:p14="http://schemas.microsoft.com/office/powerpoint/2010/main" val="123706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F005-850A-15F1-8684-D9F1C286EE80}"/>
              </a:ext>
            </a:extLst>
          </p:cNvPr>
          <p:cNvSpPr>
            <a:spLocks noGrp="1"/>
          </p:cNvSpPr>
          <p:nvPr>
            <p:ph type="title"/>
          </p:nvPr>
        </p:nvSpPr>
        <p:spPr/>
        <p:txBody>
          <a:bodyPr/>
          <a:lstStyle/>
          <a:p>
            <a:r>
              <a:rPr lang="en-US" dirty="0"/>
              <a:t>Chemotherapy</a:t>
            </a:r>
          </a:p>
        </p:txBody>
      </p:sp>
      <p:sp>
        <p:nvSpPr>
          <p:cNvPr id="3" name="Content Placeholder 2">
            <a:extLst>
              <a:ext uri="{FF2B5EF4-FFF2-40B4-BE49-F238E27FC236}">
                <a16:creationId xmlns:a16="http://schemas.microsoft.com/office/drawing/2014/main" id="{5096BA14-65AB-A64A-8F0F-B3C75F1E7E12}"/>
              </a:ext>
            </a:extLst>
          </p:cNvPr>
          <p:cNvSpPr>
            <a:spLocks noGrp="1"/>
          </p:cNvSpPr>
          <p:nvPr>
            <p:ph idx="1"/>
          </p:nvPr>
        </p:nvSpPr>
        <p:spPr/>
        <p:txBody>
          <a:bodyPr/>
          <a:lstStyle/>
          <a:p>
            <a:pPr lvl="1"/>
            <a:r>
              <a:rPr lang="en-US" dirty="0"/>
              <a:t>Use of cancer-killing drugs to treat cancer</a:t>
            </a:r>
          </a:p>
          <a:p>
            <a:pPr lvl="1"/>
            <a:r>
              <a:rPr lang="en-US" dirty="0"/>
              <a:t>Types include:</a:t>
            </a:r>
          </a:p>
          <a:p>
            <a:pPr lvl="3"/>
            <a:r>
              <a:rPr lang="en-US" dirty="0"/>
              <a:t>Alkylating agents</a:t>
            </a:r>
          </a:p>
          <a:p>
            <a:pPr lvl="3"/>
            <a:r>
              <a:rPr lang="en-US" dirty="0" err="1"/>
              <a:t>Antimetabolities</a:t>
            </a:r>
            <a:endParaRPr lang="en-US" dirty="0"/>
          </a:p>
          <a:p>
            <a:pPr lvl="3"/>
            <a:r>
              <a:rPr lang="en-US" dirty="0"/>
              <a:t>Antitumor antibodies</a:t>
            </a:r>
          </a:p>
          <a:p>
            <a:endParaRPr lang="en-US" dirty="0"/>
          </a:p>
        </p:txBody>
      </p:sp>
    </p:spTree>
    <p:extLst>
      <p:ext uri="{BB962C8B-B14F-4D97-AF65-F5344CB8AC3E}">
        <p14:creationId xmlns:p14="http://schemas.microsoft.com/office/powerpoint/2010/main" val="199289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AF82-6037-23C5-2F3A-221A97D34731}"/>
              </a:ext>
            </a:extLst>
          </p:cNvPr>
          <p:cNvSpPr>
            <a:spLocks noGrp="1"/>
          </p:cNvSpPr>
          <p:nvPr>
            <p:ph type="title"/>
          </p:nvPr>
        </p:nvSpPr>
        <p:spPr/>
        <p:txBody>
          <a:bodyPr/>
          <a:lstStyle/>
          <a:p>
            <a:r>
              <a:rPr lang="en-US" dirty="0"/>
              <a:t>Hormone</a:t>
            </a:r>
          </a:p>
        </p:txBody>
      </p:sp>
      <p:sp>
        <p:nvSpPr>
          <p:cNvPr id="3" name="Content Placeholder 2">
            <a:extLst>
              <a:ext uri="{FF2B5EF4-FFF2-40B4-BE49-F238E27FC236}">
                <a16:creationId xmlns:a16="http://schemas.microsoft.com/office/drawing/2014/main" id="{180A917F-279F-2482-312C-77BD9BD2C2E6}"/>
              </a:ext>
            </a:extLst>
          </p:cNvPr>
          <p:cNvSpPr>
            <a:spLocks noGrp="1"/>
          </p:cNvSpPr>
          <p:nvPr>
            <p:ph idx="1"/>
          </p:nvPr>
        </p:nvSpPr>
        <p:spPr/>
        <p:txBody>
          <a:bodyPr/>
          <a:lstStyle/>
          <a:p>
            <a:pPr lvl="1"/>
            <a:r>
              <a:rPr lang="en-US" dirty="0"/>
              <a:t>Therapy that interferes with hormone production</a:t>
            </a:r>
          </a:p>
          <a:p>
            <a:pPr lvl="3">
              <a:spcAft>
                <a:spcPts val="600"/>
              </a:spcAft>
            </a:pPr>
            <a:r>
              <a:rPr lang="en-US" dirty="0"/>
              <a:t>Prevents or delays recurrence of cancer</a:t>
            </a:r>
          </a:p>
          <a:p>
            <a:pPr lvl="1"/>
            <a:r>
              <a:rPr lang="en-US" dirty="0"/>
              <a:t>Hormonally sensitive tumors:</a:t>
            </a:r>
          </a:p>
          <a:p>
            <a:pPr lvl="3"/>
            <a:r>
              <a:rPr lang="en-US" dirty="0"/>
              <a:t>Breast</a:t>
            </a:r>
          </a:p>
          <a:p>
            <a:pPr lvl="3"/>
            <a:r>
              <a:rPr lang="en-US" dirty="0"/>
              <a:t>Prostate</a:t>
            </a:r>
          </a:p>
          <a:p>
            <a:pPr lvl="3"/>
            <a:r>
              <a:rPr lang="en-US" dirty="0"/>
              <a:t>Lymphoma</a:t>
            </a:r>
          </a:p>
          <a:p>
            <a:pPr lvl="3"/>
            <a:r>
              <a:rPr lang="en-US" dirty="0"/>
              <a:t>Thyroid</a:t>
            </a:r>
          </a:p>
          <a:p>
            <a:endParaRPr lang="en-US" dirty="0"/>
          </a:p>
          <a:p>
            <a:endParaRPr lang="en-US" dirty="0"/>
          </a:p>
        </p:txBody>
      </p:sp>
    </p:spTree>
    <p:extLst>
      <p:ext uri="{BB962C8B-B14F-4D97-AF65-F5344CB8AC3E}">
        <p14:creationId xmlns:p14="http://schemas.microsoft.com/office/powerpoint/2010/main" val="410856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3FEA-D7ED-C77B-39AB-2AAC229FEDD5}"/>
              </a:ext>
            </a:extLst>
          </p:cNvPr>
          <p:cNvSpPr>
            <a:spLocks noGrp="1"/>
          </p:cNvSpPr>
          <p:nvPr>
            <p:ph type="title"/>
          </p:nvPr>
        </p:nvSpPr>
        <p:spPr/>
        <p:txBody>
          <a:bodyPr/>
          <a:lstStyle/>
          <a:p>
            <a:r>
              <a:rPr lang="en-US" dirty="0"/>
              <a:t>Immunotherapy</a:t>
            </a:r>
          </a:p>
        </p:txBody>
      </p:sp>
      <p:sp>
        <p:nvSpPr>
          <p:cNvPr id="3" name="Content Placeholder 2">
            <a:extLst>
              <a:ext uri="{FF2B5EF4-FFF2-40B4-BE49-F238E27FC236}">
                <a16:creationId xmlns:a16="http://schemas.microsoft.com/office/drawing/2014/main" id="{C5622055-1E98-5B05-627A-D2C59811DF86}"/>
              </a:ext>
            </a:extLst>
          </p:cNvPr>
          <p:cNvSpPr>
            <a:spLocks noGrp="1"/>
          </p:cNvSpPr>
          <p:nvPr>
            <p:ph idx="1"/>
          </p:nvPr>
        </p:nvSpPr>
        <p:spPr/>
        <p:txBody>
          <a:bodyPr vert="horz" lIns="91440" tIns="45720" rIns="91440" bIns="45720" rtlCol="0" anchor="t">
            <a:normAutofit/>
          </a:bodyPr>
          <a:lstStyle/>
          <a:p>
            <a:pPr lvl="1"/>
            <a:r>
              <a:rPr lang="en-US" dirty="0"/>
              <a:t>Uses the body’s immune system to fight cancer </a:t>
            </a:r>
          </a:p>
          <a:p>
            <a:pPr lvl="3"/>
            <a:r>
              <a:rPr lang="en-US" dirty="0"/>
              <a:t>Boosts</a:t>
            </a:r>
          </a:p>
          <a:p>
            <a:pPr lvl="3"/>
            <a:r>
              <a:rPr lang="en-US" dirty="0"/>
              <a:t>Directs</a:t>
            </a:r>
          </a:p>
          <a:p>
            <a:pPr lvl="3">
              <a:spcAft>
                <a:spcPts val="600"/>
              </a:spcAft>
            </a:pPr>
            <a:r>
              <a:rPr lang="en-US" dirty="0"/>
              <a:t>Restores</a:t>
            </a:r>
          </a:p>
          <a:p>
            <a:pPr lvl="1"/>
            <a:r>
              <a:rPr lang="en-US" dirty="0">
                <a:latin typeface="Minion Pro"/>
              </a:rPr>
              <a:t>Enhances the body’s ability to fight cancer</a:t>
            </a:r>
          </a:p>
          <a:p>
            <a:endParaRPr lang="en-US" dirty="0"/>
          </a:p>
          <a:p>
            <a:endParaRPr lang="en-US" dirty="0"/>
          </a:p>
        </p:txBody>
      </p:sp>
    </p:spTree>
    <p:extLst>
      <p:ext uri="{BB962C8B-B14F-4D97-AF65-F5344CB8AC3E}">
        <p14:creationId xmlns:p14="http://schemas.microsoft.com/office/powerpoint/2010/main" val="281613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F2D3-0BB8-397E-9AEC-DDD73F42E25A}"/>
              </a:ext>
            </a:extLst>
          </p:cNvPr>
          <p:cNvSpPr>
            <a:spLocks noGrp="1"/>
          </p:cNvSpPr>
          <p:nvPr>
            <p:ph type="title"/>
          </p:nvPr>
        </p:nvSpPr>
        <p:spPr/>
        <p:txBody>
          <a:bodyPr>
            <a:normAutofit/>
          </a:bodyPr>
          <a:lstStyle/>
          <a:p>
            <a:r>
              <a:rPr lang="en-US" dirty="0"/>
              <a:t>Multimodality treatment</a:t>
            </a:r>
          </a:p>
        </p:txBody>
      </p:sp>
      <p:sp>
        <p:nvSpPr>
          <p:cNvPr id="3" name="Content Placeholder 2">
            <a:extLst>
              <a:ext uri="{FF2B5EF4-FFF2-40B4-BE49-F238E27FC236}">
                <a16:creationId xmlns:a16="http://schemas.microsoft.com/office/drawing/2014/main" id="{3071AC34-0044-AFCD-8C0E-44E27965EBE5}"/>
              </a:ext>
            </a:extLst>
          </p:cNvPr>
          <p:cNvSpPr>
            <a:spLocks noGrp="1"/>
          </p:cNvSpPr>
          <p:nvPr>
            <p:ph idx="1"/>
          </p:nvPr>
        </p:nvSpPr>
        <p:spPr/>
        <p:txBody>
          <a:bodyPr/>
          <a:lstStyle/>
          <a:p>
            <a:pPr lvl="1"/>
            <a:r>
              <a:rPr lang="en-US" dirty="0"/>
              <a:t>Different forms of treatment given in combination</a:t>
            </a:r>
          </a:p>
          <a:p>
            <a:pPr lvl="1"/>
            <a:r>
              <a:rPr lang="en-US" dirty="0"/>
              <a:t>Mainstay of cancer treatment</a:t>
            </a:r>
          </a:p>
          <a:p>
            <a:endParaRPr lang="en-US" dirty="0"/>
          </a:p>
          <a:p>
            <a:endParaRPr lang="en-US" dirty="0"/>
          </a:p>
        </p:txBody>
      </p:sp>
    </p:spTree>
    <p:extLst>
      <p:ext uri="{BB962C8B-B14F-4D97-AF65-F5344CB8AC3E}">
        <p14:creationId xmlns:p14="http://schemas.microsoft.com/office/powerpoint/2010/main" val="139329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98B9-1D28-3C44-98D1-B4B23898586B}"/>
              </a:ext>
            </a:extLst>
          </p:cNvPr>
          <p:cNvSpPr>
            <a:spLocks noGrp="1"/>
          </p:cNvSpPr>
          <p:nvPr>
            <p:ph type="title"/>
          </p:nvPr>
        </p:nvSpPr>
        <p:spPr/>
        <p:txBody>
          <a:bodyPr/>
          <a:lstStyle/>
          <a:p>
            <a:r>
              <a:rPr lang="en-US" dirty="0"/>
              <a:t>Adjuvant Therapy</a:t>
            </a:r>
          </a:p>
        </p:txBody>
      </p:sp>
      <p:sp>
        <p:nvSpPr>
          <p:cNvPr id="3" name="Content Placeholder 2">
            <a:extLst>
              <a:ext uri="{FF2B5EF4-FFF2-40B4-BE49-F238E27FC236}">
                <a16:creationId xmlns:a16="http://schemas.microsoft.com/office/drawing/2014/main" id="{136F00FA-A74C-9498-186C-05E42CA4471E}"/>
              </a:ext>
            </a:extLst>
          </p:cNvPr>
          <p:cNvSpPr>
            <a:spLocks noGrp="1"/>
          </p:cNvSpPr>
          <p:nvPr>
            <p:ph idx="1"/>
          </p:nvPr>
        </p:nvSpPr>
        <p:spPr/>
        <p:txBody>
          <a:bodyPr/>
          <a:lstStyle/>
          <a:p>
            <a:pPr lvl="1"/>
            <a:r>
              <a:rPr lang="en-US" dirty="0"/>
              <a:t>Treatment modality given in conjunction with another treatment modality</a:t>
            </a:r>
          </a:p>
          <a:p>
            <a:pPr lvl="1"/>
            <a:r>
              <a:rPr lang="en-US" dirty="0"/>
              <a:t>Example: </a:t>
            </a:r>
          </a:p>
          <a:p>
            <a:pPr lvl="3"/>
            <a:r>
              <a:rPr lang="en-US" dirty="0"/>
              <a:t>Chemotherapy given after surgery or radiation</a:t>
            </a:r>
          </a:p>
          <a:p>
            <a:pPr marL="1828800" lvl="4" indent="-285750">
              <a:buFont typeface="Arial" panose="020B0604020202020204" pitchFamily="34" charset="0"/>
              <a:buChar char="•"/>
            </a:pPr>
            <a:r>
              <a:rPr lang="en-US" dirty="0"/>
              <a:t>For localized disease</a:t>
            </a:r>
          </a:p>
          <a:p>
            <a:pPr marL="1828800" lvl="4" indent="-285750">
              <a:buFont typeface="Arial" panose="020B0604020202020204" pitchFamily="34" charset="0"/>
              <a:buChar char="•"/>
            </a:pPr>
            <a:r>
              <a:rPr lang="en-US" dirty="0"/>
              <a:t>With the intent to destroy </a:t>
            </a:r>
            <a:r>
              <a:rPr lang="en-US" dirty="0" err="1"/>
              <a:t>micrometastases</a:t>
            </a:r>
            <a:endParaRPr lang="en-US" dirty="0"/>
          </a:p>
        </p:txBody>
      </p:sp>
    </p:spTree>
    <p:extLst>
      <p:ext uri="{BB962C8B-B14F-4D97-AF65-F5344CB8AC3E}">
        <p14:creationId xmlns:p14="http://schemas.microsoft.com/office/powerpoint/2010/main" val="402087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70B8-8320-624D-EAF0-EF6049BBBD94}"/>
              </a:ext>
            </a:extLst>
          </p:cNvPr>
          <p:cNvSpPr>
            <a:spLocks noGrp="1"/>
          </p:cNvSpPr>
          <p:nvPr>
            <p:ph type="title"/>
          </p:nvPr>
        </p:nvSpPr>
        <p:spPr/>
        <p:txBody>
          <a:bodyPr/>
          <a:lstStyle/>
          <a:p>
            <a:r>
              <a:rPr lang="en-US" dirty="0"/>
              <a:t>Neoadjuvant therapy</a:t>
            </a:r>
          </a:p>
        </p:txBody>
      </p:sp>
      <p:sp>
        <p:nvSpPr>
          <p:cNvPr id="3" name="Content Placeholder 2">
            <a:extLst>
              <a:ext uri="{FF2B5EF4-FFF2-40B4-BE49-F238E27FC236}">
                <a16:creationId xmlns:a16="http://schemas.microsoft.com/office/drawing/2014/main" id="{BBB7342C-FCF6-D28F-F173-A144C6DEAE9D}"/>
              </a:ext>
            </a:extLst>
          </p:cNvPr>
          <p:cNvSpPr>
            <a:spLocks noGrp="1"/>
          </p:cNvSpPr>
          <p:nvPr>
            <p:ph idx="1"/>
          </p:nvPr>
        </p:nvSpPr>
        <p:spPr/>
        <p:txBody>
          <a:bodyPr vert="horz" lIns="91440" tIns="45720" rIns="91440" bIns="45720" rtlCol="0" anchor="t">
            <a:normAutofit/>
          </a:bodyPr>
          <a:lstStyle/>
          <a:p>
            <a:pPr lvl="1"/>
            <a:r>
              <a:rPr lang="en-US" dirty="0"/>
              <a:t>First step to shrink a tumor</a:t>
            </a:r>
          </a:p>
          <a:p>
            <a:pPr lvl="1"/>
            <a:r>
              <a:rPr lang="en-US" dirty="0">
                <a:latin typeface="Minion Pro"/>
              </a:rPr>
              <a:t>Given before primary treatment</a:t>
            </a:r>
          </a:p>
          <a:p>
            <a:pPr lvl="1"/>
            <a:r>
              <a:rPr lang="en-US" dirty="0"/>
              <a:t>Usually before surgery</a:t>
            </a:r>
          </a:p>
          <a:p>
            <a:pPr lvl="1"/>
            <a:r>
              <a:rPr lang="en-US" dirty="0"/>
              <a:t>Can include:</a:t>
            </a:r>
          </a:p>
          <a:p>
            <a:pPr lvl="3"/>
            <a:r>
              <a:rPr lang="en-US" dirty="0"/>
              <a:t>Chemotherapy</a:t>
            </a:r>
          </a:p>
          <a:p>
            <a:pPr lvl="3"/>
            <a:r>
              <a:rPr lang="en-US" dirty="0">
                <a:latin typeface="Minion Pro"/>
              </a:rPr>
              <a:t>Immunotherapy</a:t>
            </a:r>
          </a:p>
          <a:p>
            <a:pPr lvl="3"/>
            <a:r>
              <a:rPr lang="en-US" dirty="0"/>
              <a:t>Radiation therapy</a:t>
            </a:r>
          </a:p>
          <a:p>
            <a:pPr lvl="3"/>
            <a:r>
              <a:rPr lang="en-US" dirty="0"/>
              <a:t>Endocrine therapy</a:t>
            </a:r>
          </a:p>
        </p:txBody>
      </p:sp>
    </p:spTree>
    <p:extLst>
      <p:ext uri="{BB962C8B-B14F-4D97-AF65-F5344CB8AC3E}">
        <p14:creationId xmlns:p14="http://schemas.microsoft.com/office/powerpoint/2010/main" val="289367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8AE5-46FF-8EE4-AC32-3B95F7160AF3}"/>
              </a:ext>
            </a:extLst>
          </p:cNvPr>
          <p:cNvSpPr>
            <a:spLocks noGrp="1"/>
          </p:cNvSpPr>
          <p:nvPr>
            <p:ph type="title"/>
          </p:nvPr>
        </p:nvSpPr>
        <p:spPr/>
        <p:txBody>
          <a:bodyPr/>
          <a:lstStyle/>
          <a:p>
            <a:r>
              <a:rPr lang="en-US" dirty="0"/>
              <a:t>Targeted Therapy</a:t>
            </a:r>
          </a:p>
        </p:txBody>
      </p:sp>
      <p:sp>
        <p:nvSpPr>
          <p:cNvPr id="3" name="Content Placeholder 2">
            <a:extLst>
              <a:ext uri="{FF2B5EF4-FFF2-40B4-BE49-F238E27FC236}">
                <a16:creationId xmlns:a16="http://schemas.microsoft.com/office/drawing/2014/main" id="{5FAA8EDF-F775-D185-8E8B-DBAF86EB9F7A}"/>
              </a:ext>
            </a:extLst>
          </p:cNvPr>
          <p:cNvSpPr>
            <a:spLocks noGrp="1"/>
          </p:cNvSpPr>
          <p:nvPr>
            <p:ph idx="1"/>
          </p:nvPr>
        </p:nvSpPr>
        <p:spPr/>
        <p:txBody>
          <a:bodyPr/>
          <a:lstStyle/>
          <a:p>
            <a:pPr lvl="1"/>
            <a:r>
              <a:rPr lang="en-US" dirty="0"/>
              <a:t>A type of drug or substance</a:t>
            </a:r>
          </a:p>
          <a:p>
            <a:pPr lvl="1"/>
            <a:r>
              <a:rPr lang="en-US" dirty="0"/>
              <a:t>Attacks specific types of cancer cells</a:t>
            </a:r>
          </a:p>
          <a:p>
            <a:pPr lvl="1"/>
            <a:r>
              <a:rPr lang="en-US" dirty="0"/>
              <a:t>Less harm to normal cells.</a:t>
            </a:r>
          </a:p>
          <a:p>
            <a:pPr lvl="1"/>
            <a:r>
              <a:rPr lang="en-US" dirty="0"/>
              <a:t>Block the action of certain enzymes</a:t>
            </a:r>
          </a:p>
          <a:p>
            <a:pPr lvl="3"/>
            <a:r>
              <a:rPr lang="en-US" dirty="0"/>
              <a:t>Help the immune system kill cancer cells</a:t>
            </a:r>
          </a:p>
          <a:p>
            <a:pPr lvl="3">
              <a:spcAft>
                <a:spcPts val="600"/>
              </a:spcAft>
            </a:pPr>
            <a:r>
              <a:rPr lang="en-US" dirty="0"/>
              <a:t>Deliver toxic substance directly to cancer cells</a:t>
            </a:r>
          </a:p>
          <a:p>
            <a:pPr lvl="1"/>
            <a:r>
              <a:rPr lang="en-US" dirty="0"/>
              <a:t>Fewer side effects</a:t>
            </a:r>
          </a:p>
        </p:txBody>
      </p:sp>
    </p:spTree>
    <p:extLst>
      <p:ext uri="{BB962C8B-B14F-4D97-AF65-F5344CB8AC3E}">
        <p14:creationId xmlns:p14="http://schemas.microsoft.com/office/powerpoint/2010/main" val="344543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EAE4-402F-85AE-C31F-7ADD0C30B2A8}"/>
              </a:ext>
            </a:extLst>
          </p:cNvPr>
          <p:cNvSpPr>
            <a:spLocks noGrp="1"/>
          </p:cNvSpPr>
          <p:nvPr>
            <p:ph type="title"/>
          </p:nvPr>
        </p:nvSpPr>
        <p:spPr/>
        <p:txBody>
          <a:bodyPr/>
          <a:lstStyle/>
          <a:p>
            <a:r>
              <a:rPr lang="en-US" dirty="0"/>
              <a:t>Other Therapy</a:t>
            </a:r>
          </a:p>
        </p:txBody>
      </p:sp>
      <p:sp>
        <p:nvSpPr>
          <p:cNvPr id="3" name="Content Placeholder 2">
            <a:extLst>
              <a:ext uri="{FF2B5EF4-FFF2-40B4-BE49-F238E27FC236}">
                <a16:creationId xmlns:a16="http://schemas.microsoft.com/office/drawing/2014/main" id="{20D4D9FF-1D9A-690F-8328-09998B2D5EAE}"/>
              </a:ext>
            </a:extLst>
          </p:cNvPr>
          <p:cNvSpPr>
            <a:spLocks noGrp="1"/>
          </p:cNvSpPr>
          <p:nvPr>
            <p:ph idx="1"/>
          </p:nvPr>
        </p:nvSpPr>
        <p:spPr/>
        <p:txBody>
          <a:bodyPr vert="horz" lIns="91440" tIns="45720" rIns="91440" bIns="45720" rtlCol="0" anchor="t">
            <a:normAutofit fontScale="92500" lnSpcReduction="10000"/>
          </a:bodyPr>
          <a:lstStyle/>
          <a:p>
            <a:pPr lvl="1"/>
            <a:r>
              <a:rPr lang="en-US" dirty="0"/>
              <a:t>Induction therapy</a:t>
            </a:r>
          </a:p>
          <a:p>
            <a:pPr lvl="1">
              <a:spcAft>
                <a:spcPts val="0"/>
              </a:spcAft>
            </a:pPr>
            <a:r>
              <a:rPr lang="en-US" dirty="0"/>
              <a:t>Palliative surgery</a:t>
            </a:r>
          </a:p>
          <a:p>
            <a:pPr lvl="3"/>
            <a:r>
              <a:rPr lang="en-US" dirty="0"/>
              <a:t>Reduces pain</a:t>
            </a:r>
          </a:p>
          <a:p>
            <a:pPr lvl="3"/>
            <a:r>
              <a:rPr lang="en-US" dirty="0"/>
              <a:t>Can correct functional abnormalities</a:t>
            </a:r>
          </a:p>
          <a:p>
            <a:pPr lvl="3">
              <a:spcAft>
                <a:spcPts val="600"/>
              </a:spcAft>
            </a:pPr>
            <a:r>
              <a:rPr lang="en-US" dirty="0">
                <a:latin typeface="Minion Pro"/>
              </a:rPr>
              <a:t>Improve quality of life</a:t>
            </a:r>
          </a:p>
          <a:p>
            <a:pPr lvl="1">
              <a:spcAft>
                <a:spcPts val="0"/>
              </a:spcAft>
            </a:pPr>
            <a:r>
              <a:rPr lang="en-US" dirty="0"/>
              <a:t>Palliative treatment</a:t>
            </a:r>
          </a:p>
          <a:p>
            <a:pPr lvl="3"/>
            <a:r>
              <a:rPr lang="en-US" dirty="0"/>
              <a:t>Relieves symptoms</a:t>
            </a:r>
          </a:p>
          <a:p>
            <a:pPr lvl="3"/>
            <a:r>
              <a:rPr lang="en-US" dirty="0"/>
              <a:t>Reduces suffering</a:t>
            </a:r>
          </a:p>
          <a:p>
            <a:pPr lvl="3">
              <a:spcAft>
                <a:spcPts val="600"/>
              </a:spcAft>
            </a:pPr>
            <a:r>
              <a:rPr lang="en-US" dirty="0"/>
              <a:t>Non-cancer-directed treatment</a:t>
            </a:r>
          </a:p>
          <a:p>
            <a:pPr lvl="1">
              <a:spcAft>
                <a:spcPts val="0"/>
              </a:spcAft>
            </a:pPr>
            <a:r>
              <a:rPr lang="en-US" dirty="0"/>
              <a:t>Prophylactic therapy</a:t>
            </a:r>
          </a:p>
          <a:p>
            <a:pPr lvl="3">
              <a:spcAft>
                <a:spcPts val="600"/>
              </a:spcAft>
            </a:pPr>
            <a:r>
              <a:rPr lang="en-US" dirty="0"/>
              <a:t>Example: Radiation to brain</a:t>
            </a:r>
          </a:p>
          <a:p>
            <a:pPr lvl="1"/>
            <a:r>
              <a:rPr lang="en-US" dirty="0"/>
              <a:t>Reconstructive surgery</a:t>
            </a:r>
          </a:p>
          <a:p>
            <a:pPr lvl="1"/>
            <a:endParaRPr lang="en-US" dirty="0"/>
          </a:p>
          <a:p>
            <a:endParaRPr lang="en-US" dirty="0"/>
          </a:p>
        </p:txBody>
      </p:sp>
    </p:spTree>
    <p:extLst>
      <p:ext uri="{BB962C8B-B14F-4D97-AF65-F5344CB8AC3E}">
        <p14:creationId xmlns:p14="http://schemas.microsoft.com/office/powerpoint/2010/main" val="50351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DCD0-8504-2078-1EE5-9EEF480A6E88}"/>
              </a:ext>
            </a:extLst>
          </p:cNvPr>
          <p:cNvSpPr>
            <a:spLocks noGrp="1"/>
          </p:cNvSpPr>
          <p:nvPr>
            <p:ph type="title"/>
          </p:nvPr>
        </p:nvSpPr>
        <p:spPr>
          <a:xfrm>
            <a:off x="2211131" y="909639"/>
            <a:ext cx="6304219" cy="919161"/>
          </a:xfrm>
        </p:spPr>
        <p:txBody>
          <a:bodyPr/>
          <a:lstStyle/>
          <a:p>
            <a:r>
              <a:rPr lang="en-US" dirty="0"/>
              <a:t>Objectives</a:t>
            </a:r>
          </a:p>
        </p:txBody>
      </p:sp>
      <p:sp>
        <p:nvSpPr>
          <p:cNvPr id="3" name="Content Placeholder 2">
            <a:extLst>
              <a:ext uri="{FF2B5EF4-FFF2-40B4-BE49-F238E27FC236}">
                <a16:creationId xmlns:a16="http://schemas.microsoft.com/office/drawing/2014/main" id="{8D635AF1-8D65-98B6-2ED3-33DFC0C02E51}"/>
              </a:ext>
            </a:extLst>
          </p:cNvPr>
          <p:cNvSpPr>
            <a:spLocks noGrp="1"/>
          </p:cNvSpPr>
          <p:nvPr>
            <p:ph idx="1"/>
          </p:nvPr>
        </p:nvSpPr>
        <p:spPr/>
        <p:txBody>
          <a:bodyPr>
            <a:normAutofit/>
          </a:bodyPr>
          <a:lstStyle/>
          <a:p>
            <a:pPr lvl="1"/>
            <a:r>
              <a:rPr lang="en-US" dirty="0"/>
              <a:t>Understand the goals of cancer treatment</a:t>
            </a:r>
          </a:p>
          <a:p>
            <a:pPr lvl="1"/>
            <a:r>
              <a:rPr lang="en-US" dirty="0"/>
              <a:t>Learn the forms of curative treatment</a:t>
            </a:r>
          </a:p>
          <a:p>
            <a:pPr lvl="1"/>
            <a:r>
              <a:rPr lang="en-US" dirty="0"/>
              <a:t>Learn about other treatment therapies</a:t>
            </a:r>
          </a:p>
          <a:p>
            <a:endParaRPr lang="en-US" dirty="0"/>
          </a:p>
        </p:txBody>
      </p:sp>
    </p:spTree>
    <p:extLst>
      <p:ext uri="{BB962C8B-B14F-4D97-AF65-F5344CB8AC3E}">
        <p14:creationId xmlns:p14="http://schemas.microsoft.com/office/powerpoint/2010/main" val="303629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E849-6D0E-4604-5361-6B6F41A5D8DA}"/>
              </a:ext>
            </a:extLst>
          </p:cNvPr>
          <p:cNvSpPr>
            <a:spLocks noGrp="1"/>
          </p:cNvSpPr>
          <p:nvPr>
            <p:ph type="title"/>
          </p:nvPr>
        </p:nvSpPr>
        <p:spPr/>
        <p:txBody>
          <a:bodyPr/>
          <a:lstStyle/>
          <a:p>
            <a:r>
              <a:rPr lang="en-US" dirty="0"/>
              <a:t>Clinical Trials</a:t>
            </a:r>
          </a:p>
        </p:txBody>
      </p:sp>
      <p:sp>
        <p:nvSpPr>
          <p:cNvPr id="3" name="Content Placeholder 2">
            <a:extLst>
              <a:ext uri="{FF2B5EF4-FFF2-40B4-BE49-F238E27FC236}">
                <a16:creationId xmlns:a16="http://schemas.microsoft.com/office/drawing/2014/main" id="{CDD2E7E3-84E4-50CB-C231-3D4DC2C1ACC1}"/>
              </a:ext>
            </a:extLst>
          </p:cNvPr>
          <p:cNvSpPr>
            <a:spLocks noGrp="1"/>
          </p:cNvSpPr>
          <p:nvPr>
            <p:ph idx="1"/>
          </p:nvPr>
        </p:nvSpPr>
        <p:spPr/>
        <p:txBody>
          <a:bodyPr vert="horz" lIns="91440" tIns="45720" rIns="91440" bIns="45720" rtlCol="0" anchor="t">
            <a:normAutofit/>
          </a:bodyPr>
          <a:lstStyle/>
          <a:p>
            <a:pPr lvl="1">
              <a:spcAft>
                <a:spcPts val="0"/>
              </a:spcAft>
            </a:pPr>
            <a:r>
              <a:rPr lang="en-US" dirty="0">
                <a:latin typeface="Minion Pro"/>
              </a:rPr>
              <a:t>Researchers introduce an intervention</a:t>
            </a:r>
          </a:p>
          <a:p>
            <a:pPr lvl="3">
              <a:spcAft>
                <a:spcPts val="600"/>
              </a:spcAft>
            </a:pPr>
            <a:r>
              <a:rPr lang="en-US" dirty="0"/>
              <a:t>Example: a medication</a:t>
            </a:r>
          </a:p>
          <a:p>
            <a:pPr lvl="1">
              <a:spcAft>
                <a:spcPts val="0"/>
              </a:spcAft>
            </a:pPr>
            <a:r>
              <a:rPr lang="en-US" dirty="0"/>
              <a:t>Study the effects</a:t>
            </a:r>
          </a:p>
          <a:p>
            <a:pPr lvl="3"/>
            <a:r>
              <a:rPr lang="en-US" dirty="0"/>
              <a:t>One group receives the intervention</a:t>
            </a:r>
          </a:p>
          <a:p>
            <a:pPr lvl="3">
              <a:spcAft>
                <a:spcPts val="600"/>
              </a:spcAft>
            </a:pPr>
            <a:r>
              <a:rPr lang="en-US" dirty="0"/>
              <a:t>Other group, control group does not</a:t>
            </a:r>
          </a:p>
          <a:p>
            <a:pPr lvl="1"/>
            <a:r>
              <a:rPr lang="en-US" dirty="0"/>
              <a:t>Also, called interventional study</a:t>
            </a:r>
          </a:p>
          <a:p>
            <a:endParaRPr lang="en-US" dirty="0"/>
          </a:p>
        </p:txBody>
      </p:sp>
    </p:spTree>
    <p:extLst>
      <p:ext uri="{BB962C8B-B14F-4D97-AF65-F5344CB8AC3E}">
        <p14:creationId xmlns:p14="http://schemas.microsoft.com/office/powerpoint/2010/main" val="217982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2AA7-033B-5652-21D7-3B056993513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E604583-1A3D-06E0-2ADC-B699E7F4C6BC}"/>
              </a:ext>
            </a:extLst>
          </p:cNvPr>
          <p:cNvSpPr>
            <a:spLocks noGrp="1"/>
          </p:cNvSpPr>
          <p:nvPr>
            <p:ph idx="1"/>
          </p:nvPr>
        </p:nvSpPr>
        <p:spPr/>
        <p:txBody>
          <a:bodyPr>
            <a:normAutofit fontScale="92500" lnSpcReduction="10000"/>
          </a:bodyPr>
          <a:lstStyle/>
          <a:p>
            <a:pPr lvl="1"/>
            <a:r>
              <a:rPr lang="en-US" altLang="ko-KR" sz="2600" dirty="0"/>
              <a:t>Goals of cancer treatment</a:t>
            </a:r>
          </a:p>
          <a:p>
            <a:pPr lvl="1"/>
            <a:r>
              <a:rPr lang="en-US" altLang="ko-KR" sz="2600" dirty="0"/>
              <a:t>Forms of curative treatment</a:t>
            </a:r>
          </a:p>
          <a:p>
            <a:pPr lvl="1"/>
            <a:r>
              <a:rPr lang="en-US" altLang="ko-KR" sz="2600" dirty="0"/>
              <a:t>Non-cancer directed versus cancer directed surgeries</a:t>
            </a:r>
          </a:p>
          <a:p>
            <a:pPr lvl="1"/>
            <a:r>
              <a:rPr lang="en-US" altLang="ko-KR" sz="2600" dirty="0"/>
              <a:t>Surgeries</a:t>
            </a:r>
          </a:p>
          <a:p>
            <a:pPr lvl="1"/>
            <a:r>
              <a:rPr lang="en-US" altLang="ko-KR" sz="2600" dirty="0">
                <a:cs typeface="Arial" pitchFamily="34" charset="0"/>
              </a:rPr>
              <a:t>Radiation Therapy</a:t>
            </a:r>
          </a:p>
          <a:p>
            <a:pPr lvl="1"/>
            <a:r>
              <a:rPr lang="en-US" altLang="ko-KR" sz="2600" dirty="0"/>
              <a:t>Systemic Therapy</a:t>
            </a:r>
          </a:p>
          <a:p>
            <a:pPr lvl="1"/>
            <a:r>
              <a:rPr lang="en-US" altLang="ko-KR" sz="2600" dirty="0">
                <a:cs typeface="Arial" pitchFamily="34" charset="0"/>
              </a:rPr>
              <a:t>Types of systemic therapies</a:t>
            </a:r>
          </a:p>
          <a:p>
            <a:pPr lvl="1"/>
            <a:r>
              <a:rPr lang="en-US" altLang="ko-KR" sz="2600" dirty="0">
                <a:cs typeface="Arial" pitchFamily="34" charset="0"/>
              </a:rPr>
              <a:t>Other Treatments</a:t>
            </a:r>
          </a:p>
          <a:p>
            <a:pPr lvl="1"/>
            <a:r>
              <a:rPr lang="en-US" altLang="ko-KR" sz="2600" dirty="0"/>
              <a:t>Clinical Trials</a:t>
            </a:r>
            <a:endParaRPr lang="en-US" dirty="0"/>
          </a:p>
        </p:txBody>
      </p:sp>
    </p:spTree>
    <p:extLst>
      <p:ext uri="{BB962C8B-B14F-4D97-AF65-F5344CB8AC3E}">
        <p14:creationId xmlns:p14="http://schemas.microsoft.com/office/powerpoint/2010/main" val="397877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37F6F1-DC2E-3EEE-0060-473DCA52658C}"/>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7EF9A562-CF1B-ADE9-3BEB-D8C30ED683B2}"/>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D1EC2D6-9EA2-F344-3213-EE1D94B888CC}"/>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79C5B20D-BB41-4CB9-F21A-A4DDE8988892}"/>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6" name="Rectangle 5">
            <a:extLst>
              <a:ext uri="{FF2B5EF4-FFF2-40B4-BE49-F238E27FC236}">
                <a16:creationId xmlns:a16="http://schemas.microsoft.com/office/drawing/2014/main" id="{6D5F0532-8CDA-5E9F-1A95-06F93C71C64D}"/>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3221ED-11E5-6942-5056-9C923A8DE031}"/>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216895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D0AB-CCF5-B571-1600-F77CE1F35027}"/>
              </a:ext>
            </a:extLst>
          </p:cNvPr>
          <p:cNvSpPr>
            <a:spLocks noGrp="1"/>
          </p:cNvSpPr>
          <p:nvPr>
            <p:ph type="title"/>
          </p:nvPr>
        </p:nvSpPr>
        <p:spPr/>
        <p:txBody>
          <a:bodyPr/>
          <a:lstStyle/>
          <a:p>
            <a:r>
              <a:rPr lang="en-US" dirty="0"/>
              <a:t>Goals of Cancer Treatment</a:t>
            </a:r>
          </a:p>
        </p:txBody>
      </p:sp>
      <p:sp>
        <p:nvSpPr>
          <p:cNvPr id="3" name="Content Placeholder 2">
            <a:extLst>
              <a:ext uri="{FF2B5EF4-FFF2-40B4-BE49-F238E27FC236}">
                <a16:creationId xmlns:a16="http://schemas.microsoft.com/office/drawing/2014/main" id="{1A5E1B8F-B1F4-A68A-AE47-9AAACFD06B40}"/>
              </a:ext>
            </a:extLst>
          </p:cNvPr>
          <p:cNvSpPr>
            <a:spLocks noGrp="1"/>
          </p:cNvSpPr>
          <p:nvPr>
            <p:ph idx="1"/>
          </p:nvPr>
        </p:nvSpPr>
        <p:spPr/>
        <p:txBody>
          <a:bodyPr vert="horz" lIns="91440" tIns="45720" rIns="91440" bIns="45720" rtlCol="0" anchor="t">
            <a:normAutofit/>
          </a:bodyPr>
          <a:lstStyle/>
          <a:p>
            <a:pPr lvl="1"/>
            <a:r>
              <a:rPr lang="en-US" dirty="0"/>
              <a:t>Destroy known tumor(s)</a:t>
            </a:r>
          </a:p>
          <a:p>
            <a:pPr lvl="1"/>
            <a:r>
              <a:rPr lang="en-US" dirty="0"/>
              <a:t>Prevent recurrence or spread of primary cancer</a:t>
            </a:r>
          </a:p>
          <a:p>
            <a:pPr lvl="1"/>
            <a:r>
              <a:rPr lang="en-US" dirty="0"/>
              <a:t>Relieve symptoms</a:t>
            </a:r>
          </a:p>
          <a:p>
            <a:pPr lvl="1"/>
            <a:r>
              <a:rPr lang="en-US" dirty="0">
                <a:latin typeface="Minion Pro"/>
              </a:rPr>
              <a:t>Curative</a:t>
            </a:r>
          </a:p>
          <a:p>
            <a:pPr lvl="1"/>
            <a:r>
              <a:rPr lang="en-US" dirty="0"/>
              <a:t>Palliative</a:t>
            </a:r>
          </a:p>
          <a:p>
            <a:pPr lvl="1"/>
            <a:r>
              <a:rPr lang="en-US" dirty="0"/>
              <a:t>No hope of long-term survival</a:t>
            </a:r>
          </a:p>
          <a:p>
            <a:pPr lvl="1"/>
            <a:r>
              <a:rPr lang="en-US" dirty="0"/>
              <a:t>Alleviate pain or other conditions</a:t>
            </a:r>
          </a:p>
        </p:txBody>
      </p:sp>
    </p:spTree>
    <p:extLst>
      <p:ext uri="{BB962C8B-B14F-4D97-AF65-F5344CB8AC3E}">
        <p14:creationId xmlns:p14="http://schemas.microsoft.com/office/powerpoint/2010/main" val="316923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A8B8-7703-C5A1-27F9-67BB69AA0ABC}"/>
              </a:ext>
            </a:extLst>
          </p:cNvPr>
          <p:cNvSpPr>
            <a:spLocks noGrp="1"/>
          </p:cNvSpPr>
          <p:nvPr>
            <p:ph type="title"/>
          </p:nvPr>
        </p:nvSpPr>
        <p:spPr/>
        <p:txBody>
          <a:bodyPr/>
          <a:lstStyle/>
          <a:p>
            <a:r>
              <a:rPr lang="en-US" dirty="0"/>
              <a:t>Cancer Procedures</a:t>
            </a:r>
          </a:p>
        </p:txBody>
      </p:sp>
      <p:sp>
        <p:nvSpPr>
          <p:cNvPr id="3" name="Content Placeholder 2">
            <a:extLst>
              <a:ext uri="{FF2B5EF4-FFF2-40B4-BE49-F238E27FC236}">
                <a16:creationId xmlns:a16="http://schemas.microsoft.com/office/drawing/2014/main" id="{DF09F58F-6131-BABF-C02C-3E5AE36D816F}"/>
              </a:ext>
            </a:extLst>
          </p:cNvPr>
          <p:cNvSpPr>
            <a:spLocks noGrp="1"/>
          </p:cNvSpPr>
          <p:nvPr>
            <p:ph idx="1"/>
          </p:nvPr>
        </p:nvSpPr>
        <p:spPr/>
        <p:txBody>
          <a:bodyPr/>
          <a:lstStyle/>
          <a:p>
            <a:pPr lvl="1"/>
            <a:r>
              <a:rPr lang="en-US" dirty="0"/>
              <a:t>Non-Cancer Directed Procedures</a:t>
            </a:r>
          </a:p>
          <a:p>
            <a:pPr lvl="3"/>
            <a:r>
              <a:rPr lang="en-US" dirty="0"/>
              <a:t>Diagnostic tests</a:t>
            </a:r>
          </a:p>
          <a:p>
            <a:pPr lvl="3"/>
            <a:r>
              <a:rPr lang="en-US" dirty="0"/>
              <a:t>Prolong patient’s life</a:t>
            </a:r>
          </a:p>
          <a:p>
            <a:pPr lvl="3"/>
            <a:r>
              <a:rPr lang="en-US" dirty="0"/>
              <a:t>Alleviate pain</a:t>
            </a:r>
          </a:p>
          <a:p>
            <a:pPr lvl="3"/>
            <a:r>
              <a:rPr lang="en-US" dirty="0"/>
              <a:t>Make patient comfortable</a:t>
            </a:r>
            <a:br>
              <a:rPr lang="en-US" dirty="0"/>
            </a:br>
            <a:endParaRPr lang="en-US" dirty="0"/>
          </a:p>
          <a:p>
            <a:pPr lvl="1"/>
            <a:r>
              <a:rPr lang="en-US" dirty="0"/>
              <a:t>Cancer Treatment</a:t>
            </a:r>
          </a:p>
          <a:p>
            <a:pPr lvl="3"/>
            <a:r>
              <a:rPr lang="en-US" dirty="0"/>
              <a:t>Destroy tumor(s)</a:t>
            </a:r>
          </a:p>
          <a:p>
            <a:pPr lvl="3"/>
            <a:r>
              <a:rPr lang="en-US" dirty="0"/>
              <a:t>Intent to cure</a:t>
            </a:r>
          </a:p>
        </p:txBody>
      </p:sp>
    </p:spTree>
    <p:extLst>
      <p:ext uri="{BB962C8B-B14F-4D97-AF65-F5344CB8AC3E}">
        <p14:creationId xmlns:p14="http://schemas.microsoft.com/office/powerpoint/2010/main" val="142958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A001-1353-BB86-548F-A9D45C58C8DC}"/>
              </a:ext>
            </a:extLst>
          </p:cNvPr>
          <p:cNvSpPr>
            <a:spLocks noGrp="1"/>
          </p:cNvSpPr>
          <p:nvPr>
            <p:ph type="title"/>
          </p:nvPr>
        </p:nvSpPr>
        <p:spPr/>
        <p:txBody>
          <a:bodyPr/>
          <a:lstStyle/>
          <a:p>
            <a:r>
              <a:rPr lang="en-US" dirty="0"/>
              <a:t>Biopsy/Diagnostic Surgery</a:t>
            </a:r>
          </a:p>
        </p:txBody>
      </p:sp>
      <p:sp>
        <p:nvSpPr>
          <p:cNvPr id="3" name="Content Placeholder 2">
            <a:extLst>
              <a:ext uri="{FF2B5EF4-FFF2-40B4-BE49-F238E27FC236}">
                <a16:creationId xmlns:a16="http://schemas.microsoft.com/office/drawing/2014/main" id="{1546DF2C-EC3F-291C-A28E-AD68FFC6FE5C}"/>
              </a:ext>
            </a:extLst>
          </p:cNvPr>
          <p:cNvSpPr>
            <a:spLocks noGrp="1"/>
          </p:cNvSpPr>
          <p:nvPr>
            <p:ph idx="1"/>
          </p:nvPr>
        </p:nvSpPr>
        <p:spPr/>
        <p:txBody>
          <a:bodyPr vert="horz" lIns="91440" tIns="45720" rIns="91440" bIns="45720" rtlCol="0" anchor="t">
            <a:normAutofit/>
          </a:bodyPr>
          <a:lstStyle/>
          <a:p>
            <a:pPr lvl="1"/>
            <a:r>
              <a:rPr lang="en-US" dirty="0"/>
              <a:t>The removal of cells or tissues </a:t>
            </a:r>
          </a:p>
          <a:p>
            <a:pPr lvl="3"/>
            <a:r>
              <a:rPr lang="en-US" dirty="0"/>
              <a:t>Done for examination by a pathologist</a:t>
            </a:r>
          </a:p>
          <a:p>
            <a:pPr lvl="3"/>
            <a:r>
              <a:rPr lang="en-US" dirty="0"/>
              <a:t>Identifies the histological type of cancer</a:t>
            </a:r>
          </a:p>
          <a:p>
            <a:pPr lvl="3"/>
            <a:r>
              <a:rPr lang="en-US" dirty="0">
                <a:latin typeface="Minion Pro"/>
              </a:rPr>
              <a:t>May estimates the stage of disease</a:t>
            </a:r>
          </a:p>
          <a:p>
            <a:pPr lvl="3"/>
            <a:r>
              <a:rPr lang="en-US" dirty="0"/>
              <a:t>Leaves gross tumor in the body.</a:t>
            </a:r>
          </a:p>
        </p:txBody>
      </p:sp>
    </p:spTree>
    <p:extLst>
      <p:ext uri="{BB962C8B-B14F-4D97-AF65-F5344CB8AC3E}">
        <p14:creationId xmlns:p14="http://schemas.microsoft.com/office/powerpoint/2010/main" val="312704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C51D-B618-ED9A-7493-6D43B1F05110}"/>
              </a:ext>
            </a:extLst>
          </p:cNvPr>
          <p:cNvSpPr>
            <a:spLocks noGrp="1"/>
          </p:cNvSpPr>
          <p:nvPr>
            <p:ph type="title"/>
          </p:nvPr>
        </p:nvSpPr>
        <p:spPr/>
        <p:txBody>
          <a:bodyPr/>
          <a:lstStyle/>
          <a:p>
            <a:r>
              <a:rPr lang="en-US" dirty="0"/>
              <a:t>First Course of Treatment</a:t>
            </a:r>
          </a:p>
        </p:txBody>
      </p:sp>
      <p:sp>
        <p:nvSpPr>
          <p:cNvPr id="3" name="Content Placeholder 2">
            <a:extLst>
              <a:ext uri="{FF2B5EF4-FFF2-40B4-BE49-F238E27FC236}">
                <a16:creationId xmlns:a16="http://schemas.microsoft.com/office/drawing/2014/main" id="{075610A9-7C29-C788-626F-A0BB0B02BF65}"/>
              </a:ext>
            </a:extLst>
          </p:cNvPr>
          <p:cNvSpPr>
            <a:spLocks noGrp="1"/>
          </p:cNvSpPr>
          <p:nvPr>
            <p:ph idx="1"/>
          </p:nvPr>
        </p:nvSpPr>
        <p:spPr/>
        <p:txBody>
          <a:bodyPr/>
          <a:lstStyle/>
          <a:p>
            <a:pPr lvl="1"/>
            <a:r>
              <a:rPr lang="en-US" dirty="0"/>
              <a:t>Medical care that is planned</a:t>
            </a:r>
          </a:p>
          <a:p>
            <a:pPr lvl="1"/>
            <a:r>
              <a:rPr lang="en-US" dirty="0"/>
              <a:t>Given at the time of initial diagnosis</a:t>
            </a:r>
          </a:p>
          <a:p>
            <a:pPr lvl="1"/>
            <a:r>
              <a:rPr lang="en-US" dirty="0"/>
              <a:t>Also, called initial treatment</a:t>
            </a:r>
          </a:p>
          <a:p>
            <a:pPr lvl="1"/>
            <a:endParaRPr lang="en-US" dirty="0"/>
          </a:p>
        </p:txBody>
      </p:sp>
    </p:spTree>
    <p:extLst>
      <p:ext uri="{BB962C8B-B14F-4D97-AF65-F5344CB8AC3E}">
        <p14:creationId xmlns:p14="http://schemas.microsoft.com/office/powerpoint/2010/main" val="325481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3AA8-1D98-37C1-F1B4-737CD0176056}"/>
              </a:ext>
            </a:extLst>
          </p:cNvPr>
          <p:cNvSpPr>
            <a:spLocks noGrp="1"/>
          </p:cNvSpPr>
          <p:nvPr>
            <p:ph type="title"/>
          </p:nvPr>
        </p:nvSpPr>
        <p:spPr/>
        <p:txBody>
          <a:bodyPr/>
          <a:lstStyle/>
          <a:p>
            <a:r>
              <a:rPr lang="en-US" dirty="0"/>
              <a:t>Cancer-directed treatment</a:t>
            </a:r>
          </a:p>
        </p:txBody>
      </p:sp>
      <p:sp>
        <p:nvSpPr>
          <p:cNvPr id="3" name="Content Placeholder 2">
            <a:extLst>
              <a:ext uri="{FF2B5EF4-FFF2-40B4-BE49-F238E27FC236}">
                <a16:creationId xmlns:a16="http://schemas.microsoft.com/office/drawing/2014/main" id="{404D5B00-7BCF-D401-B2C2-E169C1C9E04A}"/>
              </a:ext>
            </a:extLst>
          </p:cNvPr>
          <p:cNvSpPr>
            <a:spLocks noGrp="1"/>
          </p:cNvSpPr>
          <p:nvPr>
            <p:ph idx="1"/>
          </p:nvPr>
        </p:nvSpPr>
        <p:spPr/>
        <p:txBody>
          <a:bodyPr/>
          <a:lstStyle/>
          <a:p>
            <a:r>
              <a:rPr lang="en-US" dirty="0"/>
              <a:t>An attempt to destroy the cancer </a:t>
            </a:r>
          </a:p>
          <a:p>
            <a:pPr lvl="1"/>
            <a:r>
              <a:rPr lang="en-US" dirty="0"/>
              <a:t>Modifies</a:t>
            </a:r>
          </a:p>
          <a:p>
            <a:pPr lvl="1"/>
            <a:r>
              <a:rPr lang="en-US" dirty="0"/>
              <a:t>Controls</a:t>
            </a:r>
          </a:p>
          <a:p>
            <a:pPr lvl="1"/>
            <a:r>
              <a:rPr lang="en-US" dirty="0"/>
              <a:t>Removes</a:t>
            </a:r>
          </a:p>
          <a:p>
            <a:r>
              <a:rPr lang="en-US" dirty="0"/>
              <a:t>Also called definitive treatment</a:t>
            </a:r>
          </a:p>
          <a:p>
            <a:endParaRPr lang="en-US" dirty="0"/>
          </a:p>
        </p:txBody>
      </p:sp>
    </p:spTree>
    <p:extLst>
      <p:ext uri="{BB962C8B-B14F-4D97-AF65-F5344CB8AC3E}">
        <p14:creationId xmlns:p14="http://schemas.microsoft.com/office/powerpoint/2010/main" val="359162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FCCC-3B4F-C961-AA39-F06D67F45D34}"/>
              </a:ext>
            </a:extLst>
          </p:cNvPr>
          <p:cNvSpPr>
            <a:spLocks noGrp="1"/>
          </p:cNvSpPr>
          <p:nvPr>
            <p:ph type="title"/>
          </p:nvPr>
        </p:nvSpPr>
        <p:spPr/>
        <p:txBody>
          <a:bodyPr/>
          <a:lstStyle/>
          <a:p>
            <a:r>
              <a:rPr lang="en-US" dirty="0"/>
              <a:t>Forms of Curative Treatment</a:t>
            </a:r>
          </a:p>
        </p:txBody>
      </p:sp>
      <p:sp>
        <p:nvSpPr>
          <p:cNvPr id="3" name="Content Placeholder 2">
            <a:extLst>
              <a:ext uri="{FF2B5EF4-FFF2-40B4-BE49-F238E27FC236}">
                <a16:creationId xmlns:a16="http://schemas.microsoft.com/office/drawing/2014/main" id="{BECD108D-B20E-C5A6-F8E9-1F493D087343}"/>
              </a:ext>
            </a:extLst>
          </p:cNvPr>
          <p:cNvSpPr>
            <a:spLocks noGrp="1"/>
          </p:cNvSpPr>
          <p:nvPr>
            <p:ph idx="1"/>
          </p:nvPr>
        </p:nvSpPr>
        <p:spPr/>
        <p:txBody>
          <a:bodyPr>
            <a:normAutofit fontScale="92500" lnSpcReduction="10000"/>
          </a:bodyPr>
          <a:lstStyle/>
          <a:p>
            <a:pPr marL="457200" lvl="1" indent="-457200">
              <a:buFont typeface="+mj-lt"/>
              <a:buAutoNum type="arabicPeriod"/>
            </a:pPr>
            <a:r>
              <a:rPr lang="en-US" dirty="0"/>
              <a:t>Surgery</a:t>
            </a:r>
          </a:p>
          <a:p>
            <a:pPr marL="457200" lvl="1" indent="-457200">
              <a:buFont typeface="+mj-lt"/>
              <a:buAutoNum type="arabicPeriod"/>
            </a:pPr>
            <a:r>
              <a:rPr lang="en-US" dirty="0"/>
              <a:t>Radiation Therapy</a:t>
            </a:r>
          </a:p>
          <a:p>
            <a:pPr marL="457200" lvl="1" indent="-457200">
              <a:spcAft>
                <a:spcPts val="0"/>
              </a:spcAft>
              <a:buFont typeface="+mj-lt"/>
              <a:buAutoNum type="arabicPeriod"/>
            </a:pPr>
            <a:r>
              <a:rPr lang="en-US" dirty="0"/>
              <a:t>Systemic Therapy</a:t>
            </a:r>
          </a:p>
          <a:p>
            <a:pPr lvl="3"/>
            <a:r>
              <a:rPr lang="en-US" dirty="0"/>
              <a:t>Chemotherapy</a:t>
            </a:r>
          </a:p>
          <a:p>
            <a:pPr lvl="3"/>
            <a:r>
              <a:rPr lang="en-US" dirty="0"/>
              <a:t>Hormone therapy</a:t>
            </a:r>
          </a:p>
          <a:p>
            <a:pPr lvl="3"/>
            <a:r>
              <a:rPr lang="en-US" dirty="0"/>
              <a:t>Immunotherapy</a:t>
            </a:r>
          </a:p>
          <a:p>
            <a:pPr marL="811530" lvl="3" indent="0">
              <a:buNone/>
            </a:pPr>
            <a:r>
              <a:rPr lang="en-US" dirty="0"/>
              <a:t>Multimodality Treatment</a:t>
            </a:r>
          </a:p>
          <a:p>
            <a:pPr lvl="3"/>
            <a:r>
              <a:rPr lang="en-US" dirty="0"/>
              <a:t>Different forms of treatment given in combination</a:t>
            </a:r>
          </a:p>
          <a:p>
            <a:pPr lvl="3"/>
            <a:r>
              <a:rPr lang="en-US" dirty="0"/>
              <a:t>Mainstay of cancer treatment</a:t>
            </a:r>
          </a:p>
          <a:p>
            <a:pPr marL="811530" lvl="3" indent="0">
              <a:buNone/>
            </a:pPr>
            <a:r>
              <a:rPr lang="en-US" dirty="0"/>
              <a:t>Adjuvant Therapy</a:t>
            </a:r>
          </a:p>
          <a:p>
            <a:pPr lvl="3"/>
            <a:r>
              <a:rPr lang="en-US" dirty="0"/>
              <a:t>Systemic or radiation given after surgery</a:t>
            </a:r>
          </a:p>
          <a:p>
            <a:pPr marL="811530" lvl="3" indent="0">
              <a:buNone/>
            </a:pPr>
            <a:r>
              <a:rPr lang="en-US" dirty="0"/>
              <a:t>Neoadjuvant Therapy</a:t>
            </a:r>
          </a:p>
          <a:p>
            <a:pPr lvl="3"/>
            <a:r>
              <a:rPr lang="en-US" dirty="0"/>
              <a:t>Systemic and/or radiation given before surgery</a:t>
            </a:r>
          </a:p>
          <a:p>
            <a:pPr lvl="3"/>
            <a:endParaRPr lang="en-US" dirty="0"/>
          </a:p>
        </p:txBody>
      </p:sp>
    </p:spTree>
    <p:extLst>
      <p:ext uri="{BB962C8B-B14F-4D97-AF65-F5344CB8AC3E}">
        <p14:creationId xmlns:p14="http://schemas.microsoft.com/office/powerpoint/2010/main" val="102637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770C-925B-101E-6BC0-DFBFB26B47A9}"/>
              </a:ext>
            </a:extLst>
          </p:cNvPr>
          <p:cNvSpPr>
            <a:spLocks noGrp="1"/>
          </p:cNvSpPr>
          <p:nvPr>
            <p:ph type="title"/>
          </p:nvPr>
        </p:nvSpPr>
        <p:spPr>
          <a:xfrm>
            <a:off x="2268761" y="909639"/>
            <a:ext cx="6246589" cy="701236"/>
          </a:xfrm>
        </p:spPr>
        <p:txBody>
          <a:bodyPr/>
          <a:lstStyle/>
          <a:p>
            <a:r>
              <a:rPr lang="en-US" dirty="0"/>
              <a:t>Surgery</a:t>
            </a:r>
          </a:p>
        </p:txBody>
      </p:sp>
      <p:sp>
        <p:nvSpPr>
          <p:cNvPr id="3" name="Content Placeholder 2">
            <a:extLst>
              <a:ext uri="{FF2B5EF4-FFF2-40B4-BE49-F238E27FC236}">
                <a16:creationId xmlns:a16="http://schemas.microsoft.com/office/drawing/2014/main" id="{4C2AF5DA-058E-6DD8-E074-9E965CBF9865}"/>
              </a:ext>
            </a:extLst>
          </p:cNvPr>
          <p:cNvSpPr>
            <a:spLocks noGrp="1"/>
          </p:cNvSpPr>
          <p:nvPr>
            <p:ph idx="1"/>
          </p:nvPr>
        </p:nvSpPr>
        <p:spPr>
          <a:xfrm>
            <a:off x="2259155" y="1713462"/>
            <a:ext cx="6256194" cy="4649094"/>
          </a:xfrm>
        </p:spPr>
        <p:txBody>
          <a:bodyPr>
            <a:normAutofit fontScale="85000" lnSpcReduction="10000"/>
          </a:bodyPr>
          <a:lstStyle/>
          <a:p>
            <a:pPr lvl="1"/>
            <a:r>
              <a:rPr lang="en-US" altLang="ko-KR" b="1" dirty="0">
                <a:latin typeface="Minion Pro" panose="02040503050306020203"/>
              </a:rPr>
              <a:t>Laparotomy</a:t>
            </a:r>
            <a:r>
              <a:rPr lang="en-US" altLang="ko-KR" dirty="0">
                <a:latin typeface="Minion Pro" panose="02040503050306020203"/>
              </a:rPr>
              <a:t> – exploratory surgery abdominal organs</a:t>
            </a:r>
          </a:p>
          <a:p>
            <a:pPr lvl="1"/>
            <a:r>
              <a:rPr lang="en-US" altLang="ko-KR" b="1" dirty="0">
                <a:latin typeface="Minion Pro" panose="02040503050306020203"/>
              </a:rPr>
              <a:t>Thoracotomy</a:t>
            </a:r>
            <a:r>
              <a:rPr lang="en-US" altLang="ko-KR" dirty="0">
                <a:latin typeface="Minion Pro" panose="02040503050306020203"/>
              </a:rPr>
              <a:t> – chest surgery</a:t>
            </a:r>
          </a:p>
          <a:p>
            <a:pPr lvl="1"/>
            <a:r>
              <a:rPr lang="en-US" altLang="ko-KR" b="1" dirty="0">
                <a:latin typeface="Minion Pro" panose="02040503050306020203"/>
              </a:rPr>
              <a:t>Debulking/Cytoreductive </a:t>
            </a:r>
            <a:r>
              <a:rPr lang="en-US" altLang="ko-KR" dirty="0">
                <a:latin typeface="Minion Pro" panose="02040503050306020203"/>
              </a:rPr>
              <a:t>– remove as much tumor as possible to decrease tumor burden</a:t>
            </a:r>
          </a:p>
          <a:p>
            <a:pPr lvl="1"/>
            <a:r>
              <a:rPr lang="en-US" altLang="ko-KR" b="1" dirty="0">
                <a:latin typeface="Minion Pro" panose="02040503050306020203"/>
              </a:rPr>
              <a:t>Laparoscopy</a:t>
            </a:r>
            <a:r>
              <a:rPr lang="en-US" altLang="ko-KR" dirty="0">
                <a:latin typeface="Minion Pro" panose="02040503050306020203"/>
              </a:rPr>
              <a:t> – most common minimally invasive surgery</a:t>
            </a:r>
          </a:p>
          <a:p>
            <a:pPr lvl="1"/>
            <a:r>
              <a:rPr lang="en-US" altLang="ko-KR" b="1" dirty="0">
                <a:latin typeface="Minion Pro" panose="02040503050306020203"/>
              </a:rPr>
              <a:t>Robotic</a:t>
            </a:r>
            <a:r>
              <a:rPr lang="en-US" altLang="ko-KR" dirty="0">
                <a:latin typeface="Minion Pro" panose="02040503050306020203"/>
              </a:rPr>
              <a:t> – a patient-side cart with arms manipulated by surgeon and a camera with high-definition, 3D-vision</a:t>
            </a:r>
          </a:p>
          <a:p>
            <a:pPr lvl="1"/>
            <a:r>
              <a:rPr lang="en-US" altLang="ko-KR" b="1" dirty="0">
                <a:latin typeface="Minion Pro" panose="02040503050306020203"/>
              </a:rPr>
              <a:t>Radiofrequency Ablation (RFA) </a:t>
            </a:r>
            <a:r>
              <a:rPr lang="en-US" altLang="ko-KR" dirty="0">
                <a:latin typeface="Minion Pro" panose="02040503050306020203"/>
              </a:rPr>
              <a:t>– destroys tumor using heat energy</a:t>
            </a:r>
          </a:p>
          <a:p>
            <a:pPr lvl="1"/>
            <a:r>
              <a:rPr lang="en-US" altLang="ko-KR" b="1" dirty="0">
                <a:latin typeface="Minion Pro" panose="02040503050306020203"/>
              </a:rPr>
              <a:t>Laser Ablation </a:t>
            </a:r>
            <a:r>
              <a:rPr lang="en-US" altLang="ko-KR" dirty="0">
                <a:latin typeface="Minion Pro" panose="02040503050306020203"/>
              </a:rPr>
              <a:t>– laser therapy using high-intensity light</a:t>
            </a:r>
          </a:p>
          <a:p>
            <a:pPr lvl="1"/>
            <a:r>
              <a:rPr lang="en-US" altLang="ko-KR" b="1" dirty="0">
                <a:latin typeface="Minion Pro" panose="02040503050306020203"/>
              </a:rPr>
              <a:t>Endocrine Surgery </a:t>
            </a:r>
            <a:r>
              <a:rPr lang="en-US" altLang="ko-KR" dirty="0">
                <a:latin typeface="Minion Pro" panose="02040503050306020203"/>
              </a:rPr>
              <a:t>– hormone refractory cancers</a:t>
            </a:r>
          </a:p>
          <a:p>
            <a:pPr lvl="1"/>
            <a:r>
              <a:rPr lang="en-US" altLang="ko-KR" b="1" dirty="0">
                <a:latin typeface="Minion Pro" panose="02040503050306020203"/>
              </a:rPr>
              <a:t>Cryosurgery</a:t>
            </a:r>
            <a:r>
              <a:rPr lang="en-US" altLang="ko-KR" dirty="0">
                <a:latin typeface="Minion Pro" panose="02040503050306020203"/>
              </a:rPr>
              <a:t> – freezing of targeted cancer tissue</a:t>
            </a:r>
          </a:p>
        </p:txBody>
      </p:sp>
    </p:spTree>
    <p:extLst>
      <p:ext uri="{BB962C8B-B14F-4D97-AF65-F5344CB8AC3E}">
        <p14:creationId xmlns:p14="http://schemas.microsoft.com/office/powerpoint/2010/main" val="2784871271"/>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82B4CB-623E-444C-BC62-5171F53C8439}"/>
</file>

<file path=customXml/itemProps2.xml><?xml version="1.0" encoding="utf-8"?>
<ds:datastoreItem xmlns:ds="http://schemas.openxmlformats.org/officeDocument/2006/customXml" ds:itemID="{031EF805-1C03-43FC-AE29-3E10FBA434B7}">
  <ds:schemaRefs>
    <ds:schemaRef ds:uri="http://schemas.microsoft.com/office/2006/metadata/properties"/>
    <ds:schemaRef ds:uri="http://schemas.microsoft.com/office/infopath/2007/PartnerControls"/>
    <ds:schemaRef ds:uri="d6434c83-0255-46ef-a54d-be4537d18526"/>
    <ds:schemaRef ds:uri="0fcdeb9f-fe34-45d3-bf7e-6f45f3e47953"/>
  </ds:schemaRefs>
</ds:datastoreItem>
</file>

<file path=customXml/itemProps3.xml><?xml version="1.0" encoding="utf-8"?>
<ds:datastoreItem xmlns:ds="http://schemas.openxmlformats.org/officeDocument/2006/customXml" ds:itemID="{FEF94808-2EAD-47CF-BE3E-F9929FC1A9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682</TotalTime>
  <Words>1833</Words>
  <Application>Microsoft Office PowerPoint</Application>
  <PresentationFormat>On-screen Show (4:3)</PresentationFormat>
  <Paragraphs>217</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Black</vt:lpstr>
      <vt:lpstr>Aptos ExtraBold</vt:lpstr>
      <vt:lpstr>Arial</vt:lpstr>
      <vt:lpstr>Cambria</vt:lpstr>
      <vt:lpstr>Courier New</vt:lpstr>
      <vt:lpstr>Minion Pro</vt:lpstr>
      <vt:lpstr>Office Theme</vt:lpstr>
      <vt:lpstr>PowerPoint Presentation</vt:lpstr>
      <vt:lpstr>Objectives</vt:lpstr>
      <vt:lpstr>Goals of Cancer Treatment</vt:lpstr>
      <vt:lpstr>Cancer Procedures</vt:lpstr>
      <vt:lpstr>Biopsy/Diagnostic Surgery</vt:lpstr>
      <vt:lpstr>First Course of Treatment</vt:lpstr>
      <vt:lpstr>Cancer-directed treatment</vt:lpstr>
      <vt:lpstr>Forms of Curative Treatment</vt:lpstr>
      <vt:lpstr>Surgery</vt:lpstr>
      <vt:lpstr>Radiation Therapy</vt:lpstr>
      <vt:lpstr>Systemic Therapy</vt:lpstr>
      <vt:lpstr>Chemotherapy</vt:lpstr>
      <vt:lpstr>Hormone</vt:lpstr>
      <vt:lpstr>Immunotherapy</vt:lpstr>
      <vt:lpstr>Multimodality treatment</vt:lpstr>
      <vt:lpstr>Adjuvant Therapy</vt:lpstr>
      <vt:lpstr>Neoadjuvant therapy</vt:lpstr>
      <vt:lpstr>Targeted Therapy</vt:lpstr>
      <vt:lpstr>Other Therapy</vt:lpstr>
      <vt:lpstr>Clinical Trials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Lori Swain</cp:lastModifiedBy>
  <cp:revision>76</cp:revision>
  <dcterms:created xsi:type="dcterms:W3CDTF">2024-11-18T18:14:04Z</dcterms:created>
  <dcterms:modified xsi:type="dcterms:W3CDTF">2025-04-21T16:32:34Z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