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4"/>
  </p:notesMasterIdLst>
  <p:sldIdLst>
    <p:sldId id="257" r:id="rId5"/>
    <p:sldId id="258" r:id="rId6"/>
    <p:sldId id="259" r:id="rId7"/>
    <p:sldId id="263" r:id="rId8"/>
    <p:sldId id="269" r:id="rId9"/>
    <p:sldId id="264" r:id="rId10"/>
    <p:sldId id="270" r:id="rId11"/>
    <p:sldId id="265" r:id="rId12"/>
    <p:sldId id="271" r:id="rId13"/>
    <p:sldId id="272" r:id="rId14"/>
    <p:sldId id="266" r:id="rId15"/>
    <p:sldId id="267" r:id="rId16"/>
    <p:sldId id="273" r:id="rId17"/>
    <p:sldId id="274" r:id="rId18"/>
    <p:sldId id="268" r:id="rId19"/>
    <p:sldId id="275" r:id="rId20"/>
    <p:sldId id="276" r:id="rId21"/>
    <p:sldId id="277" r:id="rId22"/>
    <p:sldId id="27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7F5462-9A99-AD5F-43AE-B9AE56ED2D82}" name="Sara Biese" initials="SB" userId="S::sbiese_swtc.edu#ext#@ncrausaorg.onmicrosoft.com::da779831-c733-4c9c-8ab6-28a75534c9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7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6CF10F-E2A3-810F-157B-F2D1ED476275}" v="35" dt="2025-03-27T21:39:53.9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p:restoredTop sz="61309" autoAdjust="0"/>
  </p:normalViewPr>
  <p:slideViewPr>
    <p:cSldViewPr snapToGrid="0">
      <p:cViewPr varScale="1">
        <p:scale>
          <a:sx n="68" d="100"/>
          <a:sy n="68" d="100"/>
        </p:scale>
        <p:origin x="202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5ED892-9C03-FD41-B787-F0F0781FC01C}" type="datetimeFigureOut">
              <a:rPr lang="en-US" smtClean="0"/>
              <a:t>4/21/2025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79111-8467-1044-9515-A72EAC239BEF}" type="slidenum">
              <a:rPr lang="en-US" smtClean="0"/>
              <a:t>‹#›</a:t>
            </a:fld>
            <a:endParaRPr lang="en-US"/>
          </a:p>
        </p:txBody>
      </p:sp>
    </p:spTree>
    <p:extLst>
      <p:ext uri="{BB962C8B-B14F-4D97-AF65-F5344CB8AC3E}">
        <p14:creationId xmlns:p14="http://schemas.microsoft.com/office/powerpoint/2010/main" val="2830832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presentation on Cancer Standard Setters and Cancer Organizations is sponsored by the National Cancer Registrars Association Education Foundation.</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1</a:t>
            </a:fld>
            <a:endParaRPr lang="en-US"/>
          </a:p>
        </p:txBody>
      </p:sp>
    </p:spTree>
    <p:extLst>
      <p:ext uri="{BB962C8B-B14F-4D97-AF65-F5344CB8AC3E}">
        <p14:creationId xmlns:p14="http://schemas.microsoft.com/office/powerpoint/2010/main" val="1047993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Calibri" panose="020F0502020204030204" pitchFamily="34" charset="0"/>
              </a:rPr>
              <a:t>The mission of the Cancer Surgery Standards Program (CSSP) is to define and implement cancer standards so institutions and surgeons can readily adopt and easily integrate them into their daily surgical workflow. They develop disease-specific cancer surgery protocols, which provide guidance on the collection of essential data for cancer surgery.  These protocols are integrated into the electronic health records to enable surgeons to document the outcome of a cancer operation.</a:t>
            </a:r>
          </a:p>
        </p:txBody>
      </p:sp>
      <p:sp>
        <p:nvSpPr>
          <p:cNvPr id="4" name="Slide Number Placeholder 3"/>
          <p:cNvSpPr>
            <a:spLocks noGrp="1"/>
          </p:cNvSpPr>
          <p:nvPr>
            <p:ph type="sldNum" sz="quarter" idx="5"/>
          </p:nvPr>
        </p:nvSpPr>
        <p:spPr/>
        <p:txBody>
          <a:bodyPr/>
          <a:lstStyle/>
          <a:p>
            <a:fld id="{A7479111-8467-1044-9515-A72EAC239BEF}" type="slidenum">
              <a:rPr lang="en-US" smtClean="0"/>
              <a:t>10</a:t>
            </a:fld>
            <a:endParaRPr lang="en-US"/>
          </a:p>
        </p:txBody>
      </p:sp>
    </p:spTree>
    <p:extLst>
      <p:ext uri="{BB962C8B-B14F-4D97-AF65-F5344CB8AC3E}">
        <p14:creationId xmlns:p14="http://schemas.microsoft.com/office/powerpoint/2010/main" val="432702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The goal of CDC's National Program of Cancer Registries (NPCR) is to provide data to monitor the burden of disease and plan effective cancer prevention and control programs.  NPCR's primary activities include providing support for state central and territories to maintain registries.  NPCR is a population-based cancer registry.  The CDC's NPCR provides funs to most states.</a:t>
            </a:r>
          </a:p>
        </p:txBody>
      </p:sp>
      <p:sp>
        <p:nvSpPr>
          <p:cNvPr id="4" name="Slide Number Placeholder 3"/>
          <p:cNvSpPr>
            <a:spLocks noGrp="1"/>
          </p:cNvSpPr>
          <p:nvPr>
            <p:ph type="sldNum" sz="quarter" idx="5"/>
          </p:nvPr>
        </p:nvSpPr>
        <p:spPr/>
        <p:txBody>
          <a:bodyPr/>
          <a:lstStyle/>
          <a:p>
            <a:fld id="{A7479111-8467-1044-9515-A72EAC239BEF}" type="slidenum">
              <a:rPr lang="en-US" smtClean="0"/>
              <a:t>11</a:t>
            </a:fld>
            <a:endParaRPr lang="en-US"/>
          </a:p>
        </p:txBody>
      </p:sp>
    </p:spTree>
    <p:extLst>
      <p:ext uri="{BB962C8B-B14F-4D97-AF65-F5344CB8AC3E}">
        <p14:creationId xmlns:p14="http://schemas.microsoft.com/office/powerpoint/2010/main" val="3132956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a:effectLst/>
                <a:latin typeface="Calibri" panose="020F0502020204030204" pitchFamily="34" charset="0"/>
              </a:rPr>
              <a:t>The goals of NCI’s SEER Program are many.  But the two that pertain to the cancer registry includes collecting complete and accurate data on all cancers diagnosed among residents of geographic areas covered by SEER cancer registries.  They also provide training materials and web-based training resources to the cancer registry community.</a:t>
            </a:r>
          </a:p>
          <a:p>
            <a:pPr>
              <a:spcAft>
                <a:spcPts val="600"/>
              </a:spcAft>
            </a:pPr>
            <a:r>
              <a:rPr lang="en-US" dirty="0">
                <a:effectLst/>
                <a:latin typeface="Calibri" panose="020F0502020204030204" pitchFamily="34" charset="0"/>
              </a:rPr>
              <a:t>SEER provides information on cancer statistics to support research and to reduce the cancer burden among the U.S. population.  They currently collect and publish cancer incidence and survival data from population-based cancer registries. Since SEER collects their data from population-based cancer registries, they are considered a population-based cancer registry.</a:t>
            </a:r>
          </a:p>
        </p:txBody>
      </p:sp>
      <p:sp>
        <p:nvSpPr>
          <p:cNvPr id="4" name="Slide Number Placeholder 3"/>
          <p:cNvSpPr>
            <a:spLocks noGrp="1"/>
          </p:cNvSpPr>
          <p:nvPr>
            <p:ph type="sldNum" sz="quarter" idx="5"/>
          </p:nvPr>
        </p:nvSpPr>
        <p:spPr/>
        <p:txBody>
          <a:bodyPr/>
          <a:lstStyle/>
          <a:p>
            <a:fld id="{A7479111-8467-1044-9515-A72EAC239BEF}" type="slidenum">
              <a:rPr lang="en-US" smtClean="0"/>
              <a:t>12</a:t>
            </a:fld>
            <a:endParaRPr lang="en-US"/>
          </a:p>
        </p:txBody>
      </p:sp>
    </p:spTree>
    <p:extLst>
      <p:ext uri="{BB962C8B-B14F-4D97-AF65-F5344CB8AC3E}">
        <p14:creationId xmlns:p14="http://schemas.microsoft.com/office/powerpoint/2010/main" val="1713149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Calibri" panose="020F0502020204030204" pitchFamily="34" charset="0"/>
              </a:rPr>
              <a:t>The North American Association of Central Cancer Registries (NAACCR) is a professional organization that develops and promotes uniform data standards for cancer registration; provides education and training; certifies population-based registries; aggregates and publishes data from central cancer registries; and promotes the use of cancer surveillance data and systems for cancer control and epidemiological research, public-health programs, and patient care to reduce the burden of cancer in North America.</a:t>
            </a:r>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13</a:t>
            </a:fld>
            <a:endParaRPr lang="en-US"/>
          </a:p>
        </p:txBody>
      </p:sp>
    </p:spTree>
    <p:extLst>
      <p:ext uri="{BB962C8B-B14F-4D97-AF65-F5344CB8AC3E}">
        <p14:creationId xmlns:p14="http://schemas.microsoft.com/office/powerpoint/2010/main" val="3727851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Calibri" panose="020F0502020204030204" pitchFamily="34" charset="0"/>
              </a:rPr>
              <a:t>Let’s discuss the cancer organizations that play a significant role in cancer registry and surveillance in the U.S.</a:t>
            </a:r>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14</a:t>
            </a:fld>
            <a:endParaRPr lang="en-US"/>
          </a:p>
        </p:txBody>
      </p:sp>
    </p:spTree>
    <p:extLst>
      <p:ext uri="{BB962C8B-B14F-4D97-AF65-F5344CB8AC3E}">
        <p14:creationId xmlns:p14="http://schemas.microsoft.com/office/powerpoint/2010/main" val="1314193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a:effectLst/>
                <a:latin typeface="Calibri" panose="020F0502020204030204" pitchFamily="34" charset="0"/>
              </a:rPr>
              <a:t>The American Cancer Society (ACS) is a nationwide, community-based, voluntary health organization dedicated to eliminating cancer as a major health problem. ACS’s mission is to save lives, celebrate lives, and lead the fight for a world without cancer.</a:t>
            </a:r>
          </a:p>
          <a:p>
            <a:pPr>
              <a:spcAft>
                <a:spcPts val="600"/>
              </a:spcAft>
            </a:pPr>
            <a:r>
              <a:rPr lang="en-US" dirty="0">
                <a:effectLst/>
                <a:latin typeface="Calibri" panose="020F0502020204030204" pitchFamily="34" charset="0"/>
              </a:rPr>
              <a:t>American Cancer Society are activists by convening powerful leaders who work tirelessly to create awareness and impact.  They deliver breakthroughs by launching innovative research and developing game-changing approaches.  They build communities by coming together to support those affected by cancer and to help ensure access to treatment.  And they provide direction by empowering people with information and answers.</a:t>
            </a:r>
          </a:p>
        </p:txBody>
      </p:sp>
      <p:sp>
        <p:nvSpPr>
          <p:cNvPr id="4" name="Slide Number Placeholder 3"/>
          <p:cNvSpPr>
            <a:spLocks noGrp="1"/>
          </p:cNvSpPr>
          <p:nvPr>
            <p:ph type="sldNum" sz="quarter" idx="5"/>
          </p:nvPr>
        </p:nvSpPr>
        <p:spPr/>
        <p:txBody>
          <a:bodyPr/>
          <a:lstStyle/>
          <a:p>
            <a:fld id="{A7479111-8467-1044-9515-A72EAC239BEF}" type="slidenum">
              <a:rPr lang="en-US" smtClean="0"/>
              <a:t>15</a:t>
            </a:fld>
            <a:endParaRPr lang="en-US"/>
          </a:p>
        </p:txBody>
      </p:sp>
    </p:spTree>
    <p:extLst>
      <p:ext uri="{BB962C8B-B14F-4D97-AF65-F5344CB8AC3E}">
        <p14:creationId xmlns:p14="http://schemas.microsoft.com/office/powerpoint/2010/main" val="1989424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Calibri" panose="020F0502020204030204" pitchFamily="34" charset="0"/>
              </a:rPr>
              <a:t>The College of American Pathologists (CAP) endeavors to improve patient care as well as foster and advocate for excellence in the practice of pathology and laboratory medicine worldwide.  Through collaborative professional partnerships, CAP brings evidence-based guidelines and consensus recommendation to the forefront of clinical decision making.  CAP sets the standards and provides protocol checklists and synoptic reporting tools to assist pathologists in the analysis of tumors to determine a diagnosis.  They also establish guidelines for review of the surgical specimen for accreditation of cancer programs.</a:t>
            </a:r>
          </a:p>
        </p:txBody>
      </p:sp>
      <p:sp>
        <p:nvSpPr>
          <p:cNvPr id="4" name="Slide Number Placeholder 3"/>
          <p:cNvSpPr>
            <a:spLocks noGrp="1"/>
          </p:cNvSpPr>
          <p:nvPr>
            <p:ph type="sldNum" sz="quarter" idx="5"/>
          </p:nvPr>
        </p:nvSpPr>
        <p:spPr/>
        <p:txBody>
          <a:bodyPr/>
          <a:lstStyle/>
          <a:p>
            <a:fld id="{A7479111-8467-1044-9515-A72EAC239BEF}" type="slidenum">
              <a:rPr lang="en-US" smtClean="0"/>
              <a:t>16</a:t>
            </a:fld>
            <a:endParaRPr lang="en-US"/>
          </a:p>
        </p:txBody>
      </p:sp>
    </p:spTree>
    <p:extLst>
      <p:ext uri="{BB962C8B-B14F-4D97-AF65-F5344CB8AC3E}">
        <p14:creationId xmlns:p14="http://schemas.microsoft.com/office/powerpoint/2010/main" val="3642320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Calibri" panose="020F0502020204030204" pitchFamily="34" charset="0"/>
              </a:rPr>
              <a:t>The National Cancer Registrars Association (NCRA) is a nonprofit membership organization that represents cancer registry professionals and Oncology Data Specialists (ODSs). Its mission is to empower and advance registry professionals through innovations in education, advocacy, credentialing, and strategic partnerships. As a multidisciplinary profession, membership is open to all individuals involved in cancer registry activities. The association has a long-established volunteer structure and is governed by a Board of Directors who are elected annually or biannually based on the board position.</a:t>
            </a:r>
          </a:p>
        </p:txBody>
      </p:sp>
      <p:sp>
        <p:nvSpPr>
          <p:cNvPr id="4" name="Slide Number Placeholder 3"/>
          <p:cNvSpPr>
            <a:spLocks noGrp="1"/>
          </p:cNvSpPr>
          <p:nvPr>
            <p:ph type="sldNum" sz="quarter" idx="5"/>
          </p:nvPr>
        </p:nvSpPr>
        <p:spPr/>
        <p:txBody>
          <a:bodyPr/>
          <a:lstStyle/>
          <a:p>
            <a:fld id="{A7479111-8467-1044-9515-A72EAC239BEF}" type="slidenum">
              <a:rPr lang="en-US" smtClean="0"/>
              <a:t>17</a:t>
            </a:fld>
            <a:endParaRPr lang="en-US"/>
          </a:p>
        </p:txBody>
      </p:sp>
    </p:spTree>
    <p:extLst>
      <p:ext uri="{BB962C8B-B14F-4D97-AF65-F5344CB8AC3E}">
        <p14:creationId xmlns:p14="http://schemas.microsoft.com/office/powerpoint/2010/main" val="3896682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Calibri" panose="020F0502020204030204" pitchFamily="34" charset="0"/>
              </a:rPr>
              <a:t>In this presentation, we discussed the different standard setters and their roles in cancer registration. We also discussed several cancer organizations that play a significant role in cancer registry and surveillance in the U.S.</a:t>
            </a:r>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18</a:t>
            </a:fld>
            <a:endParaRPr lang="en-US"/>
          </a:p>
        </p:txBody>
      </p:sp>
    </p:spTree>
    <p:extLst>
      <p:ext uri="{BB962C8B-B14F-4D97-AF65-F5344CB8AC3E}">
        <p14:creationId xmlns:p14="http://schemas.microsoft.com/office/powerpoint/2010/main" val="1867798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a:t>
            </a:r>
            <a:r>
              <a:rPr lang="en-US" sz="1200" kern="1200" baseline="0" dirty="0">
                <a:solidFill>
                  <a:schemeClr val="tx1"/>
                </a:solidFill>
                <a:effectLst/>
                <a:latin typeface="+mn-lt"/>
                <a:ea typeface="+mn-ea"/>
                <a:cs typeface="+mn-cs"/>
              </a:rPr>
              <a:t> you. </a:t>
            </a:r>
            <a:r>
              <a:rPr lang="en-US" sz="1200" kern="1200" dirty="0">
                <a:solidFill>
                  <a:schemeClr val="tx1"/>
                </a:solidFill>
                <a:effectLst/>
                <a:latin typeface="+mn-lt"/>
                <a:ea typeface="+mn-ea"/>
                <a:cs typeface="+mn-cs"/>
              </a:rPr>
              <a:t>This presentation is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brought to you by the National Cancer Registrars Association Education Foundation.  For more information on the Education Foundation, go to </a:t>
            </a:r>
            <a:r>
              <a:rPr lang="en-US" sz="1200" kern="1200" dirty="0" err="1">
                <a:solidFill>
                  <a:schemeClr val="tx1"/>
                </a:solidFill>
                <a:effectLst/>
                <a:latin typeface="+mn-lt"/>
                <a:ea typeface="+mn-ea"/>
                <a:cs typeface="+mn-cs"/>
              </a:rPr>
              <a:t>www.ncraeducationfoundation.org</a:t>
            </a:r>
            <a:r>
              <a:rPr lang="en-US" sz="1200" kern="1200" dirty="0">
                <a:solidFill>
                  <a:schemeClr val="tx1"/>
                </a:solidFill>
                <a:effectLst/>
                <a:latin typeface="+mn-lt"/>
                <a:ea typeface="+mn-ea"/>
                <a:cs typeface="+mn-cs"/>
              </a:rPr>
              <a:t>.  For more information on the cancer registry profession, go to the NCRA website at </a:t>
            </a:r>
            <a:r>
              <a:rPr lang="en-US" sz="1200" kern="1200" dirty="0" err="1">
                <a:solidFill>
                  <a:schemeClr val="tx1"/>
                </a:solidFill>
                <a:effectLst/>
                <a:latin typeface="+mn-lt"/>
                <a:ea typeface="+mn-ea"/>
                <a:cs typeface="+mn-cs"/>
              </a:rPr>
              <a:t>www.NCRA-usa.org</a:t>
            </a:r>
            <a:r>
              <a:rPr lang="en-US" sz="1200" kern="1200">
                <a:solidFill>
                  <a:schemeClr val="tx1"/>
                </a:solidFill>
                <a:effectLst/>
                <a:latin typeface="+mn-lt"/>
                <a:ea typeface="+mn-ea"/>
                <a:cs typeface="+mn-cs"/>
              </a:rPr>
              <a:t>.</a:t>
            </a:r>
          </a:p>
          <a:p>
            <a:endParaRPr lang="en-US"/>
          </a:p>
        </p:txBody>
      </p:sp>
      <p:sp>
        <p:nvSpPr>
          <p:cNvPr id="4" name="Slide Number Placeholder 3"/>
          <p:cNvSpPr>
            <a:spLocks noGrp="1"/>
          </p:cNvSpPr>
          <p:nvPr>
            <p:ph type="sldNum" sz="quarter" idx="5"/>
          </p:nvPr>
        </p:nvSpPr>
        <p:spPr/>
        <p:txBody>
          <a:bodyPr/>
          <a:lstStyle/>
          <a:p>
            <a:fld id="{A7479111-8467-1044-9515-A72EAC239BEF}" type="slidenum">
              <a:rPr lang="en-US" smtClean="0"/>
              <a:t>19</a:t>
            </a:fld>
            <a:endParaRPr lang="en-US"/>
          </a:p>
        </p:txBody>
      </p:sp>
    </p:spTree>
    <p:extLst>
      <p:ext uri="{BB962C8B-B14F-4D97-AF65-F5344CB8AC3E}">
        <p14:creationId xmlns:p14="http://schemas.microsoft.com/office/powerpoint/2010/main" val="2416605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kern="0" dirty="0">
                <a:effectLst/>
                <a:latin typeface="Calibri" panose="020F0502020204030204" pitchFamily="34" charset="0"/>
                <a:ea typeface="Calibri" panose="020F0502020204030204" pitchFamily="34" charset="0"/>
                <a:cs typeface="Times New Roman" panose="02020603050405020304" pitchFamily="18" charset="0"/>
              </a:rPr>
              <a:t>Here are the objectives of today’s presentation.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7479111-8467-1044-9515-A72EAC239BEF}" type="slidenum">
              <a:rPr lang="en-US" smtClean="0"/>
              <a:t>2</a:t>
            </a:fld>
            <a:endParaRPr lang="en-US"/>
          </a:p>
        </p:txBody>
      </p:sp>
    </p:spTree>
    <p:extLst>
      <p:ext uri="{BB962C8B-B14F-4D97-AF65-F5344CB8AC3E}">
        <p14:creationId xmlns:p14="http://schemas.microsoft.com/office/powerpoint/2010/main" val="1185567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kern="0" dirty="0">
                <a:effectLst/>
                <a:latin typeface="Calibri" panose="020F0502020204030204" pitchFamily="34" charset="0"/>
                <a:ea typeface="Calibri" panose="020F0502020204030204" pitchFamily="34" charset="0"/>
                <a:cs typeface="Times New Roman" panose="02020603050405020304" pitchFamily="18" charset="0"/>
              </a:rPr>
              <a:t>Let’s begin with the Cancer Standard Setters.  These are the organizations that have been instrumental in developing data, transmission, and quality standards for facility and central cancer registries in the U.S.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7479111-8467-1044-9515-A72EAC239BEF}" type="slidenum">
              <a:rPr lang="en-US" smtClean="0"/>
              <a:t>3</a:t>
            </a:fld>
            <a:endParaRPr lang="en-US"/>
          </a:p>
        </p:txBody>
      </p:sp>
    </p:spTree>
    <p:extLst>
      <p:ext uri="{BB962C8B-B14F-4D97-AF65-F5344CB8AC3E}">
        <p14:creationId xmlns:p14="http://schemas.microsoft.com/office/powerpoint/2010/main" val="4052356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a:effectLst/>
                <a:latin typeface="Calibri" panose="020F0502020204030204" pitchFamily="34" charset="0"/>
              </a:rPr>
              <a:t>The Cancer Programs department at the American College of Surgeons (</a:t>
            </a:r>
            <a:r>
              <a:rPr lang="en-US" dirty="0" err="1">
                <a:effectLst/>
                <a:latin typeface="Calibri" panose="020F0502020204030204" pitchFamily="34" charset="0"/>
              </a:rPr>
              <a:t>ACoS</a:t>
            </a:r>
            <a:r>
              <a:rPr lang="en-US" dirty="0">
                <a:effectLst/>
                <a:latin typeface="Calibri" panose="020F0502020204030204" pitchFamily="34" charset="0"/>
              </a:rPr>
              <a:t>) consists of 7 programs:</a:t>
            </a:r>
          </a:p>
          <a:p>
            <a:pPr>
              <a:spcAft>
                <a:spcPts val="600"/>
              </a:spcAft>
            </a:pPr>
            <a:r>
              <a:rPr lang="en-US" dirty="0">
                <a:effectLst/>
                <a:latin typeface="Calibri" panose="020F0502020204030204" pitchFamily="34" charset="0"/>
              </a:rPr>
              <a:t>The three accreditation programs consist of Commission on Cancer (CoC), National Accreditation Program for Breast Centers (NAPBC), and National Accreditation Program for Rectal Cancer (NAPRC). The four additional programs are: the National Cancer Database (NCDB), American Joint Committee on Cancer (AJCC), Cancer Research Program, and Cancer Surgery Standards Program (CSSP).</a:t>
            </a:r>
          </a:p>
          <a:p>
            <a:pPr>
              <a:spcAft>
                <a:spcPts val="600"/>
              </a:spcAft>
            </a:pPr>
            <a:br>
              <a:rPr lang="en-US" dirty="0">
                <a:effectLst/>
                <a:latin typeface="Calibri" panose="020F0502020204030204" pitchFamily="34" charset="0"/>
              </a:rPr>
            </a:br>
            <a:endParaRPr lang="en-US" dirty="0">
              <a:effectLst/>
              <a:latin typeface="Calibri" panose="020F0502020204030204" pitchFamily="34" charset="0"/>
            </a:endParaRPr>
          </a:p>
          <a:p>
            <a:pPr>
              <a:spcAft>
                <a:spcPts val="600"/>
              </a:spcAft>
            </a:pPr>
            <a:r>
              <a:rPr lang="en-US" dirty="0">
                <a:effectLst/>
                <a:latin typeface="Calibri" panose="020F0502020204030204" pitchFamily="34" charset="0"/>
              </a:rPr>
              <a:t>Let’s look at each of these programs.</a:t>
            </a:r>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4</a:t>
            </a:fld>
            <a:endParaRPr lang="en-US"/>
          </a:p>
        </p:txBody>
      </p:sp>
    </p:spTree>
    <p:extLst>
      <p:ext uri="{BB962C8B-B14F-4D97-AF65-F5344CB8AC3E}">
        <p14:creationId xmlns:p14="http://schemas.microsoft.com/office/powerpoint/2010/main" val="2437547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Calibri" panose="020F0502020204030204" pitchFamily="34" charset="0"/>
              </a:rPr>
              <a:t>The Commission on Cancer is a consortium of professional organizations dedicated to improving survival and quality of life for cancer patients.  The CoC accredits more than 1,500 hospitals, freestanding cancer centers, and cancer program networks in the United States and Puerto Rico.  The CoC sets standards to ensure that cancer care is delivered according to evidence-based national guidelines.  Standards include structural, process, and outcome measures, including some that are reported during the period when patients are receiving care and others that reflect the long-term outcome of cumulative cancer care, also known as survival data</a:t>
            </a:r>
          </a:p>
        </p:txBody>
      </p:sp>
      <p:sp>
        <p:nvSpPr>
          <p:cNvPr id="4" name="Slide Number Placeholder 3"/>
          <p:cNvSpPr>
            <a:spLocks noGrp="1"/>
          </p:cNvSpPr>
          <p:nvPr>
            <p:ph type="sldNum" sz="quarter" idx="5"/>
          </p:nvPr>
        </p:nvSpPr>
        <p:spPr/>
        <p:txBody>
          <a:bodyPr/>
          <a:lstStyle/>
          <a:p>
            <a:fld id="{A7479111-8467-1044-9515-A72EAC239BEF}" type="slidenum">
              <a:rPr lang="en-US" smtClean="0"/>
              <a:t>5</a:t>
            </a:fld>
            <a:endParaRPr lang="en-US"/>
          </a:p>
        </p:txBody>
      </p:sp>
    </p:spTree>
    <p:extLst>
      <p:ext uri="{BB962C8B-B14F-4D97-AF65-F5344CB8AC3E}">
        <p14:creationId xmlns:p14="http://schemas.microsoft.com/office/powerpoint/2010/main" val="589489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a:effectLst/>
                <a:latin typeface="Calibri" panose="020F0502020204030204" pitchFamily="34" charset="0"/>
              </a:rPr>
              <a:t>The National Accreditation Program for Breast Centers (NAPBC) represents a consortium of national professional organizations dedicated to the improvement of the quality of care and monitoring of outcomes of patients with diseases of the breast. </a:t>
            </a:r>
          </a:p>
          <a:p>
            <a:pPr>
              <a:spcAft>
                <a:spcPts val="600"/>
              </a:spcAft>
            </a:pPr>
            <a:r>
              <a:rPr lang="en-US" dirty="0">
                <a:effectLst/>
                <a:latin typeface="Calibri" panose="020F0502020204030204" pitchFamily="34" charset="0"/>
              </a:rPr>
              <a:t>The National Accreditation Program for Rectal Cancer (NAPRC) was developed through a collaboration between Optimizing the Surgical Treatment of Rectal Cancer Consortium and the CoC.  Their goal is to ensure patient with rectal cancer receive appropriate care using a multidisciplinary approach. </a:t>
            </a:r>
          </a:p>
          <a:p>
            <a:pPr>
              <a:spcAft>
                <a:spcPts val="600"/>
              </a:spcAft>
            </a:pPr>
            <a:r>
              <a:rPr lang="en-US" dirty="0">
                <a:effectLst/>
                <a:latin typeface="Calibri" panose="020F0502020204030204" pitchFamily="34" charset="0"/>
              </a:rPr>
              <a:t>Both the NAPBC and NAPRC accrediting programs, like the CoC, set standards, conduct surveys, and accredit United States and international centers.  CoC, NAPBC, and NAPRC accredited programs undergo a site visit on a triennial basis.</a:t>
            </a:r>
          </a:p>
          <a:p>
            <a:pPr>
              <a:spcAft>
                <a:spcPts val="600"/>
              </a:spcAft>
            </a:pPr>
            <a:r>
              <a:rPr lang="en-US" dirty="0">
                <a:effectLst/>
                <a:latin typeface="Calibri" panose="020F0502020204030204" pitchFamily="34" charset="0"/>
              </a:rPr>
              <a:t>The site reviewer evaluates the required activity documentation of the program to determine compliance with the standards.</a:t>
            </a:r>
          </a:p>
        </p:txBody>
      </p:sp>
      <p:sp>
        <p:nvSpPr>
          <p:cNvPr id="4" name="Slide Number Placeholder 3"/>
          <p:cNvSpPr>
            <a:spLocks noGrp="1"/>
          </p:cNvSpPr>
          <p:nvPr>
            <p:ph type="sldNum" sz="quarter" idx="5"/>
          </p:nvPr>
        </p:nvSpPr>
        <p:spPr/>
        <p:txBody>
          <a:bodyPr/>
          <a:lstStyle/>
          <a:p>
            <a:fld id="{A7479111-8467-1044-9515-A72EAC239BEF}" type="slidenum">
              <a:rPr lang="en-US" smtClean="0"/>
              <a:t>6</a:t>
            </a:fld>
            <a:endParaRPr lang="en-US"/>
          </a:p>
        </p:txBody>
      </p:sp>
    </p:spTree>
    <p:extLst>
      <p:ext uri="{BB962C8B-B14F-4D97-AF65-F5344CB8AC3E}">
        <p14:creationId xmlns:p14="http://schemas.microsoft.com/office/powerpoint/2010/main" val="3353506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Calibri" panose="020F0502020204030204" pitchFamily="34" charset="0"/>
              </a:rPr>
              <a:t>The National Cancer Database (NCDB) is jointly sponsored by the American College of Surgeons and the American Cancer Society.  It is a clinical oncology database sourced from hospital registry data that are collected in CoC accredited programs. NCDB data are used to analyze and track patients with reportable neoplasms, their treatments, and outcomes. The NCDB has been in operation for more than 30 years in operation and has more than 34 million historical records.  The NCDB continues to collect 1.4 million cases annually.</a:t>
            </a:r>
          </a:p>
        </p:txBody>
      </p:sp>
      <p:sp>
        <p:nvSpPr>
          <p:cNvPr id="4" name="Slide Number Placeholder 3"/>
          <p:cNvSpPr>
            <a:spLocks noGrp="1"/>
          </p:cNvSpPr>
          <p:nvPr>
            <p:ph type="sldNum" sz="quarter" idx="5"/>
          </p:nvPr>
        </p:nvSpPr>
        <p:spPr/>
        <p:txBody>
          <a:bodyPr/>
          <a:lstStyle/>
          <a:p>
            <a:fld id="{A7479111-8467-1044-9515-A72EAC239BEF}" type="slidenum">
              <a:rPr lang="en-US" smtClean="0"/>
              <a:t>7</a:t>
            </a:fld>
            <a:endParaRPr lang="en-US"/>
          </a:p>
        </p:txBody>
      </p:sp>
    </p:spTree>
    <p:extLst>
      <p:ext uri="{BB962C8B-B14F-4D97-AF65-F5344CB8AC3E}">
        <p14:creationId xmlns:p14="http://schemas.microsoft.com/office/powerpoint/2010/main" val="3784951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a:effectLst/>
                <a:latin typeface="Calibri" panose="020F0502020204030204" pitchFamily="34" charset="0"/>
              </a:rPr>
              <a:t>The American Joint Committee on Cancer (AJCC) provides worldwide leadership in the development, promotion, and maintenance of evidence-based systems for the classification and management of cancer. They are best known for developing and publishing staging standards, officially called the AJCC Staging System.</a:t>
            </a:r>
          </a:p>
          <a:p>
            <a:pPr>
              <a:spcAft>
                <a:spcPts val="600"/>
              </a:spcAft>
            </a:pPr>
            <a:r>
              <a:rPr lang="en-US" dirty="0">
                <a:effectLst/>
                <a:latin typeface="Calibri" panose="020F0502020204030204" pitchFamily="34" charset="0"/>
              </a:rPr>
              <a:t>The AJCC staging system is based on the evaluation of the T (tumor), N (regional lymph nodes), and M (distant metastases)</a:t>
            </a:r>
          </a:p>
          <a:p>
            <a:pPr>
              <a:spcAft>
                <a:spcPts val="600"/>
              </a:spcAft>
            </a:pPr>
            <a:r>
              <a:rPr lang="en-US" dirty="0">
                <a:effectLst/>
                <a:latin typeface="Calibri" panose="020F0502020204030204" pitchFamily="34" charset="0"/>
              </a:rPr>
              <a:t>The Stage Group is assigned using a table from each site-specific chapter.  Stage 0 reflects carcinoma in situ (non-invasive cancer), Stage I reflects minimal involvement, whereas Stage IV either the greatest tumor extension or distant metastases.  To learn more about AJCC Staging, please view the Cancer Staging presentation.</a:t>
            </a:r>
          </a:p>
        </p:txBody>
      </p:sp>
      <p:sp>
        <p:nvSpPr>
          <p:cNvPr id="4" name="Slide Number Placeholder 3"/>
          <p:cNvSpPr>
            <a:spLocks noGrp="1"/>
          </p:cNvSpPr>
          <p:nvPr>
            <p:ph type="sldNum" sz="quarter" idx="5"/>
          </p:nvPr>
        </p:nvSpPr>
        <p:spPr/>
        <p:txBody>
          <a:bodyPr/>
          <a:lstStyle/>
          <a:p>
            <a:fld id="{A7479111-8467-1044-9515-A72EAC239BEF}" type="slidenum">
              <a:rPr lang="en-US" smtClean="0"/>
              <a:t>8</a:t>
            </a:fld>
            <a:endParaRPr lang="en-US"/>
          </a:p>
        </p:txBody>
      </p:sp>
    </p:spTree>
    <p:extLst>
      <p:ext uri="{BB962C8B-B14F-4D97-AF65-F5344CB8AC3E}">
        <p14:creationId xmlns:p14="http://schemas.microsoft.com/office/powerpoint/2010/main" val="1359775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Calibri" panose="020F0502020204030204" pitchFamily="34" charset="0"/>
              </a:rPr>
              <a:t>The mission of the Cancer Research Program is to reduce the impact of cancer by increasing the knowledge and awareness of new evidence and practice standards; increase the participation of community oncology surgeons in cancer research and cancer care activities; develop and implement evidence-based practices in surgical oncology; and create opportunities for meaningful health-services research.  The Cancer Research Program is strategically aligned and funded by organizations to conduct health sciences research and clinical trials. </a:t>
            </a:r>
          </a:p>
        </p:txBody>
      </p:sp>
      <p:sp>
        <p:nvSpPr>
          <p:cNvPr id="4" name="Slide Number Placeholder 3"/>
          <p:cNvSpPr>
            <a:spLocks noGrp="1"/>
          </p:cNvSpPr>
          <p:nvPr>
            <p:ph type="sldNum" sz="quarter" idx="5"/>
          </p:nvPr>
        </p:nvSpPr>
        <p:spPr/>
        <p:txBody>
          <a:bodyPr/>
          <a:lstStyle/>
          <a:p>
            <a:fld id="{A7479111-8467-1044-9515-A72EAC239BEF}" type="slidenum">
              <a:rPr lang="en-US" smtClean="0"/>
              <a:t>9</a:t>
            </a:fld>
            <a:endParaRPr lang="en-US"/>
          </a:p>
        </p:txBody>
      </p:sp>
    </p:spTree>
    <p:extLst>
      <p:ext uri="{BB962C8B-B14F-4D97-AF65-F5344CB8AC3E}">
        <p14:creationId xmlns:p14="http://schemas.microsoft.com/office/powerpoint/2010/main" val="2478264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2211130" y="1930659"/>
            <a:ext cx="6304219" cy="4351338"/>
          </a:xfrm>
        </p:spPr>
        <p:txBody>
          <a:bodyPr/>
          <a:lstStyle>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DBF632C-68BE-4F48-A5A7-5665144DEE21}"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D3D2D-1A2E-6349-83E2-8B517AC3FA17}" type="slidenum">
              <a:rPr lang="en-US" smtClean="0"/>
              <a:t>‹#›</a:t>
            </a:fld>
            <a:endParaRPr lang="en-US"/>
          </a:p>
        </p:txBody>
      </p:sp>
    </p:spTree>
    <p:extLst>
      <p:ext uri="{BB962C8B-B14F-4D97-AF65-F5344CB8AC3E}">
        <p14:creationId xmlns:p14="http://schemas.microsoft.com/office/powerpoint/2010/main" val="308732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81410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E7D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11131" y="909639"/>
            <a:ext cx="630421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11131" y="2370138"/>
            <a:ext cx="630421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DBF632C-68BE-4F48-A5A7-5665144DEE21}" type="datetimeFigureOut">
              <a:rPr lang="en-US" smtClean="0"/>
              <a:t>4/21/2025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60D3D2D-1A2E-6349-83E2-8B517AC3FA17}" type="slidenum">
              <a:rPr lang="en-US" smtClean="0"/>
              <a:t>‹#›</a:t>
            </a:fld>
            <a:endParaRPr lang="en-US"/>
          </a:p>
        </p:txBody>
      </p:sp>
      <p:sp>
        <p:nvSpPr>
          <p:cNvPr id="7" name="Rectangle 6">
            <a:extLst>
              <a:ext uri="{FF2B5EF4-FFF2-40B4-BE49-F238E27FC236}">
                <a16:creationId xmlns:a16="http://schemas.microsoft.com/office/drawing/2014/main" id="{79A5AFE9-3A04-7024-1F5E-4921115E277B}"/>
              </a:ext>
            </a:extLst>
          </p:cNvPr>
          <p:cNvSpPr/>
          <p:nvPr userDrawn="1"/>
        </p:nvSpPr>
        <p:spPr>
          <a:xfrm>
            <a:off x="0" y="0"/>
            <a:ext cx="18288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5D2CEE7-4F1B-6665-6B57-B5F2D7D71B6C}"/>
              </a:ext>
            </a:extLst>
          </p:cNvPr>
          <p:cNvSpPr txBox="1"/>
          <p:nvPr userDrawn="1"/>
        </p:nvSpPr>
        <p:spPr>
          <a:xfrm>
            <a:off x="5281448" y="135083"/>
            <a:ext cx="3712772" cy="276999"/>
          </a:xfrm>
          <a:prstGeom prst="rect">
            <a:avLst/>
          </a:prstGeom>
          <a:solidFill>
            <a:schemeClr val="accent6">
              <a:lumMod val="50000"/>
            </a:schemeClr>
          </a:solidFill>
          <a:effectLst/>
        </p:spPr>
        <p:txBody>
          <a:bodyPr wrap="square" rtlCol="0">
            <a:spAutoFit/>
          </a:bodyPr>
          <a:lstStyle/>
          <a:p>
            <a:pPr algn="r"/>
            <a:r>
              <a:rPr lang="en-US" sz="1200" b="1" i="0" spc="50" baseline="0" dirty="0">
                <a:solidFill>
                  <a:schemeClr val="bg1"/>
                </a:solidFill>
                <a:latin typeface="Aptos ExtraBold" panose="020B0004020202020204" pitchFamily="34" charset="0"/>
                <a:ea typeface="Verdana" panose="020B0604030504040204" pitchFamily="34" charset="0"/>
                <a:cs typeface="Verdana" panose="020B0604030504040204" pitchFamily="34" charset="0"/>
              </a:rPr>
              <a:t>AN INTRODUCTION TO THE CANCER REGISTRY</a:t>
            </a:r>
          </a:p>
        </p:txBody>
      </p:sp>
      <p:sp>
        <p:nvSpPr>
          <p:cNvPr id="10" name="Rectangle 9">
            <a:extLst>
              <a:ext uri="{FF2B5EF4-FFF2-40B4-BE49-F238E27FC236}">
                <a16:creationId xmlns:a16="http://schemas.microsoft.com/office/drawing/2014/main" id="{5C3DDAA2-DE06-41C8-04F8-72B2CB3E07F9}"/>
              </a:ext>
            </a:extLst>
          </p:cNvPr>
          <p:cNvSpPr/>
          <p:nvPr userDrawn="1"/>
        </p:nvSpPr>
        <p:spPr>
          <a:xfrm>
            <a:off x="1828800" y="403356"/>
            <a:ext cx="7315199" cy="370132"/>
          </a:xfrm>
          <a:prstGeom prst="rect">
            <a:avLst/>
          </a:prstGeom>
          <a:solidFill>
            <a:srgbClr val="726658"/>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D2F33B4-9CD7-CD08-7217-CA49EEF915DD}"/>
              </a:ext>
            </a:extLst>
          </p:cNvPr>
          <p:cNvPicPr>
            <a:picLocks noChangeAspect="1"/>
          </p:cNvPicPr>
          <p:nvPr userDrawn="1"/>
        </p:nvPicPr>
        <p:blipFill>
          <a:blip r:embed="rId4">
            <a:alphaModFix amt="58000"/>
          </a:blip>
          <a:srcRect l="42557" r="42557"/>
          <a:stretch/>
        </p:blipFill>
        <p:spPr>
          <a:xfrm>
            <a:off x="0" y="0"/>
            <a:ext cx="1828800" cy="6884276"/>
          </a:xfrm>
          <a:prstGeom prst="rect">
            <a:avLst/>
          </a:prstGeom>
          <a:effectLst/>
        </p:spPr>
      </p:pic>
      <p:pic>
        <p:nvPicPr>
          <p:cNvPr id="9" name="Content Placeholder 8" descr="A black and white logo with white text&#10;&#10;Description automatically generated">
            <a:extLst>
              <a:ext uri="{FF2B5EF4-FFF2-40B4-BE49-F238E27FC236}">
                <a16:creationId xmlns:a16="http://schemas.microsoft.com/office/drawing/2014/main" id="{F2BF7724-E017-02CD-C768-03A80D4E962C}"/>
              </a:ext>
            </a:extLst>
          </p:cNvPr>
          <p:cNvPicPr>
            <a:picLocks noChangeAspect="1"/>
          </p:cNvPicPr>
          <p:nvPr userDrawn="1"/>
        </p:nvPicPr>
        <p:blipFill>
          <a:blip r:embed="rId5"/>
          <a:stretch>
            <a:fillRect/>
          </a:stretch>
        </p:blipFill>
        <p:spPr>
          <a:xfrm>
            <a:off x="333347" y="6110897"/>
            <a:ext cx="1215240" cy="580159"/>
          </a:xfrm>
          <a:prstGeom prst="rect">
            <a:avLst/>
          </a:prstGeom>
        </p:spPr>
      </p:pic>
      <p:sp>
        <p:nvSpPr>
          <p:cNvPr id="12" name="TextBox 11">
            <a:extLst>
              <a:ext uri="{FF2B5EF4-FFF2-40B4-BE49-F238E27FC236}">
                <a16:creationId xmlns:a16="http://schemas.microsoft.com/office/drawing/2014/main" id="{A1CAB15E-2C98-4C0E-3D6A-940D104AFCCC}"/>
              </a:ext>
            </a:extLst>
          </p:cNvPr>
          <p:cNvSpPr txBox="1"/>
          <p:nvPr userDrawn="1"/>
        </p:nvSpPr>
        <p:spPr>
          <a:xfrm>
            <a:off x="2464904" y="349782"/>
            <a:ext cx="6521441" cy="795667"/>
          </a:xfrm>
          <a:prstGeom prst="rect">
            <a:avLst/>
          </a:prstGeom>
          <a:noFill/>
          <a:ln>
            <a:noFill/>
          </a:ln>
          <a:effectLst/>
        </p:spPr>
        <p:txBody>
          <a:bodyPr wrap="square" rtlCol="0">
            <a:spAutoFit/>
          </a:bodyPr>
          <a:lstStyle/>
          <a:p>
            <a:pPr algn="r">
              <a:lnSpc>
                <a:spcPts val="2860"/>
              </a:lnSpc>
            </a:pPr>
            <a:r>
              <a:rPr lang="en-US" b="0" i="0" dirty="0">
                <a:solidFill>
                  <a:schemeClr val="bg1"/>
                </a:solidFill>
                <a:latin typeface="Minion Pro" panose="02040503050306020203" pitchFamily="18" charset="0"/>
                <a:ea typeface="Roboto" panose="02000000000000000000" pitchFamily="2" charset="0"/>
                <a:cs typeface="Roboto" panose="02000000000000000000" pitchFamily="2" charset="0"/>
              </a:rPr>
              <a:t>Cancer Standard Setters and Cancer Organizations</a:t>
            </a:r>
          </a:p>
          <a:p>
            <a:pPr algn="r">
              <a:lnSpc>
                <a:spcPts val="2860"/>
              </a:lnSpc>
            </a:pPr>
            <a:endParaRPr lang="en-US" dirty="0">
              <a:solidFill>
                <a:schemeClr val="bg1"/>
              </a:solidFill>
              <a:latin typeface="Cambria" panose="02040503050406030204" pitchFamily="18"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108769820"/>
      </p:ext>
    </p:extLst>
  </p:cSld>
  <p:clrMap bg1="lt1" tx1="dk1" bg2="lt2" tx2="dk2" accent1="accent1" accent2="accent2" accent3="accent3" accent4="accent4" accent5="accent5" accent6="accent6" hlink="hlink" folHlink="folHlink"/>
  <p:sldLayoutIdLst>
    <p:sldLayoutId id="2147483662" r:id="rId1"/>
    <p:sldLayoutId id="2147483667" r:id="rId2"/>
  </p:sldLayoutIdLst>
  <p:txStyles>
    <p:titleStyle>
      <a:lvl1pPr algn="l" defTabSz="914400" rtl="0" eaLnBrk="1" latinLnBrk="0" hangingPunct="1">
        <a:lnSpc>
          <a:spcPts val="3320"/>
        </a:lnSpc>
        <a:spcBef>
          <a:spcPct val="0"/>
        </a:spcBef>
        <a:buNone/>
        <a:defRPr sz="3600" b="1" i="0" kern="1200">
          <a:solidFill>
            <a:schemeClr val="tx2"/>
          </a:solidFill>
          <a:latin typeface="Aptos ExtraBold" panose="020B0004020202020204" pitchFamily="34" charset="0"/>
          <a:ea typeface="+mj-ea"/>
          <a:cs typeface="+mj-cs"/>
        </a:defRPr>
      </a:lvl1pPr>
    </p:titleStyle>
    <p:bodyStyle>
      <a:lvl1pPr marL="0" indent="0" algn="l" defTabSz="914400" rtl="0" eaLnBrk="1" latinLnBrk="0" hangingPunct="1">
        <a:lnSpc>
          <a:spcPts val="2460"/>
        </a:lnSpc>
        <a:spcBef>
          <a:spcPts val="1000"/>
        </a:spcBef>
        <a:buFont typeface="Arial" panose="020B0604020202020204" pitchFamily="34" charset="0"/>
        <a:buNone/>
        <a:defRPr sz="2600" b="1" i="0" kern="1200">
          <a:solidFill>
            <a:schemeClr val="accent6">
              <a:lumMod val="50000"/>
            </a:schemeClr>
          </a:solidFill>
          <a:latin typeface="Aptos" panose="020B0004020202020204" pitchFamily="34" charset="0"/>
          <a:ea typeface="+mn-ea"/>
          <a:cs typeface="+mn-cs"/>
        </a:defRPr>
      </a:lvl1pPr>
      <a:lvl2pPr marL="228600" indent="-228600" algn="l" defTabSz="914400" rtl="0" eaLnBrk="1" latinLnBrk="0" hangingPunct="1">
        <a:lnSpc>
          <a:spcPct val="90000"/>
        </a:lnSpc>
        <a:spcBef>
          <a:spcPts val="500"/>
        </a:spcBef>
        <a:spcAft>
          <a:spcPts val="600"/>
        </a:spcAft>
        <a:buClr>
          <a:schemeClr val="accent2"/>
        </a:buClr>
        <a:buFont typeface="Arial" panose="020B0604020202020204" pitchFamily="34" charset="0"/>
        <a:buChar char="•"/>
        <a:defRPr sz="2400" b="0" i="0" kern="1200">
          <a:solidFill>
            <a:schemeClr val="tx1"/>
          </a:solidFill>
          <a:latin typeface="Minion Pro" panose="02040503050306020203" pitchFamily="18" charset="0"/>
          <a:ea typeface="+mn-ea"/>
          <a:cs typeface="+mn-cs"/>
        </a:defRPr>
      </a:lvl2pPr>
      <a:lvl3pPr marL="0" indent="0" algn="l" defTabSz="914400" rtl="0" eaLnBrk="1" latinLnBrk="0" hangingPunct="1">
        <a:lnSpc>
          <a:spcPct val="100000"/>
        </a:lnSpc>
        <a:spcBef>
          <a:spcPts val="500"/>
        </a:spcBef>
        <a:spcAft>
          <a:spcPts val="600"/>
        </a:spcAft>
        <a:buFont typeface="Arial" panose="020B0604020202020204" pitchFamily="34" charset="0"/>
        <a:buNone/>
        <a:defRPr sz="2400" b="0" i="0" kern="1200">
          <a:solidFill>
            <a:schemeClr val="tx1"/>
          </a:solidFill>
          <a:latin typeface="Minion Pro" panose="02040503050306020203" pitchFamily="18" charset="0"/>
          <a:ea typeface="+mn-ea"/>
          <a:cs typeface="+mn-cs"/>
        </a:defRPr>
      </a:lvl3pPr>
      <a:lvl4pPr marL="1097280" indent="-285750" algn="l" defTabSz="914400" rtl="0" eaLnBrk="1" latinLnBrk="0" hangingPunct="1">
        <a:lnSpc>
          <a:spcPct val="90000"/>
        </a:lnSpc>
        <a:spcBef>
          <a:spcPts val="500"/>
        </a:spcBef>
        <a:buClr>
          <a:schemeClr val="accent2"/>
        </a:buClr>
        <a:buFont typeface="Courier New" panose="02070309020205020404" pitchFamily="49" charset="0"/>
        <a:buChar char="o"/>
        <a:defRPr sz="1800" b="0" i="0" kern="1200">
          <a:solidFill>
            <a:schemeClr val="tx1"/>
          </a:solidFill>
          <a:latin typeface="Minion Pro" panose="02040503050306020203" pitchFamily="18" charset="0"/>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inion Pro" panose="020405030503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ncraeducationfoundation.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E8DE9B-9FE4-EE65-6EAF-690B6FD91DFF}"/>
              </a:ext>
            </a:extLst>
          </p:cNvPr>
          <p:cNvPicPr>
            <a:picLocks noChangeAspect="1"/>
          </p:cNvPicPr>
          <p:nvPr/>
        </p:nvPicPr>
        <p:blipFill>
          <a:blip r:embed="rId3"/>
          <a:srcRect l="11784" r="11784"/>
          <a:stretch/>
        </p:blipFill>
        <p:spPr>
          <a:xfrm>
            <a:off x="1" y="-19220"/>
            <a:ext cx="9389617" cy="6884276"/>
          </a:xfrm>
          <a:prstGeom prst="rect">
            <a:avLst/>
          </a:prstGeom>
        </p:spPr>
      </p:pic>
      <p:pic>
        <p:nvPicPr>
          <p:cNvPr id="3" name="Content Placeholder 8" descr="A black and white logo with white text&#10;&#10;Description automatically generated">
            <a:extLst>
              <a:ext uri="{FF2B5EF4-FFF2-40B4-BE49-F238E27FC236}">
                <a16:creationId xmlns:a16="http://schemas.microsoft.com/office/drawing/2014/main" id="{02132806-3F82-FEF4-E80D-D1E575058CE9}"/>
              </a:ext>
            </a:extLst>
          </p:cNvPr>
          <p:cNvPicPr>
            <a:picLocks noChangeAspect="1"/>
          </p:cNvPicPr>
          <p:nvPr/>
        </p:nvPicPr>
        <p:blipFill>
          <a:blip r:embed="rId4"/>
          <a:stretch>
            <a:fillRect/>
          </a:stretch>
        </p:blipFill>
        <p:spPr>
          <a:xfrm>
            <a:off x="6298098" y="5328067"/>
            <a:ext cx="2530407" cy="1208023"/>
          </a:xfrm>
          <a:prstGeom prst="rect">
            <a:avLst/>
          </a:prstGeom>
        </p:spPr>
      </p:pic>
      <p:sp>
        <p:nvSpPr>
          <p:cNvPr id="4" name="Rectangle 3">
            <a:extLst>
              <a:ext uri="{FF2B5EF4-FFF2-40B4-BE49-F238E27FC236}">
                <a16:creationId xmlns:a16="http://schemas.microsoft.com/office/drawing/2014/main" id="{618477D2-AD88-8832-8591-D20CAA1A5EE5}"/>
              </a:ext>
            </a:extLst>
          </p:cNvPr>
          <p:cNvSpPr/>
          <p:nvPr/>
        </p:nvSpPr>
        <p:spPr>
          <a:xfrm>
            <a:off x="1" y="2222850"/>
            <a:ext cx="9389618" cy="895312"/>
          </a:xfrm>
          <a:prstGeom prst="rect">
            <a:avLst/>
          </a:prstGeom>
          <a:solidFill>
            <a:srgbClr val="726658">
              <a:alpha val="5098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66D4911-1651-A4AA-00F9-45AFE307AB6F}"/>
              </a:ext>
            </a:extLst>
          </p:cNvPr>
          <p:cNvSpPr txBox="1"/>
          <p:nvPr/>
        </p:nvSpPr>
        <p:spPr>
          <a:xfrm>
            <a:off x="3636579" y="1863514"/>
            <a:ext cx="5595384" cy="369332"/>
          </a:xfrm>
          <a:prstGeom prst="rect">
            <a:avLst/>
          </a:prstGeom>
          <a:solidFill>
            <a:schemeClr val="accent6">
              <a:lumMod val="50000"/>
            </a:schemeClr>
          </a:solidFill>
          <a:effectLst/>
        </p:spPr>
        <p:txBody>
          <a:bodyPr wrap="square" rtlCol="0">
            <a:spAutoFit/>
          </a:bodyPr>
          <a:lstStyle/>
          <a:p>
            <a:pPr algn="r"/>
            <a:r>
              <a:rPr lang="en-US" b="1" spc="100" dirty="0">
                <a:solidFill>
                  <a:schemeClr val="bg1"/>
                </a:solidFill>
                <a:latin typeface="Aptos Black" panose="020B0004020202020204" pitchFamily="34" charset="0"/>
                <a:ea typeface="Verdana" panose="020B0604030504040204" pitchFamily="34" charset="0"/>
                <a:cs typeface="Verdana" panose="020B0604030504040204" pitchFamily="34" charset="0"/>
              </a:rPr>
              <a:t>AN INTRODUCTION TO THE CANCER REGISTRY</a:t>
            </a:r>
          </a:p>
        </p:txBody>
      </p:sp>
      <p:sp>
        <p:nvSpPr>
          <p:cNvPr id="6" name="TextBox 5">
            <a:extLst>
              <a:ext uri="{FF2B5EF4-FFF2-40B4-BE49-F238E27FC236}">
                <a16:creationId xmlns:a16="http://schemas.microsoft.com/office/drawing/2014/main" id="{05BA8DD8-283B-742E-906A-6741D50A3DC8}"/>
              </a:ext>
            </a:extLst>
          </p:cNvPr>
          <p:cNvSpPr txBox="1"/>
          <p:nvPr/>
        </p:nvSpPr>
        <p:spPr>
          <a:xfrm>
            <a:off x="1040524" y="2281651"/>
            <a:ext cx="8191440" cy="866263"/>
          </a:xfrm>
          <a:prstGeom prst="rect">
            <a:avLst/>
          </a:prstGeom>
          <a:noFill/>
          <a:ln>
            <a:noFill/>
          </a:ln>
          <a:effectLst/>
        </p:spPr>
        <p:txBody>
          <a:bodyPr wrap="square" rtlCol="0">
            <a:spAutoFit/>
          </a:bodyPr>
          <a:lstStyle/>
          <a:p>
            <a:pPr algn="r">
              <a:lnSpc>
                <a:spcPts val="2860"/>
              </a:lnSpc>
            </a:pPr>
            <a:r>
              <a:rPr lang="en-US" sz="3200" dirty="0">
                <a:solidFill>
                  <a:schemeClr val="bg1"/>
                </a:solidFill>
                <a:latin typeface="Minion Pro" panose="02040503050306020203" pitchFamily="18" charset="0"/>
                <a:ea typeface="Roboto" panose="02000000000000000000" pitchFamily="2" charset="0"/>
                <a:cs typeface="Roboto" panose="02000000000000000000" pitchFamily="2" charset="0"/>
              </a:rPr>
              <a:t>Cancer Standard Setters and </a:t>
            </a:r>
            <a:br>
              <a:rPr lang="en-US" sz="3200" dirty="0">
                <a:solidFill>
                  <a:schemeClr val="bg1"/>
                </a:solidFill>
                <a:latin typeface="Minion Pro" panose="02040503050306020203" pitchFamily="18" charset="0"/>
                <a:ea typeface="Roboto" panose="02000000000000000000" pitchFamily="2" charset="0"/>
                <a:cs typeface="Roboto" panose="02000000000000000000" pitchFamily="2" charset="0"/>
              </a:rPr>
            </a:br>
            <a:r>
              <a:rPr lang="en-US" sz="3200" dirty="0">
                <a:solidFill>
                  <a:schemeClr val="bg1"/>
                </a:solidFill>
                <a:latin typeface="Minion Pro" panose="02040503050306020203" pitchFamily="18" charset="0"/>
                <a:ea typeface="Roboto" panose="02000000000000000000" pitchFamily="2" charset="0"/>
                <a:cs typeface="Roboto" panose="02000000000000000000" pitchFamily="2" charset="0"/>
              </a:rPr>
              <a:t>Cancer Organizations</a:t>
            </a:r>
          </a:p>
        </p:txBody>
      </p:sp>
    </p:spTree>
    <p:extLst>
      <p:ext uri="{BB962C8B-B14F-4D97-AF65-F5344CB8AC3E}">
        <p14:creationId xmlns:p14="http://schemas.microsoft.com/office/powerpoint/2010/main" val="879052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8EB71-7A16-6A6F-6717-1A3B99EC45B0}"/>
              </a:ext>
            </a:extLst>
          </p:cNvPr>
          <p:cNvSpPr>
            <a:spLocks noGrp="1"/>
          </p:cNvSpPr>
          <p:nvPr>
            <p:ph type="title"/>
          </p:nvPr>
        </p:nvSpPr>
        <p:spPr/>
        <p:txBody>
          <a:bodyPr/>
          <a:lstStyle/>
          <a:p>
            <a:r>
              <a:rPr lang="en-US" dirty="0"/>
              <a:t>Cancer Surgery Standards Program (CSSP)</a:t>
            </a:r>
          </a:p>
        </p:txBody>
      </p:sp>
      <p:sp>
        <p:nvSpPr>
          <p:cNvPr id="3" name="Content Placeholder 2">
            <a:extLst>
              <a:ext uri="{FF2B5EF4-FFF2-40B4-BE49-F238E27FC236}">
                <a16:creationId xmlns:a16="http://schemas.microsoft.com/office/drawing/2014/main" id="{315E9806-96D3-F845-8C42-835AFB4CA1C4}"/>
              </a:ext>
            </a:extLst>
          </p:cNvPr>
          <p:cNvSpPr>
            <a:spLocks noGrp="1"/>
          </p:cNvSpPr>
          <p:nvPr>
            <p:ph idx="1"/>
          </p:nvPr>
        </p:nvSpPr>
        <p:spPr>
          <a:xfrm>
            <a:off x="2211131" y="2144019"/>
            <a:ext cx="6304219" cy="4351338"/>
          </a:xfrm>
        </p:spPr>
        <p:txBody>
          <a:bodyPr/>
          <a:lstStyle/>
          <a:p>
            <a:pPr lvl="1"/>
            <a:r>
              <a:rPr lang="en-US" dirty="0">
                <a:effectLst/>
              </a:rPr>
              <a:t>Define and implement cancer surgery standards so institutions and surgeons can adopt and integrate them</a:t>
            </a:r>
          </a:p>
          <a:p>
            <a:pPr lvl="1"/>
            <a:r>
              <a:rPr lang="en-US" dirty="0">
                <a:effectLst/>
              </a:rPr>
              <a:t>Develop disease-specific synoptic cancer surgery protocols that provide guidance on the collection of data for cancer surgery</a:t>
            </a:r>
          </a:p>
          <a:p>
            <a:pPr lvl="1"/>
            <a:r>
              <a:rPr lang="en-US" dirty="0">
                <a:effectLst/>
              </a:rPr>
              <a:t>Protocols are integrated into the electronic health record (EHR)</a:t>
            </a:r>
          </a:p>
          <a:p>
            <a:pPr lvl="1"/>
            <a:endParaRPr lang="en-US" dirty="0"/>
          </a:p>
        </p:txBody>
      </p:sp>
    </p:spTree>
    <p:extLst>
      <p:ext uri="{BB962C8B-B14F-4D97-AF65-F5344CB8AC3E}">
        <p14:creationId xmlns:p14="http://schemas.microsoft.com/office/powerpoint/2010/main" val="4239805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C0792-EFB3-4280-9F43-63DA14EDD69E}"/>
              </a:ext>
            </a:extLst>
          </p:cNvPr>
          <p:cNvSpPr>
            <a:spLocks noGrp="1"/>
          </p:cNvSpPr>
          <p:nvPr>
            <p:ph type="title"/>
          </p:nvPr>
        </p:nvSpPr>
        <p:spPr/>
        <p:txBody>
          <a:bodyPr/>
          <a:lstStyle/>
          <a:p>
            <a:r>
              <a:rPr lang="en-US" dirty="0"/>
              <a:t>CDC’s National Program of Cancer Registries (NPCR)</a:t>
            </a:r>
          </a:p>
        </p:txBody>
      </p:sp>
      <p:sp>
        <p:nvSpPr>
          <p:cNvPr id="3" name="Content Placeholder 2">
            <a:extLst>
              <a:ext uri="{FF2B5EF4-FFF2-40B4-BE49-F238E27FC236}">
                <a16:creationId xmlns:a16="http://schemas.microsoft.com/office/drawing/2014/main" id="{FDA328D3-ECEB-A779-C73D-F4D47B15369F}"/>
              </a:ext>
            </a:extLst>
          </p:cNvPr>
          <p:cNvSpPr>
            <a:spLocks noGrp="1"/>
          </p:cNvSpPr>
          <p:nvPr>
            <p:ph idx="1"/>
          </p:nvPr>
        </p:nvSpPr>
        <p:spPr>
          <a:xfrm>
            <a:off x="2211131" y="2136399"/>
            <a:ext cx="6304219" cy="4351338"/>
          </a:xfrm>
        </p:spPr>
        <p:txBody>
          <a:bodyPr/>
          <a:lstStyle/>
          <a:p>
            <a:pPr lvl="1"/>
            <a:r>
              <a:rPr lang="en-US" dirty="0">
                <a:effectLst/>
              </a:rPr>
              <a:t>Goal:</a:t>
            </a:r>
          </a:p>
          <a:p>
            <a:pPr lvl="3"/>
            <a:r>
              <a:rPr lang="en-US" dirty="0">
                <a:effectLst/>
              </a:rPr>
              <a:t>Provide data to monitor the burden of disease and plan effective cancer prevention and control programs</a:t>
            </a:r>
            <a:br>
              <a:rPr lang="en-US" dirty="0">
                <a:effectLst/>
              </a:rPr>
            </a:br>
            <a:endParaRPr lang="en-US" dirty="0">
              <a:effectLst/>
            </a:endParaRPr>
          </a:p>
          <a:p>
            <a:pPr lvl="1"/>
            <a:r>
              <a:rPr lang="en-US" dirty="0">
                <a:effectLst/>
              </a:rPr>
              <a:t>Primary Activities:</a:t>
            </a:r>
          </a:p>
          <a:p>
            <a:pPr lvl="3"/>
            <a:r>
              <a:rPr lang="en-US" dirty="0">
                <a:effectLst/>
              </a:rPr>
              <a:t>Provide support for state (central registries) and territories to maintain registries </a:t>
            </a:r>
          </a:p>
          <a:p>
            <a:pPr lvl="3"/>
            <a:r>
              <a:rPr lang="en-US" dirty="0">
                <a:effectLst/>
              </a:rPr>
              <a:t>NPCR is a population-based cancer registry</a:t>
            </a:r>
          </a:p>
          <a:p>
            <a:pPr lvl="3"/>
            <a:r>
              <a:rPr lang="en-US" dirty="0">
                <a:effectLst/>
              </a:rPr>
              <a:t>Most states are funded by CDC’s NPCR</a:t>
            </a:r>
          </a:p>
          <a:p>
            <a:pPr lvl="1"/>
            <a:endParaRPr lang="en-US" dirty="0"/>
          </a:p>
        </p:txBody>
      </p:sp>
    </p:spTree>
    <p:extLst>
      <p:ext uri="{BB962C8B-B14F-4D97-AF65-F5344CB8AC3E}">
        <p14:creationId xmlns:p14="http://schemas.microsoft.com/office/powerpoint/2010/main" val="724632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FE0F8-3228-3860-99B9-CD7CAA3426F7}"/>
              </a:ext>
            </a:extLst>
          </p:cNvPr>
          <p:cNvSpPr>
            <a:spLocks noGrp="1"/>
          </p:cNvSpPr>
          <p:nvPr>
            <p:ph type="title"/>
          </p:nvPr>
        </p:nvSpPr>
        <p:spPr/>
        <p:txBody>
          <a:bodyPr>
            <a:noAutofit/>
          </a:bodyPr>
          <a:lstStyle/>
          <a:p>
            <a:r>
              <a:rPr lang="en-US" dirty="0"/>
              <a:t>NCI’s SEER (Surveillance, Epidemiology, and End Results Program</a:t>
            </a:r>
          </a:p>
        </p:txBody>
      </p:sp>
      <p:sp>
        <p:nvSpPr>
          <p:cNvPr id="3" name="Content Placeholder 2">
            <a:extLst>
              <a:ext uri="{FF2B5EF4-FFF2-40B4-BE49-F238E27FC236}">
                <a16:creationId xmlns:a16="http://schemas.microsoft.com/office/drawing/2014/main" id="{0E4476D8-7DA9-2A45-861B-2D347B87B096}"/>
              </a:ext>
            </a:extLst>
          </p:cNvPr>
          <p:cNvSpPr>
            <a:spLocks noGrp="1"/>
          </p:cNvSpPr>
          <p:nvPr>
            <p:ph idx="1"/>
          </p:nvPr>
        </p:nvSpPr>
        <p:spPr>
          <a:xfrm>
            <a:off x="2211131" y="2235202"/>
            <a:ext cx="6304219" cy="4351338"/>
          </a:xfrm>
        </p:spPr>
        <p:txBody>
          <a:bodyPr>
            <a:noAutofit/>
          </a:bodyPr>
          <a:lstStyle/>
          <a:p>
            <a:pPr marL="0" lvl="1" indent="0">
              <a:spcBef>
                <a:spcPts val="0"/>
              </a:spcBef>
              <a:spcAft>
                <a:spcPts val="0"/>
              </a:spcAft>
              <a:buNone/>
            </a:pPr>
            <a:r>
              <a:rPr lang="en-US" b="0" dirty="0">
                <a:effectLst/>
                <a:latin typeface="Minion Pro" panose="02040503050306020203"/>
              </a:rPr>
              <a:t>Goals include:</a:t>
            </a:r>
          </a:p>
          <a:p>
            <a:pPr marL="731520" lvl="3">
              <a:spcBef>
                <a:spcPts val="0"/>
              </a:spcBef>
            </a:pPr>
            <a:r>
              <a:rPr lang="en-US" sz="1800" b="0" dirty="0">
                <a:effectLst/>
                <a:latin typeface="Minion Pro" panose="02040503050306020203"/>
              </a:rPr>
              <a:t>Collect complete and accurate data on all cancers diagnosed among residents covered by SEER cancer registries</a:t>
            </a:r>
          </a:p>
          <a:p>
            <a:pPr marL="731520" lvl="3">
              <a:spcBef>
                <a:spcPts val="0"/>
              </a:spcBef>
            </a:pPr>
            <a:r>
              <a:rPr lang="en-US" sz="1800" b="0" dirty="0">
                <a:effectLst/>
                <a:latin typeface="Minion Pro" panose="02040503050306020203"/>
              </a:rPr>
              <a:t>Provide training materials and web-based training resources </a:t>
            </a:r>
            <a:br>
              <a:rPr lang="en-US" sz="1800" b="0" dirty="0">
                <a:effectLst/>
                <a:latin typeface="Minion Pro" panose="02040503050306020203"/>
              </a:rPr>
            </a:br>
            <a:endParaRPr lang="en-US" sz="1800" b="0" dirty="0">
              <a:effectLst/>
              <a:latin typeface="Minion Pro" panose="02040503050306020203"/>
            </a:endParaRPr>
          </a:p>
          <a:p>
            <a:pPr marL="0" lvl="1" indent="0">
              <a:spcBef>
                <a:spcPts val="0"/>
              </a:spcBef>
              <a:spcAft>
                <a:spcPts val="0"/>
              </a:spcAft>
              <a:buNone/>
            </a:pPr>
            <a:r>
              <a:rPr lang="en-US" b="0" dirty="0">
                <a:effectLst/>
                <a:latin typeface="Minion Pro" panose="02040503050306020203"/>
              </a:rPr>
              <a:t>Primary Activities:</a:t>
            </a:r>
          </a:p>
          <a:p>
            <a:pPr marL="731520" lvl="3">
              <a:spcBef>
                <a:spcPts val="0"/>
              </a:spcBef>
            </a:pPr>
            <a:r>
              <a:rPr lang="en-US" sz="1800" b="0" dirty="0">
                <a:effectLst/>
                <a:latin typeface="Minion Pro" panose="02040503050306020203"/>
              </a:rPr>
              <a:t>Provides cancer statistics to reduce the cancer burden</a:t>
            </a:r>
          </a:p>
          <a:p>
            <a:pPr marL="731520" lvl="3">
              <a:spcBef>
                <a:spcPts val="0"/>
              </a:spcBef>
            </a:pPr>
            <a:r>
              <a:rPr lang="en-US" sz="1800" b="0" dirty="0">
                <a:effectLst/>
                <a:latin typeface="Minion Pro" panose="02040503050306020203"/>
              </a:rPr>
              <a:t>Provides leadership in the science of cancer surveillance, as well as analytical tools and methodological expertise in collecting, analyzing, interpreting, and disseminating reliable population-based statistics</a:t>
            </a:r>
          </a:p>
          <a:p>
            <a:pPr marL="731520" lvl="3">
              <a:spcBef>
                <a:spcPts val="0"/>
              </a:spcBef>
            </a:pPr>
            <a:r>
              <a:rPr lang="en-US" sz="1800" b="0" dirty="0">
                <a:effectLst/>
                <a:latin typeface="Minion Pro" panose="02040503050306020203"/>
              </a:rPr>
              <a:t>SEER is a population-based cancer registry</a:t>
            </a:r>
          </a:p>
        </p:txBody>
      </p:sp>
    </p:spTree>
    <p:extLst>
      <p:ext uri="{BB962C8B-B14F-4D97-AF65-F5344CB8AC3E}">
        <p14:creationId xmlns:p14="http://schemas.microsoft.com/office/powerpoint/2010/main" val="2655354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B2F98-9ACE-DACA-BBEA-D61D09BD3776}"/>
              </a:ext>
            </a:extLst>
          </p:cNvPr>
          <p:cNvSpPr>
            <a:spLocks noGrp="1"/>
          </p:cNvSpPr>
          <p:nvPr>
            <p:ph type="title"/>
          </p:nvPr>
        </p:nvSpPr>
        <p:spPr/>
        <p:txBody>
          <a:bodyPr>
            <a:normAutofit fontScale="90000"/>
          </a:bodyPr>
          <a:lstStyle/>
          <a:p>
            <a:r>
              <a:rPr lang="en-US" dirty="0"/>
              <a:t>North American Association of Central Cancer Registries (NAACCR)</a:t>
            </a:r>
          </a:p>
        </p:txBody>
      </p:sp>
      <p:sp>
        <p:nvSpPr>
          <p:cNvPr id="3" name="Content Placeholder 2">
            <a:extLst>
              <a:ext uri="{FF2B5EF4-FFF2-40B4-BE49-F238E27FC236}">
                <a16:creationId xmlns:a16="http://schemas.microsoft.com/office/drawing/2014/main" id="{F8E2216F-0903-FB45-1845-B4FA16289218}"/>
              </a:ext>
            </a:extLst>
          </p:cNvPr>
          <p:cNvSpPr>
            <a:spLocks noGrp="1"/>
          </p:cNvSpPr>
          <p:nvPr>
            <p:ph idx="1"/>
          </p:nvPr>
        </p:nvSpPr>
        <p:spPr>
          <a:xfrm>
            <a:off x="2211131" y="2235202"/>
            <a:ext cx="6304219" cy="4351338"/>
          </a:xfrm>
        </p:spPr>
        <p:txBody>
          <a:bodyPr>
            <a:normAutofit/>
          </a:bodyPr>
          <a:lstStyle/>
          <a:p>
            <a:pPr lvl="1"/>
            <a:r>
              <a:rPr lang="en-US" dirty="0">
                <a:effectLst/>
              </a:rPr>
              <a:t>Primary Activities:</a:t>
            </a:r>
          </a:p>
          <a:p>
            <a:pPr lvl="3"/>
            <a:r>
              <a:rPr lang="en-US" dirty="0">
                <a:effectLst/>
              </a:rPr>
              <a:t>Develops and promotes uniform data standards for cancer registration</a:t>
            </a:r>
          </a:p>
          <a:p>
            <a:pPr lvl="3"/>
            <a:r>
              <a:rPr lang="en-US" dirty="0">
                <a:effectLst/>
              </a:rPr>
              <a:t>Provides education and training</a:t>
            </a:r>
          </a:p>
          <a:p>
            <a:pPr lvl="3"/>
            <a:r>
              <a:rPr lang="en-US" dirty="0">
                <a:effectLst/>
              </a:rPr>
              <a:t>Certifies population-based registries (Gold or Silver)</a:t>
            </a:r>
          </a:p>
          <a:p>
            <a:pPr lvl="3"/>
            <a:r>
              <a:rPr lang="en-US" dirty="0">
                <a:effectLst/>
              </a:rPr>
              <a:t>Aggregates and publishes data from central cancer registries</a:t>
            </a:r>
          </a:p>
          <a:p>
            <a:pPr lvl="3"/>
            <a:r>
              <a:rPr lang="en-US" dirty="0">
                <a:effectLst/>
              </a:rPr>
              <a:t>Promotes the use of cancer surveillance data and systems to reduce the burden of cancer</a:t>
            </a:r>
          </a:p>
          <a:p>
            <a:pPr lvl="1"/>
            <a:endParaRPr lang="en-US" dirty="0"/>
          </a:p>
        </p:txBody>
      </p:sp>
    </p:spTree>
    <p:extLst>
      <p:ext uri="{BB962C8B-B14F-4D97-AF65-F5344CB8AC3E}">
        <p14:creationId xmlns:p14="http://schemas.microsoft.com/office/powerpoint/2010/main" val="1611053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4681-FB26-FDD9-9DA2-6647348B0008}"/>
              </a:ext>
            </a:extLst>
          </p:cNvPr>
          <p:cNvSpPr>
            <a:spLocks noGrp="1"/>
          </p:cNvSpPr>
          <p:nvPr>
            <p:ph type="title"/>
          </p:nvPr>
        </p:nvSpPr>
        <p:spPr/>
        <p:txBody>
          <a:bodyPr>
            <a:noAutofit/>
          </a:bodyPr>
          <a:lstStyle/>
          <a:p>
            <a:br>
              <a:rPr lang="en-US" sz="4800" dirty="0"/>
            </a:br>
            <a:br>
              <a:rPr lang="en-US" sz="4800" dirty="0"/>
            </a:br>
            <a:br>
              <a:rPr lang="en-US" sz="4800" dirty="0"/>
            </a:br>
            <a:br>
              <a:rPr lang="en-US" sz="4800" dirty="0"/>
            </a:br>
            <a:br>
              <a:rPr lang="en-US" sz="4800" dirty="0"/>
            </a:br>
            <a:br>
              <a:rPr lang="en-US" sz="4800" dirty="0"/>
            </a:br>
            <a:br>
              <a:rPr lang="en-US" sz="4800" dirty="0"/>
            </a:br>
            <a:br>
              <a:rPr lang="en-US" sz="4800" dirty="0"/>
            </a:br>
            <a:br>
              <a:rPr lang="en-US" sz="4800" dirty="0"/>
            </a:br>
            <a:r>
              <a:rPr lang="en-US" sz="4800" dirty="0"/>
              <a:t>Cancer Organizations</a:t>
            </a:r>
          </a:p>
        </p:txBody>
      </p:sp>
    </p:spTree>
    <p:extLst>
      <p:ext uri="{BB962C8B-B14F-4D97-AF65-F5344CB8AC3E}">
        <p14:creationId xmlns:p14="http://schemas.microsoft.com/office/powerpoint/2010/main" val="617613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523AA-0D96-7E72-41D5-4663761EEA39}"/>
              </a:ext>
            </a:extLst>
          </p:cNvPr>
          <p:cNvSpPr>
            <a:spLocks noGrp="1"/>
          </p:cNvSpPr>
          <p:nvPr>
            <p:ph type="title"/>
          </p:nvPr>
        </p:nvSpPr>
        <p:spPr>
          <a:xfrm>
            <a:off x="2211131" y="909639"/>
            <a:ext cx="6792192" cy="1325563"/>
          </a:xfrm>
        </p:spPr>
        <p:txBody>
          <a:bodyPr/>
          <a:lstStyle/>
          <a:p>
            <a:r>
              <a:rPr lang="en-US" dirty="0"/>
              <a:t>American Cancer Society (ACS)</a:t>
            </a:r>
          </a:p>
        </p:txBody>
      </p:sp>
      <p:sp>
        <p:nvSpPr>
          <p:cNvPr id="3" name="Content Placeholder 2">
            <a:extLst>
              <a:ext uri="{FF2B5EF4-FFF2-40B4-BE49-F238E27FC236}">
                <a16:creationId xmlns:a16="http://schemas.microsoft.com/office/drawing/2014/main" id="{78DA2CB1-DC00-5E53-2E1A-516ECC9601D0}"/>
              </a:ext>
            </a:extLst>
          </p:cNvPr>
          <p:cNvSpPr>
            <a:spLocks noGrp="1"/>
          </p:cNvSpPr>
          <p:nvPr>
            <p:ph idx="1"/>
          </p:nvPr>
        </p:nvSpPr>
        <p:spPr>
          <a:xfrm>
            <a:off x="2211130" y="2227221"/>
            <a:ext cx="6304219" cy="4351338"/>
          </a:xfrm>
        </p:spPr>
        <p:txBody>
          <a:bodyPr>
            <a:noAutofit/>
          </a:bodyPr>
          <a:lstStyle/>
          <a:p>
            <a:pPr marL="0" lvl="1" indent="0">
              <a:spcAft>
                <a:spcPts val="0"/>
              </a:spcAft>
              <a:buNone/>
            </a:pPr>
            <a:r>
              <a:rPr lang="en-US" dirty="0"/>
              <a:t>Mission</a:t>
            </a:r>
          </a:p>
          <a:p>
            <a:pPr marL="822960" lvl="3">
              <a:spcBef>
                <a:spcPts val="0"/>
              </a:spcBef>
            </a:pPr>
            <a:r>
              <a:rPr lang="en-US" dirty="0"/>
              <a:t>Save lives, celebrate lives, and lead the fight for a world without cancer</a:t>
            </a:r>
          </a:p>
          <a:p>
            <a:pPr marL="0" lvl="1" indent="0">
              <a:spcAft>
                <a:spcPts val="0"/>
              </a:spcAft>
              <a:buNone/>
            </a:pPr>
            <a:r>
              <a:rPr lang="en-US" dirty="0"/>
              <a:t>Summary of Activities:</a:t>
            </a:r>
          </a:p>
          <a:p>
            <a:pPr marL="822960" lvl="3">
              <a:spcBef>
                <a:spcPts val="0"/>
              </a:spcBef>
            </a:pPr>
            <a:r>
              <a:rPr lang="en-US" dirty="0"/>
              <a:t>They are</a:t>
            </a:r>
            <a:r>
              <a:rPr lang="en-US" dirty="0">
                <a:effectLst/>
              </a:rPr>
              <a:t> </a:t>
            </a:r>
            <a:r>
              <a:rPr lang="en-US" b="1" dirty="0">
                <a:effectLst/>
                <a:latin typeface="Aptos ExtraBold" panose="020B0004020202020204" pitchFamily="34" charset="0"/>
              </a:rPr>
              <a:t>activists</a:t>
            </a:r>
            <a:r>
              <a:rPr lang="en-US" dirty="0">
                <a:effectLst/>
              </a:rPr>
              <a:t>: convening leaders who work tirelessly creating awareness and impact</a:t>
            </a:r>
          </a:p>
          <a:p>
            <a:pPr marL="822960" lvl="3"/>
            <a:r>
              <a:rPr lang="en-US" dirty="0">
                <a:effectLst/>
              </a:rPr>
              <a:t>They deliver </a:t>
            </a:r>
            <a:r>
              <a:rPr lang="en-US" b="1" dirty="0">
                <a:effectLst/>
                <a:latin typeface="Aptos ExtraBold" panose="020B0004020202020204" pitchFamily="34" charset="0"/>
              </a:rPr>
              <a:t>breakthroughs</a:t>
            </a:r>
            <a:r>
              <a:rPr lang="en-US" dirty="0">
                <a:effectLst/>
              </a:rPr>
              <a:t>: launching innovative research and developing game-changing approaches</a:t>
            </a:r>
          </a:p>
          <a:p>
            <a:pPr marL="822960" lvl="3"/>
            <a:r>
              <a:rPr lang="en-US" dirty="0">
                <a:effectLst/>
              </a:rPr>
              <a:t>They build </a:t>
            </a:r>
            <a:r>
              <a:rPr lang="en-US" b="1" dirty="0">
                <a:effectLst/>
                <a:latin typeface="Aptos ExtraBold" panose="020B0004020202020204" pitchFamily="34" charset="0"/>
              </a:rPr>
              <a:t>communities</a:t>
            </a:r>
            <a:r>
              <a:rPr lang="en-US" dirty="0">
                <a:effectLst/>
              </a:rPr>
              <a:t>: coming together to support those affected by cancer and to help ensure access to treatment</a:t>
            </a:r>
          </a:p>
          <a:p>
            <a:pPr marL="822960" lvl="3"/>
            <a:r>
              <a:rPr lang="en-US" dirty="0">
                <a:effectLst/>
              </a:rPr>
              <a:t>They provide </a:t>
            </a:r>
            <a:r>
              <a:rPr lang="en-US" b="1" dirty="0">
                <a:effectLst/>
                <a:latin typeface="Aptos ExtraBold" panose="020B0004020202020204" pitchFamily="34" charset="0"/>
              </a:rPr>
              <a:t>direction</a:t>
            </a:r>
            <a:r>
              <a:rPr lang="en-US" dirty="0">
                <a:effectLst/>
              </a:rPr>
              <a:t>: empowering people with information and answers</a:t>
            </a:r>
          </a:p>
          <a:p>
            <a:pPr lvl="1"/>
            <a:endParaRPr lang="en-US" dirty="0"/>
          </a:p>
        </p:txBody>
      </p:sp>
    </p:spTree>
    <p:extLst>
      <p:ext uri="{BB962C8B-B14F-4D97-AF65-F5344CB8AC3E}">
        <p14:creationId xmlns:p14="http://schemas.microsoft.com/office/powerpoint/2010/main" val="1507493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05C52-5054-79D9-6A27-7E9FDB1EDEFC}"/>
              </a:ext>
            </a:extLst>
          </p:cNvPr>
          <p:cNvSpPr>
            <a:spLocks noGrp="1"/>
          </p:cNvSpPr>
          <p:nvPr>
            <p:ph type="title"/>
          </p:nvPr>
        </p:nvSpPr>
        <p:spPr/>
        <p:txBody>
          <a:bodyPr/>
          <a:lstStyle/>
          <a:p>
            <a:r>
              <a:rPr lang="en-US" dirty="0"/>
              <a:t>College of American Pathologists (CAP)</a:t>
            </a:r>
          </a:p>
        </p:txBody>
      </p:sp>
      <p:sp>
        <p:nvSpPr>
          <p:cNvPr id="3" name="Content Placeholder 2">
            <a:extLst>
              <a:ext uri="{FF2B5EF4-FFF2-40B4-BE49-F238E27FC236}">
                <a16:creationId xmlns:a16="http://schemas.microsoft.com/office/drawing/2014/main" id="{BCECC6DD-9D11-E0F1-DF06-C943E6A36678}"/>
              </a:ext>
            </a:extLst>
          </p:cNvPr>
          <p:cNvSpPr>
            <a:spLocks noGrp="1"/>
          </p:cNvSpPr>
          <p:nvPr>
            <p:ph idx="1"/>
          </p:nvPr>
        </p:nvSpPr>
        <p:spPr>
          <a:xfrm>
            <a:off x="2211131" y="2136399"/>
            <a:ext cx="6304219" cy="4351338"/>
          </a:xfrm>
        </p:spPr>
        <p:txBody>
          <a:bodyPr>
            <a:normAutofit/>
          </a:bodyPr>
          <a:lstStyle/>
          <a:p>
            <a:pPr lvl="1"/>
            <a:r>
              <a:rPr lang="en-US" dirty="0">
                <a:effectLst/>
              </a:rPr>
              <a:t>Purpose</a:t>
            </a:r>
          </a:p>
          <a:p>
            <a:pPr lvl="3"/>
            <a:r>
              <a:rPr lang="en-US" dirty="0">
                <a:effectLst/>
              </a:rPr>
              <a:t>To improve patient care, foster and advocate for excellence in pathology and laboratory medicine</a:t>
            </a:r>
          </a:p>
          <a:p>
            <a:pPr lvl="1"/>
            <a:r>
              <a:rPr lang="en-US" dirty="0">
                <a:effectLst/>
              </a:rPr>
              <a:t>Primary Activities:</a:t>
            </a:r>
          </a:p>
          <a:p>
            <a:pPr lvl="3"/>
            <a:r>
              <a:rPr lang="en-US" dirty="0">
                <a:effectLst/>
              </a:rPr>
              <a:t>Sets standards and provides protocol checklists and synoptic reporting tools to assist the analysis of tumors to determine a diagnosis</a:t>
            </a:r>
          </a:p>
          <a:p>
            <a:pPr lvl="3"/>
            <a:r>
              <a:rPr lang="en-US" dirty="0">
                <a:effectLst/>
              </a:rPr>
              <a:t>Establishes guidelines for review of the surgical specimen for accreditation of the cancer program</a:t>
            </a:r>
          </a:p>
          <a:p>
            <a:pPr lvl="2"/>
            <a:endParaRPr lang="en-US" dirty="0"/>
          </a:p>
        </p:txBody>
      </p:sp>
    </p:spTree>
    <p:extLst>
      <p:ext uri="{BB962C8B-B14F-4D97-AF65-F5344CB8AC3E}">
        <p14:creationId xmlns:p14="http://schemas.microsoft.com/office/powerpoint/2010/main" val="3083193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B6AFC-3F4C-1F02-2AB4-9C75AD4D51C1}"/>
              </a:ext>
            </a:extLst>
          </p:cNvPr>
          <p:cNvSpPr>
            <a:spLocks noGrp="1"/>
          </p:cNvSpPr>
          <p:nvPr>
            <p:ph type="title"/>
          </p:nvPr>
        </p:nvSpPr>
        <p:spPr/>
        <p:txBody>
          <a:bodyPr/>
          <a:lstStyle/>
          <a:p>
            <a:r>
              <a:rPr lang="en-US" dirty="0"/>
              <a:t>National Cancer Registrars Association (NCRA)</a:t>
            </a:r>
          </a:p>
        </p:txBody>
      </p:sp>
      <p:sp>
        <p:nvSpPr>
          <p:cNvPr id="3" name="Content Placeholder 2">
            <a:extLst>
              <a:ext uri="{FF2B5EF4-FFF2-40B4-BE49-F238E27FC236}">
                <a16:creationId xmlns:a16="http://schemas.microsoft.com/office/drawing/2014/main" id="{1C4EF965-CEBE-4B72-FEC2-E227C5C723FE}"/>
              </a:ext>
            </a:extLst>
          </p:cNvPr>
          <p:cNvSpPr>
            <a:spLocks noGrp="1"/>
          </p:cNvSpPr>
          <p:nvPr>
            <p:ph idx="1"/>
          </p:nvPr>
        </p:nvSpPr>
        <p:spPr>
          <a:xfrm>
            <a:off x="2211130" y="2136399"/>
            <a:ext cx="6304219" cy="4351338"/>
          </a:xfrm>
        </p:spPr>
        <p:txBody>
          <a:bodyPr vert="horz" lIns="91440" tIns="45720" rIns="91440" bIns="45720" rtlCol="0" anchor="t">
            <a:normAutofit lnSpcReduction="10000"/>
          </a:bodyPr>
          <a:lstStyle/>
          <a:p>
            <a:pPr lvl="1">
              <a:spcAft>
                <a:spcPts val="0"/>
              </a:spcAft>
            </a:pPr>
            <a:r>
              <a:rPr lang="en-US" dirty="0"/>
              <a:t>Mission</a:t>
            </a:r>
          </a:p>
          <a:p>
            <a:pPr lvl="3"/>
            <a:r>
              <a:rPr lang="en-US" dirty="0"/>
              <a:t>To empower and advance registry professionals through:</a:t>
            </a:r>
          </a:p>
          <a:p>
            <a:pPr marL="1325880" lvl="5"/>
            <a:r>
              <a:rPr lang="en-US" dirty="0">
                <a:latin typeface="Minion Pro"/>
              </a:rPr>
              <a:t>Innovations in education</a:t>
            </a:r>
          </a:p>
          <a:p>
            <a:pPr marL="1325880" lvl="5"/>
            <a:r>
              <a:rPr lang="en-US" dirty="0">
                <a:latin typeface="Minion Pro"/>
              </a:rPr>
              <a:t>Advocacy</a:t>
            </a:r>
          </a:p>
          <a:p>
            <a:pPr marL="1325880" lvl="5"/>
            <a:r>
              <a:rPr lang="en-US" dirty="0">
                <a:latin typeface="Minion Pro"/>
              </a:rPr>
              <a:t>Credentialing</a:t>
            </a:r>
          </a:p>
          <a:p>
            <a:pPr marL="1325880" lvl="5"/>
            <a:r>
              <a:rPr lang="en-US" dirty="0">
                <a:latin typeface="Minion Pro"/>
              </a:rPr>
              <a:t>Strategic partnerships</a:t>
            </a:r>
          </a:p>
          <a:p>
            <a:pPr lvl="1">
              <a:spcAft>
                <a:spcPts val="0"/>
              </a:spcAft>
            </a:pPr>
            <a:r>
              <a:rPr lang="en-US" dirty="0"/>
              <a:t>Governance and Membership</a:t>
            </a:r>
          </a:p>
          <a:p>
            <a:pPr lvl="3"/>
            <a:r>
              <a:rPr lang="en-US" dirty="0"/>
              <a:t>Multidisciplinary profession</a:t>
            </a:r>
          </a:p>
          <a:p>
            <a:pPr lvl="3"/>
            <a:r>
              <a:rPr lang="en-US" dirty="0"/>
              <a:t>Membership open to all involved in cancer registry</a:t>
            </a:r>
          </a:p>
          <a:p>
            <a:pPr lvl="3"/>
            <a:r>
              <a:rPr lang="en-US" dirty="0"/>
              <a:t>Volunteer structure</a:t>
            </a:r>
          </a:p>
          <a:p>
            <a:pPr lvl="3"/>
            <a:r>
              <a:rPr lang="en-US" dirty="0"/>
              <a:t>Governed by a Board of Directors elected annually or biannually</a:t>
            </a:r>
          </a:p>
        </p:txBody>
      </p:sp>
    </p:spTree>
    <p:extLst>
      <p:ext uri="{BB962C8B-B14F-4D97-AF65-F5344CB8AC3E}">
        <p14:creationId xmlns:p14="http://schemas.microsoft.com/office/powerpoint/2010/main" val="3392869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520AE-6C12-C375-86BE-511450E050F1}"/>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D8B22370-F9C0-1DE8-B78E-1D2552BC370D}"/>
              </a:ext>
            </a:extLst>
          </p:cNvPr>
          <p:cNvSpPr>
            <a:spLocks noGrp="1"/>
          </p:cNvSpPr>
          <p:nvPr>
            <p:ph idx="1"/>
          </p:nvPr>
        </p:nvSpPr>
        <p:spPr>
          <a:xfrm>
            <a:off x="2285270" y="1930659"/>
            <a:ext cx="6230079" cy="4672613"/>
          </a:xfrm>
        </p:spPr>
        <p:txBody>
          <a:bodyPr vert="horz" lIns="91440" tIns="45720" rIns="91440" bIns="45720" rtlCol="0" anchor="t">
            <a:noAutofit/>
          </a:bodyPr>
          <a:lstStyle/>
          <a:p>
            <a:pPr lvl="1"/>
            <a:r>
              <a:rPr lang="en-US" dirty="0">
                <a:effectLst/>
              </a:rPr>
              <a:t>Cancer Standard Setters</a:t>
            </a:r>
          </a:p>
          <a:p>
            <a:pPr lvl="3"/>
            <a:r>
              <a:rPr lang="en-US" sz="1800" dirty="0">
                <a:effectLst/>
                <a:latin typeface="Minion Pro"/>
              </a:rPr>
              <a:t>American College of Surgeons (</a:t>
            </a:r>
            <a:r>
              <a:rPr lang="en-US" sz="1800" err="1">
                <a:effectLst/>
                <a:latin typeface="Minion Pro"/>
              </a:rPr>
              <a:t>ACoS</a:t>
            </a:r>
            <a:r>
              <a:rPr lang="en-US" sz="1800" dirty="0">
                <a:effectLst/>
                <a:latin typeface="Minion Pro"/>
              </a:rPr>
              <a:t>)</a:t>
            </a:r>
          </a:p>
          <a:p>
            <a:pPr lvl="3"/>
            <a:r>
              <a:rPr lang="en-US" sz="1800" dirty="0">
                <a:effectLst/>
                <a:latin typeface="Minion Pro"/>
              </a:rPr>
              <a:t>CDC’s National Program of Cancer Registries (NPCR)</a:t>
            </a:r>
          </a:p>
          <a:p>
            <a:pPr lvl="3"/>
            <a:r>
              <a:rPr lang="en-US" sz="1800" dirty="0">
                <a:effectLst/>
                <a:latin typeface="Minion Pro"/>
              </a:rPr>
              <a:t>NCI’s SEER (Surveillance, Epidemiology, and End Results) Program</a:t>
            </a:r>
          </a:p>
          <a:p>
            <a:pPr lvl="3"/>
            <a:r>
              <a:rPr lang="en-US" sz="1800" dirty="0">
                <a:effectLst/>
                <a:latin typeface="Minion Pro"/>
              </a:rPr>
              <a:t>North American Association of Central Cancer Registries (NAACCR)</a:t>
            </a:r>
            <a:br>
              <a:rPr lang="en-US" sz="1800" dirty="0">
                <a:effectLst/>
              </a:rPr>
            </a:br>
            <a:endParaRPr lang="en-US" sz="1600" dirty="0">
              <a:effectLst/>
            </a:endParaRPr>
          </a:p>
          <a:p>
            <a:pPr lvl="1"/>
            <a:r>
              <a:rPr lang="en-US" dirty="0">
                <a:effectLst/>
              </a:rPr>
              <a:t>Key Cancer Organizations</a:t>
            </a:r>
          </a:p>
          <a:p>
            <a:pPr lvl="3"/>
            <a:r>
              <a:rPr lang="en-US" sz="1800" dirty="0">
                <a:effectLst/>
                <a:latin typeface="Minion Pro"/>
              </a:rPr>
              <a:t>American Cancer Society (ACS)</a:t>
            </a:r>
          </a:p>
          <a:p>
            <a:pPr lvl="3"/>
            <a:r>
              <a:rPr lang="en-US" sz="1800" dirty="0">
                <a:effectLst/>
                <a:latin typeface="Minion Pro"/>
              </a:rPr>
              <a:t>College of American Pathologists (CAP)</a:t>
            </a:r>
          </a:p>
          <a:p>
            <a:pPr lvl="3"/>
            <a:r>
              <a:rPr lang="en-US" sz="1800" dirty="0">
                <a:effectLst/>
                <a:latin typeface="Minion Pro"/>
              </a:rPr>
              <a:t>National Cancer Registrars Association (NCRA)</a:t>
            </a:r>
          </a:p>
          <a:p>
            <a:endParaRPr lang="en-US" dirty="0">
              <a:latin typeface="+mn-lt"/>
            </a:endParaRPr>
          </a:p>
        </p:txBody>
      </p:sp>
    </p:spTree>
    <p:extLst>
      <p:ext uri="{BB962C8B-B14F-4D97-AF65-F5344CB8AC3E}">
        <p14:creationId xmlns:p14="http://schemas.microsoft.com/office/powerpoint/2010/main" val="653287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457719-3B50-28C7-E088-7E79D0A9F95D}"/>
              </a:ext>
            </a:extLst>
          </p:cNvPr>
          <p:cNvPicPr>
            <a:picLocks noChangeAspect="1"/>
          </p:cNvPicPr>
          <p:nvPr/>
        </p:nvPicPr>
        <p:blipFill>
          <a:blip r:embed="rId3"/>
          <a:srcRect l="11784" r="11784"/>
          <a:stretch/>
        </p:blipFill>
        <p:spPr>
          <a:xfrm>
            <a:off x="0" y="0"/>
            <a:ext cx="9389617" cy="6884276"/>
          </a:xfrm>
          <a:prstGeom prst="rect">
            <a:avLst/>
          </a:prstGeom>
        </p:spPr>
      </p:pic>
      <p:sp>
        <p:nvSpPr>
          <p:cNvPr id="9" name="Rectangle 8">
            <a:extLst>
              <a:ext uri="{FF2B5EF4-FFF2-40B4-BE49-F238E27FC236}">
                <a16:creationId xmlns:a16="http://schemas.microsoft.com/office/drawing/2014/main" id="{20BCA310-D97C-C63D-AD26-A162A591F203}"/>
              </a:ext>
            </a:extLst>
          </p:cNvPr>
          <p:cNvSpPr/>
          <p:nvPr/>
        </p:nvSpPr>
        <p:spPr>
          <a:xfrm>
            <a:off x="1858435" y="2851875"/>
            <a:ext cx="5672745" cy="1913071"/>
          </a:xfrm>
          <a:prstGeom prst="rect">
            <a:avLst/>
          </a:prstGeom>
          <a:solidFill>
            <a:srgbClr val="726658">
              <a:alpha val="50980"/>
            </a:srgb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2AF9CDBA-F161-B8C3-4760-82A2BE39420F}"/>
              </a:ext>
            </a:extLst>
          </p:cNvPr>
          <p:cNvSpPr txBox="1">
            <a:spLocks/>
          </p:cNvSpPr>
          <p:nvPr/>
        </p:nvSpPr>
        <p:spPr>
          <a:xfrm>
            <a:off x="1542697" y="2999126"/>
            <a:ext cx="6304219" cy="767344"/>
          </a:xfrm>
          <a:prstGeom prst="rect">
            <a:avLst/>
          </a:prstGeom>
        </p:spPr>
        <p:txBody>
          <a:bodyPr/>
          <a:lstStyle>
            <a:lvl1pPr marL="0" indent="0" algn="l" defTabSz="914400" rtl="0" eaLnBrk="1" latinLnBrk="0" hangingPunct="1">
              <a:lnSpc>
                <a:spcPts val="2460"/>
              </a:lnSpc>
              <a:spcBef>
                <a:spcPts val="1000"/>
              </a:spcBef>
              <a:buFont typeface="Arial" panose="020B0604020202020204" pitchFamily="34" charset="0"/>
              <a:buNone/>
              <a:defRPr sz="2600" b="1" i="0" kern="1200">
                <a:solidFill>
                  <a:schemeClr val="accent6">
                    <a:lumMod val="50000"/>
                  </a:schemeClr>
                </a:solidFill>
                <a:latin typeface="Aptos" panose="020B0004020202020204" pitchFamily="34" charset="0"/>
                <a:ea typeface="+mn-ea"/>
                <a:cs typeface="+mn-cs"/>
              </a:defRPr>
            </a:lvl1pPr>
            <a:lvl2pPr marL="228600" indent="-228600" algn="l" defTabSz="914400" rtl="0" eaLnBrk="1" latinLnBrk="0" hangingPunct="1">
              <a:lnSpc>
                <a:spcPct val="90000"/>
              </a:lnSpc>
              <a:spcBef>
                <a:spcPts val="500"/>
              </a:spcBef>
              <a:spcAft>
                <a:spcPts val="600"/>
              </a:spcAft>
              <a:buClr>
                <a:schemeClr val="accent2"/>
              </a:buClr>
              <a:buFont typeface="Arial" panose="020B0604020202020204" pitchFamily="34" charset="0"/>
              <a:buChar char="•"/>
              <a:defRPr sz="2400" b="0" i="0" kern="1200">
                <a:solidFill>
                  <a:schemeClr val="tx1"/>
                </a:solidFill>
                <a:latin typeface="Aptos Light" panose="020B0004020202020204" pitchFamily="34" charset="0"/>
                <a:ea typeface="+mn-ea"/>
                <a:cs typeface="+mn-cs"/>
              </a:defRPr>
            </a:lvl2pPr>
            <a:lvl3pPr marL="0" indent="0" algn="l" defTabSz="914400" rtl="0" eaLnBrk="1" latinLnBrk="0" hangingPunct="1">
              <a:lnSpc>
                <a:spcPct val="100000"/>
              </a:lnSpc>
              <a:spcBef>
                <a:spcPts val="500"/>
              </a:spcBef>
              <a:spcAft>
                <a:spcPts val="600"/>
              </a:spcAft>
              <a:buFont typeface="Arial" panose="020B0604020202020204" pitchFamily="34" charset="0"/>
              <a:buNone/>
              <a:defRPr sz="2400" b="0" i="0" kern="1200">
                <a:solidFill>
                  <a:schemeClr val="tx1"/>
                </a:solidFill>
                <a:latin typeface="Aptos Light" panose="020B0004020202020204" pitchFamily="34" charset="0"/>
                <a:ea typeface="+mn-ea"/>
                <a:cs typeface="+mn-cs"/>
              </a:defRPr>
            </a:lvl3pPr>
            <a:lvl4pPr marL="1097280" indent="-285750" algn="l" defTabSz="914400" rtl="0" eaLnBrk="1" latinLnBrk="0" hangingPunct="1">
              <a:lnSpc>
                <a:spcPct val="90000"/>
              </a:lnSpc>
              <a:spcBef>
                <a:spcPts val="500"/>
              </a:spcBef>
              <a:buClr>
                <a:schemeClr val="accent2"/>
              </a:buClr>
              <a:buFont typeface="Courier New" panose="02070309020205020404" pitchFamily="49" charset="0"/>
              <a:buChar char="o"/>
              <a:defRPr sz="1800" b="0" i="0" kern="1200">
                <a:solidFill>
                  <a:schemeClr val="tx1"/>
                </a:solidFill>
                <a:latin typeface="Aptos Light" panose="020B0004020202020204" pitchFamily="34" charset="0"/>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ptos Light"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560"/>
              </a:lnSpc>
              <a:spcBef>
                <a:spcPts val="0"/>
              </a:spcBef>
              <a:defRPr/>
            </a:pPr>
            <a:r>
              <a:rPr lang="en-US" b="0" dirty="0">
                <a:solidFill>
                  <a:schemeClr val="bg1"/>
                </a:solidFill>
                <a:latin typeface="Minion Pro" panose="02040503050306020203" pitchFamily="18" charset="0"/>
              </a:rPr>
              <a:t>NCRA Education Foundation</a:t>
            </a:r>
          </a:p>
          <a:p>
            <a:pPr algn="ctr">
              <a:lnSpc>
                <a:spcPts val="2560"/>
              </a:lnSpc>
              <a:spcBef>
                <a:spcPts val="0"/>
              </a:spcBef>
              <a:defRPr/>
            </a:pPr>
            <a:r>
              <a:rPr lang="en-US" dirty="0" err="1">
                <a:solidFill>
                  <a:schemeClr val="bg1"/>
                </a:solidFill>
                <a:latin typeface="Aptos ExtraBold" panose="020B0004020202020204" pitchFamily="34" charset="0"/>
              </a:rPr>
              <a:t>www.ncraeducationfoundation.org</a:t>
            </a:r>
            <a:endParaRPr lang="en-US" u="sng" dirty="0">
              <a:solidFill>
                <a:schemeClr val="bg1"/>
              </a:solidFill>
              <a:latin typeface="Aptos ExtraBold" panose="020B0004020202020204" pitchFamily="34" charset="0"/>
              <a:cs typeface="Calibri"/>
              <a:hlinkClick r:id="rId4">
                <a:extLst>
                  <a:ext uri="{A12FA001-AC4F-418D-AE19-62706E023703}">
                    <ahyp:hlinkClr xmlns:ahyp="http://schemas.microsoft.com/office/drawing/2018/hyperlinkcolor" val="tx"/>
                  </a:ext>
                </a:extLst>
              </a:hlinkClick>
            </a:endParaRPr>
          </a:p>
        </p:txBody>
      </p:sp>
      <p:sp>
        <p:nvSpPr>
          <p:cNvPr id="11" name="TextBox 10">
            <a:extLst>
              <a:ext uri="{FF2B5EF4-FFF2-40B4-BE49-F238E27FC236}">
                <a16:creationId xmlns:a16="http://schemas.microsoft.com/office/drawing/2014/main" id="{A2413010-B37C-6748-AA46-EB72F61237F0}"/>
              </a:ext>
            </a:extLst>
          </p:cNvPr>
          <p:cNvSpPr txBox="1"/>
          <p:nvPr/>
        </p:nvSpPr>
        <p:spPr>
          <a:xfrm>
            <a:off x="2014523" y="3946135"/>
            <a:ext cx="5360565" cy="723275"/>
          </a:xfrm>
          <a:prstGeom prst="rect">
            <a:avLst/>
          </a:prstGeom>
          <a:noFill/>
        </p:spPr>
        <p:txBody>
          <a:bodyPr wrap="square" rtlCol="0">
            <a:spAutoFit/>
          </a:bodyPr>
          <a:lstStyle/>
          <a:p>
            <a:pPr algn="ctr">
              <a:lnSpc>
                <a:spcPts val="2360"/>
              </a:lnSpc>
              <a:defRPr/>
            </a:pPr>
            <a:r>
              <a:rPr lang="en-US" sz="2600" dirty="0">
                <a:solidFill>
                  <a:schemeClr val="bg1"/>
                </a:solidFill>
                <a:latin typeface="Minion Pro" panose="02040503050306020203" pitchFamily="18" charset="0"/>
              </a:rPr>
              <a:t>NCRA</a:t>
            </a:r>
          </a:p>
          <a:p>
            <a:pPr algn="ctr">
              <a:lnSpc>
                <a:spcPts val="2360"/>
              </a:lnSpc>
              <a:defRPr/>
            </a:pPr>
            <a:r>
              <a:rPr lang="en-US" sz="2600" b="1" dirty="0" err="1">
                <a:solidFill>
                  <a:schemeClr val="bg1"/>
                </a:solidFill>
                <a:latin typeface="Aptos ExtraBold" panose="020B0004020202020204" pitchFamily="34" charset="0"/>
                <a:cs typeface="Calibri"/>
              </a:rPr>
              <a:t>www.ncra-usa.org</a:t>
            </a:r>
            <a:endParaRPr lang="en-US" sz="2600" b="1" dirty="0">
              <a:solidFill>
                <a:schemeClr val="bg1"/>
              </a:solidFill>
              <a:latin typeface="Aptos ExtraBold" panose="020B0004020202020204" pitchFamily="34" charset="0"/>
              <a:cs typeface="Calibri"/>
            </a:endParaRPr>
          </a:p>
        </p:txBody>
      </p:sp>
      <p:sp>
        <p:nvSpPr>
          <p:cNvPr id="12" name="Rectangle 11">
            <a:extLst>
              <a:ext uri="{FF2B5EF4-FFF2-40B4-BE49-F238E27FC236}">
                <a16:creationId xmlns:a16="http://schemas.microsoft.com/office/drawing/2014/main" id="{5DAF32D3-2A1A-4AAA-FA77-0C04AE480C97}"/>
              </a:ext>
            </a:extLst>
          </p:cNvPr>
          <p:cNvSpPr/>
          <p:nvPr/>
        </p:nvSpPr>
        <p:spPr>
          <a:xfrm>
            <a:off x="1" y="1761689"/>
            <a:ext cx="9389618" cy="1101148"/>
          </a:xfrm>
          <a:prstGeom prst="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020C920-2F30-5697-5638-09A9B5988872}"/>
              </a:ext>
            </a:extLst>
          </p:cNvPr>
          <p:cNvSpPr txBox="1"/>
          <p:nvPr/>
        </p:nvSpPr>
        <p:spPr>
          <a:xfrm>
            <a:off x="159391" y="2281651"/>
            <a:ext cx="9072573" cy="648254"/>
          </a:xfrm>
          <a:prstGeom prst="rect">
            <a:avLst/>
          </a:prstGeom>
          <a:noFill/>
          <a:ln>
            <a:noFill/>
          </a:ln>
          <a:effectLst/>
        </p:spPr>
        <p:txBody>
          <a:bodyPr wrap="square" rtlCol="0">
            <a:spAutoFit/>
          </a:bodyPr>
          <a:lstStyle/>
          <a:p>
            <a:pPr algn="ctr">
              <a:lnSpc>
                <a:spcPts val="2860"/>
              </a:lnSpc>
            </a:pPr>
            <a:r>
              <a:rPr lang="en-US" sz="7200" dirty="0">
                <a:solidFill>
                  <a:schemeClr val="bg1"/>
                </a:solidFill>
                <a:latin typeface="Minion Pro" panose="02040503050306020203" pitchFamily="18" charset="0"/>
                <a:ea typeface="Roboto" panose="02000000000000000000" pitchFamily="2" charset="0"/>
                <a:cs typeface="Roboto" panose="02000000000000000000" pitchFamily="2" charset="0"/>
              </a:rPr>
              <a:t>Thank You</a:t>
            </a:r>
          </a:p>
        </p:txBody>
      </p:sp>
    </p:spTree>
    <p:extLst>
      <p:ext uri="{BB962C8B-B14F-4D97-AF65-F5344CB8AC3E}">
        <p14:creationId xmlns:p14="http://schemas.microsoft.com/office/powerpoint/2010/main" val="1097914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9D0AB-CCF5-B571-1600-F77CE1F35027}"/>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1A5E1B8F-B1F4-A68A-AE47-9AAACFD06B40}"/>
              </a:ext>
            </a:extLst>
          </p:cNvPr>
          <p:cNvSpPr>
            <a:spLocks noGrp="1"/>
          </p:cNvSpPr>
          <p:nvPr>
            <p:ph idx="1"/>
          </p:nvPr>
        </p:nvSpPr>
        <p:spPr/>
        <p:txBody>
          <a:bodyPr/>
          <a:lstStyle/>
          <a:p>
            <a:pPr lvl="1"/>
            <a:r>
              <a:rPr lang="en-US" dirty="0"/>
              <a:t>Identify Cancer Standard Setters</a:t>
            </a:r>
          </a:p>
          <a:p>
            <a:pPr lvl="1"/>
            <a:r>
              <a:rPr lang="en-US" dirty="0"/>
              <a:t>Understand the roles of the Cancer Standard Setters</a:t>
            </a:r>
          </a:p>
          <a:p>
            <a:pPr lvl="1"/>
            <a:r>
              <a:rPr lang="en-US" dirty="0"/>
              <a:t>Identify key Cancer Organizations and their contributions</a:t>
            </a:r>
          </a:p>
        </p:txBody>
      </p:sp>
    </p:spTree>
    <p:extLst>
      <p:ext uri="{BB962C8B-B14F-4D97-AF65-F5344CB8AC3E}">
        <p14:creationId xmlns:p14="http://schemas.microsoft.com/office/powerpoint/2010/main" val="3169236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D5382-B811-A3B4-5475-0D0F6D7B2153}"/>
              </a:ext>
            </a:extLst>
          </p:cNvPr>
          <p:cNvSpPr>
            <a:spLocks noGrp="1"/>
          </p:cNvSpPr>
          <p:nvPr>
            <p:ph type="title"/>
          </p:nvPr>
        </p:nvSpPr>
        <p:spPr/>
        <p:txBody>
          <a:bodyPr>
            <a:noAutofit/>
          </a:bodyPr>
          <a:lstStyle/>
          <a:p>
            <a:pPr>
              <a:lnSpc>
                <a:spcPts val="4000"/>
              </a:lnSpc>
            </a:pPr>
            <a:br>
              <a:rPr lang="en-US" sz="4800" dirty="0"/>
            </a:br>
            <a:br>
              <a:rPr lang="en-US" sz="4800" dirty="0"/>
            </a:br>
            <a:br>
              <a:rPr lang="en-US" sz="4800" dirty="0"/>
            </a:br>
            <a:br>
              <a:rPr lang="en-US" sz="4800" dirty="0"/>
            </a:br>
            <a:br>
              <a:rPr lang="en-US" sz="4800" dirty="0"/>
            </a:br>
            <a:br>
              <a:rPr lang="en-US" sz="4800" dirty="0"/>
            </a:br>
            <a:br>
              <a:rPr lang="en-US" sz="4800" dirty="0"/>
            </a:br>
            <a:r>
              <a:rPr lang="en-US" sz="4800" dirty="0"/>
              <a:t>Cancer Standard Setters</a:t>
            </a:r>
          </a:p>
        </p:txBody>
      </p:sp>
    </p:spTree>
    <p:extLst>
      <p:ext uri="{BB962C8B-B14F-4D97-AF65-F5344CB8AC3E}">
        <p14:creationId xmlns:p14="http://schemas.microsoft.com/office/powerpoint/2010/main" val="479249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4BAFE-A1E2-8CFA-4EE2-F0F19A84551F}"/>
              </a:ext>
            </a:extLst>
          </p:cNvPr>
          <p:cNvSpPr>
            <a:spLocks noGrp="1"/>
          </p:cNvSpPr>
          <p:nvPr>
            <p:ph type="title"/>
          </p:nvPr>
        </p:nvSpPr>
        <p:spPr/>
        <p:txBody>
          <a:bodyPr/>
          <a:lstStyle/>
          <a:p>
            <a:r>
              <a:rPr lang="en-US" dirty="0"/>
              <a:t>American College of Surgeons (</a:t>
            </a:r>
            <a:r>
              <a:rPr lang="en-US" dirty="0" err="1"/>
              <a:t>ACoS</a:t>
            </a:r>
            <a:r>
              <a:rPr lang="en-US" dirty="0"/>
              <a:t>)</a:t>
            </a:r>
          </a:p>
        </p:txBody>
      </p:sp>
      <p:sp>
        <p:nvSpPr>
          <p:cNvPr id="3" name="Content Placeholder 2">
            <a:extLst>
              <a:ext uri="{FF2B5EF4-FFF2-40B4-BE49-F238E27FC236}">
                <a16:creationId xmlns:a16="http://schemas.microsoft.com/office/drawing/2014/main" id="{69C23B4B-927E-3F8B-865E-4E4B26AFACE0}"/>
              </a:ext>
            </a:extLst>
          </p:cNvPr>
          <p:cNvSpPr>
            <a:spLocks noGrp="1"/>
          </p:cNvSpPr>
          <p:nvPr>
            <p:ph idx="1"/>
          </p:nvPr>
        </p:nvSpPr>
        <p:spPr>
          <a:xfrm>
            <a:off x="2211130" y="2136399"/>
            <a:ext cx="6304219" cy="4351338"/>
          </a:xfrm>
        </p:spPr>
        <p:txBody>
          <a:bodyPr>
            <a:normAutofit/>
          </a:bodyPr>
          <a:lstStyle/>
          <a:p>
            <a:pPr lvl="1">
              <a:spcAft>
                <a:spcPts val="0"/>
              </a:spcAft>
            </a:pPr>
            <a:r>
              <a:rPr lang="en-US" dirty="0"/>
              <a:t>Accreditation Programs:</a:t>
            </a:r>
          </a:p>
          <a:p>
            <a:pPr marL="1268730" lvl="3" indent="-457200">
              <a:buFont typeface="+mj-lt"/>
              <a:buAutoNum type="arabicPeriod"/>
            </a:pPr>
            <a:r>
              <a:rPr lang="en-US" dirty="0"/>
              <a:t>Commission on Cancer (CoC)</a:t>
            </a:r>
          </a:p>
          <a:p>
            <a:pPr marL="1268730" lvl="3" indent="-457200">
              <a:buFont typeface="+mj-lt"/>
              <a:buAutoNum type="arabicPeriod"/>
            </a:pPr>
            <a:r>
              <a:rPr lang="en-US" dirty="0"/>
              <a:t>National Accreditation Program for Breast Centers (NAPBC)</a:t>
            </a:r>
          </a:p>
          <a:p>
            <a:pPr marL="1268730" lvl="3" indent="-457200">
              <a:spcAft>
                <a:spcPts val="1200"/>
              </a:spcAft>
              <a:buFont typeface="+mj-lt"/>
              <a:buAutoNum type="arabicPeriod"/>
            </a:pPr>
            <a:r>
              <a:rPr lang="en-US" dirty="0"/>
              <a:t>National Accreditation Program for Rectal Cancer (NAPRC)</a:t>
            </a:r>
          </a:p>
          <a:p>
            <a:pPr lvl="1">
              <a:spcAft>
                <a:spcPts val="0"/>
              </a:spcAft>
            </a:pPr>
            <a:r>
              <a:rPr lang="en-US" dirty="0"/>
              <a:t>Additional Programs:</a:t>
            </a:r>
          </a:p>
          <a:p>
            <a:pPr marL="1268730" lvl="3" indent="-457200">
              <a:buFont typeface="+mj-lt"/>
              <a:buAutoNum type="arabicPeriod"/>
            </a:pPr>
            <a:r>
              <a:rPr lang="en-US" dirty="0"/>
              <a:t>National Cancer Database (NCDB)</a:t>
            </a:r>
          </a:p>
          <a:p>
            <a:pPr marL="1268730" lvl="3" indent="-457200">
              <a:buFont typeface="+mj-lt"/>
              <a:buAutoNum type="arabicPeriod"/>
            </a:pPr>
            <a:r>
              <a:rPr lang="en-US" dirty="0"/>
              <a:t>American Joint Committee on Cancer (AJCC)</a:t>
            </a:r>
          </a:p>
          <a:p>
            <a:pPr marL="1268730" lvl="3" indent="-457200">
              <a:buFont typeface="+mj-lt"/>
              <a:buAutoNum type="arabicPeriod"/>
            </a:pPr>
            <a:r>
              <a:rPr lang="en-US" dirty="0"/>
              <a:t>Cancer Research Program (CRP)</a:t>
            </a:r>
          </a:p>
          <a:p>
            <a:pPr marL="1268730" lvl="3" indent="-457200">
              <a:buFont typeface="+mj-lt"/>
              <a:buAutoNum type="arabicPeriod"/>
            </a:pPr>
            <a:r>
              <a:rPr lang="en-US" dirty="0"/>
              <a:t>Cancer Surgery Standards Program (CSSP)</a:t>
            </a:r>
          </a:p>
          <a:p>
            <a:endParaRPr lang="en-US" dirty="0"/>
          </a:p>
        </p:txBody>
      </p:sp>
    </p:spTree>
    <p:extLst>
      <p:ext uri="{BB962C8B-B14F-4D97-AF65-F5344CB8AC3E}">
        <p14:creationId xmlns:p14="http://schemas.microsoft.com/office/powerpoint/2010/main" val="232819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6C5E0-DA27-5CEA-B9BE-CE73D7600492}"/>
              </a:ext>
            </a:extLst>
          </p:cNvPr>
          <p:cNvSpPr>
            <a:spLocks noGrp="1"/>
          </p:cNvSpPr>
          <p:nvPr>
            <p:ph type="title"/>
          </p:nvPr>
        </p:nvSpPr>
        <p:spPr>
          <a:xfrm>
            <a:off x="2211131" y="909639"/>
            <a:ext cx="6428777" cy="1325563"/>
          </a:xfrm>
        </p:spPr>
        <p:txBody>
          <a:bodyPr/>
          <a:lstStyle/>
          <a:p>
            <a:r>
              <a:rPr lang="en-US" dirty="0"/>
              <a:t>Commission on Cancer (CoC)</a:t>
            </a:r>
          </a:p>
        </p:txBody>
      </p:sp>
      <p:sp>
        <p:nvSpPr>
          <p:cNvPr id="3" name="Content Placeholder 2">
            <a:extLst>
              <a:ext uri="{FF2B5EF4-FFF2-40B4-BE49-F238E27FC236}">
                <a16:creationId xmlns:a16="http://schemas.microsoft.com/office/drawing/2014/main" id="{1531018E-AD77-09D0-3C9C-CB660F2F19E5}"/>
              </a:ext>
            </a:extLst>
          </p:cNvPr>
          <p:cNvSpPr>
            <a:spLocks noGrp="1"/>
          </p:cNvSpPr>
          <p:nvPr>
            <p:ph idx="1"/>
          </p:nvPr>
        </p:nvSpPr>
        <p:spPr/>
        <p:txBody>
          <a:bodyPr>
            <a:normAutofit lnSpcReduction="10000"/>
          </a:bodyPr>
          <a:lstStyle/>
          <a:p>
            <a:pPr lvl="1"/>
            <a:r>
              <a:rPr lang="en-US" dirty="0">
                <a:effectLst/>
              </a:rPr>
              <a:t>Dedicated to improving survival and quality of life</a:t>
            </a:r>
          </a:p>
          <a:p>
            <a:pPr lvl="1"/>
            <a:r>
              <a:rPr lang="en-US" dirty="0">
                <a:effectLst/>
              </a:rPr>
              <a:t>Accredits over 1,500 hospitals, cancer centers, and cancer program networks in the U.S. and Puerto Rico</a:t>
            </a:r>
          </a:p>
          <a:p>
            <a:pPr lvl="1"/>
            <a:r>
              <a:rPr lang="en-US" dirty="0">
                <a:effectLst/>
              </a:rPr>
              <a:t>Establishes standards to ensure cancer care is given using best practices</a:t>
            </a:r>
          </a:p>
          <a:p>
            <a:pPr lvl="1"/>
            <a:r>
              <a:rPr lang="en-US" dirty="0">
                <a:effectLst/>
              </a:rPr>
              <a:t>Standards include structural, process, and outcome measures</a:t>
            </a:r>
          </a:p>
          <a:p>
            <a:pPr lvl="3"/>
            <a:r>
              <a:rPr lang="en-US" dirty="0">
                <a:effectLst/>
              </a:rPr>
              <a:t>Reported when patients are undergoing care</a:t>
            </a:r>
          </a:p>
          <a:p>
            <a:pPr lvl="3"/>
            <a:r>
              <a:rPr lang="en-US" dirty="0">
                <a:effectLst/>
              </a:rPr>
              <a:t>Long-term outcome of cumulative cancer care (survival data)</a:t>
            </a:r>
          </a:p>
          <a:p>
            <a:pPr lvl="1"/>
            <a:endParaRPr lang="en-US" dirty="0"/>
          </a:p>
        </p:txBody>
      </p:sp>
    </p:spTree>
    <p:extLst>
      <p:ext uri="{BB962C8B-B14F-4D97-AF65-F5344CB8AC3E}">
        <p14:creationId xmlns:p14="http://schemas.microsoft.com/office/powerpoint/2010/main" val="3600662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9345C-AB9B-FF09-254B-DB9E9EFD7E6F}"/>
              </a:ext>
            </a:extLst>
          </p:cNvPr>
          <p:cNvSpPr>
            <a:spLocks noGrp="1"/>
          </p:cNvSpPr>
          <p:nvPr>
            <p:ph type="title"/>
          </p:nvPr>
        </p:nvSpPr>
        <p:spPr/>
        <p:txBody>
          <a:bodyPr/>
          <a:lstStyle/>
          <a:p>
            <a:r>
              <a:rPr lang="en-US" dirty="0"/>
              <a:t>NAPBC and NAPRC</a:t>
            </a:r>
          </a:p>
        </p:txBody>
      </p:sp>
      <p:sp>
        <p:nvSpPr>
          <p:cNvPr id="3" name="Content Placeholder 2">
            <a:extLst>
              <a:ext uri="{FF2B5EF4-FFF2-40B4-BE49-F238E27FC236}">
                <a16:creationId xmlns:a16="http://schemas.microsoft.com/office/drawing/2014/main" id="{F5723729-9A7F-80A9-7148-A6A014178FB2}"/>
              </a:ext>
            </a:extLst>
          </p:cNvPr>
          <p:cNvSpPr>
            <a:spLocks noGrp="1"/>
          </p:cNvSpPr>
          <p:nvPr>
            <p:ph idx="1"/>
          </p:nvPr>
        </p:nvSpPr>
        <p:spPr>
          <a:xfrm>
            <a:off x="2211131" y="1935481"/>
            <a:ext cx="6304219" cy="4785996"/>
          </a:xfrm>
        </p:spPr>
        <p:txBody>
          <a:bodyPr vert="horz" lIns="91440" tIns="45720" rIns="91440" bIns="45720" rtlCol="0" anchor="t">
            <a:noAutofit/>
          </a:bodyPr>
          <a:lstStyle/>
          <a:p>
            <a:pPr lvl="1">
              <a:spcAft>
                <a:spcPts val="0"/>
              </a:spcAft>
            </a:pPr>
            <a:r>
              <a:rPr lang="en-US" dirty="0">
                <a:latin typeface="Minion Pro"/>
              </a:rPr>
              <a:t>National Accreditation Program for Breast Centers (NAPBC)</a:t>
            </a:r>
          </a:p>
          <a:p>
            <a:pPr lvl="3">
              <a:spcBef>
                <a:spcPts val="0"/>
              </a:spcBef>
            </a:pPr>
            <a:r>
              <a:rPr lang="en-US" dirty="0">
                <a:effectLst/>
              </a:rPr>
              <a:t>Dedicated to the improvement of the quality of care and monitoring of outcomes of patients with breast diseases</a:t>
            </a:r>
          </a:p>
          <a:p>
            <a:pPr lvl="1">
              <a:spcAft>
                <a:spcPts val="0"/>
              </a:spcAft>
            </a:pPr>
            <a:r>
              <a:rPr lang="en-US" dirty="0"/>
              <a:t>National</a:t>
            </a:r>
            <a:r>
              <a:rPr lang="en-US" dirty="0">
                <a:effectLst/>
                <a:latin typeface="Calibri" panose="020F0502020204030204" pitchFamily="34" charset="0"/>
              </a:rPr>
              <a:t> </a:t>
            </a:r>
            <a:r>
              <a:rPr lang="en-US" dirty="0">
                <a:effectLst/>
              </a:rPr>
              <a:t>Accreditation Program for Rectal Cancer (NAPRC)</a:t>
            </a:r>
          </a:p>
          <a:p>
            <a:pPr lvl="3">
              <a:spcBef>
                <a:spcPts val="0"/>
              </a:spcBef>
            </a:pPr>
            <a:r>
              <a:rPr lang="en-US" dirty="0">
                <a:effectLst/>
              </a:rPr>
              <a:t>Ensure patients with rectal cancer receive appropriate care using a multidisciplinary approach</a:t>
            </a:r>
          </a:p>
          <a:p>
            <a:pPr lvl="1">
              <a:spcAft>
                <a:spcPts val="0"/>
              </a:spcAft>
            </a:pPr>
            <a:r>
              <a:rPr lang="en-US" dirty="0">
                <a:latin typeface="Minion Pro"/>
              </a:rPr>
              <a:t>These</a:t>
            </a:r>
            <a:r>
              <a:rPr lang="en-US" dirty="0">
                <a:effectLst/>
                <a:latin typeface="Minion Pro"/>
              </a:rPr>
              <a:t> </a:t>
            </a:r>
            <a:r>
              <a:rPr lang="en-US" dirty="0">
                <a:latin typeface="Minion Pro"/>
              </a:rPr>
              <a:t>accredited </a:t>
            </a:r>
            <a:r>
              <a:rPr lang="en-US" dirty="0">
                <a:effectLst/>
                <a:latin typeface="Minion Pro"/>
              </a:rPr>
              <a:t>programs:</a:t>
            </a:r>
          </a:p>
          <a:p>
            <a:pPr lvl="3">
              <a:spcBef>
                <a:spcPts val="0"/>
              </a:spcBef>
            </a:pPr>
            <a:r>
              <a:rPr lang="en-US" dirty="0">
                <a:effectLst/>
              </a:rPr>
              <a:t>Set evidence-based standards</a:t>
            </a:r>
          </a:p>
          <a:p>
            <a:pPr lvl="3">
              <a:spcBef>
                <a:spcPts val="0"/>
              </a:spcBef>
            </a:pPr>
            <a:r>
              <a:rPr lang="en-US" dirty="0">
                <a:effectLst/>
              </a:rPr>
              <a:t>Conducts surveys</a:t>
            </a:r>
          </a:p>
          <a:p>
            <a:pPr lvl="3">
              <a:spcBef>
                <a:spcPts val="0"/>
              </a:spcBef>
            </a:pPr>
            <a:r>
              <a:rPr lang="en-US" dirty="0">
                <a:effectLst/>
              </a:rPr>
              <a:t>Accredits U.S. and international centers</a:t>
            </a:r>
          </a:p>
          <a:p>
            <a:pPr lvl="3">
              <a:spcBef>
                <a:spcPts val="0"/>
              </a:spcBef>
            </a:pPr>
            <a:r>
              <a:rPr lang="en-US" dirty="0">
                <a:effectLst/>
              </a:rPr>
              <a:t>Triennial site visit</a:t>
            </a:r>
          </a:p>
          <a:p>
            <a:pPr lvl="1"/>
            <a:endParaRPr lang="en-US" dirty="0"/>
          </a:p>
        </p:txBody>
      </p:sp>
    </p:spTree>
    <p:extLst>
      <p:ext uri="{BB962C8B-B14F-4D97-AF65-F5344CB8AC3E}">
        <p14:creationId xmlns:p14="http://schemas.microsoft.com/office/powerpoint/2010/main" val="1691946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E2FC8-1F97-1F3B-A91B-59FBE5CE5F5A}"/>
              </a:ext>
            </a:extLst>
          </p:cNvPr>
          <p:cNvSpPr>
            <a:spLocks noGrp="1"/>
          </p:cNvSpPr>
          <p:nvPr>
            <p:ph type="title"/>
          </p:nvPr>
        </p:nvSpPr>
        <p:spPr/>
        <p:txBody>
          <a:bodyPr/>
          <a:lstStyle/>
          <a:p>
            <a:r>
              <a:rPr lang="en-US" dirty="0"/>
              <a:t>Additional Programs</a:t>
            </a:r>
          </a:p>
        </p:txBody>
      </p:sp>
      <p:sp>
        <p:nvSpPr>
          <p:cNvPr id="3" name="Content Placeholder 2">
            <a:extLst>
              <a:ext uri="{FF2B5EF4-FFF2-40B4-BE49-F238E27FC236}">
                <a16:creationId xmlns:a16="http://schemas.microsoft.com/office/drawing/2014/main" id="{2484AC64-3DD3-5BDF-BB2C-AACD793A1814}"/>
              </a:ext>
            </a:extLst>
          </p:cNvPr>
          <p:cNvSpPr>
            <a:spLocks noGrp="1"/>
          </p:cNvSpPr>
          <p:nvPr>
            <p:ph idx="1"/>
          </p:nvPr>
        </p:nvSpPr>
        <p:spPr/>
        <p:txBody>
          <a:bodyPr/>
          <a:lstStyle/>
          <a:p>
            <a:pPr lvl="1"/>
            <a:r>
              <a:rPr lang="en-US" dirty="0"/>
              <a:t>National Cancer Database (NCDB)</a:t>
            </a:r>
          </a:p>
          <a:p>
            <a:pPr lvl="3"/>
            <a:r>
              <a:rPr lang="en-US" dirty="0"/>
              <a:t>Jointly sponsored by </a:t>
            </a:r>
            <a:r>
              <a:rPr lang="en-US" dirty="0" err="1"/>
              <a:t>ACoS</a:t>
            </a:r>
            <a:r>
              <a:rPr lang="en-US" dirty="0"/>
              <a:t> and the ACS</a:t>
            </a:r>
          </a:p>
          <a:p>
            <a:pPr lvl="3"/>
            <a:r>
              <a:rPr lang="en-US" dirty="0"/>
              <a:t>Clinical oncology (oncology outcomes) database sourced by CoC accredited registry data</a:t>
            </a:r>
          </a:p>
          <a:p>
            <a:pPr lvl="3"/>
            <a:r>
              <a:rPr lang="en-US" dirty="0"/>
              <a:t>Data used to analyze and track cancer patients, treatments, and outcomes</a:t>
            </a:r>
          </a:p>
          <a:p>
            <a:pPr marL="1371600" lvl="3">
              <a:buFont typeface="Arial" panose="020B0604020202020204" pitchFamily="34" charset="0"/>
              <a:buChar char="•"/>
            </a:pPr>
            <a:r>
              <a:rPr lang="en-US" dirty="0"/>
              <a:t>30+ years in operation</a:t>
            </a:r>
          </a:p>
          <a:p>
            <a:pPr marL="1371600" lvl="3">
              <a:buFont typeface="Arial" panose="020B0604020202020204" pitchFamily="34" charset="0"/>
              <a:buChar char="•"/>
            </a:pPr>
            <a:r>
              <a:rPr lang="en-US" dirty="0"/>
              <a:t>34 million historical records</a:t>
            </a:r>
          </a:p>
          <a:p>
            <a:pPr marL="1371600" lvl="3">
              <a:buFont typeface="Arial" panose="020B0604020202020204" pitchFamily="34" charset="0"/>
              <a:buChar char="•"/>
            </a:pPr>
            <a:r>
              <a:rPr lang="en-US" dirty="0"/>
              <a:t>Collect 1.4 million cases annually</a:t>
            </a:r>
          </a:p>
        </p:txBody>
      </p:sp>
    </p:spTree>
    <p:extLst>
      <p:ext uri="{BB962C8B-B14F-4D97-AF65-F5344CB8AC3E}">
        <p14:creationId xmlns:p14="http://schemas.microsoft.com/office/powerpoint/2010/main" val="1075079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0EA86-0F88-B799-87D5-D59DBD9944EE}"/>
              </a:ext>
            </a:extLst>
          </p:cNvPr>
          <p:cNvSpPr>
            <a:spLocks noGrp="1"/>
          </p:cNvSpPr>
          <p:nvPr>
            <p:ph type="title"/>
          </p:nvPr>
        </p:nvSpPr>
        <p:spPr/>
        <p:txBody>
          <a:bodyPr/>
          <a:lstStyle/>
          <a:p>
            <a:r>
              <a:rPr lang="en-US" dirty="0"/>
              <a:t>American Joint Committee on Cancer (AJCC)</a:t>
            </a:r>
          </a:p>
        </p:txBody>
      </p:sp>
      <p:sp>
        <p:nvSpPr>
          <p:cNvPr id="3" name="Content Placeholder 2">
            <a:extLst>
              <a:ext uri="{FF2B5EF4-FFF2-40B4-BE49-F238E27FC236}">
                <a16:creationId xmlns:a16="http://schemas.microsoft.com/office/drawing/2014/main" id="{0097064C-93E3-5FBA-C75E-2E721AF700F6}"/>
              </a:ext>
            </a:extLst>
          </p:cNvPr>
          <p:cNvSpPr>
            <a:spLocks noGrp="1"/>
          </p:cNvSpPr>
          <p:nvPr>
            <p:ph idx="1"/>
          </p:nvPr>
        </p:nvSpPr>
        <p:spPr>
          <a:xfrm>
            <a:off x="2211131" y="2143762"/>
            <a:ext cx="6304219" cy="4351338"/>
          </a:xfrm>
        </p:spPr>
        <p:txBody>
          <a:bodyPr>
            <a:noAutofit/>
          </a:bodyPr>
          <a:lstStyle/>
          <a:p>
            <a:pPr lvl="1"/>
            <a:r>
              <a:rPr lang="en-US" dirty="0">
                <a:effectLst/>
              </a:rPr>
              <a:t>AJCC Team of multidisciplinary professionals</a:t>
            </a:r>
          </a:p>
          <a:p>
            <a:pPr lvl="1"/>
            <a:r>
              <a:rPr lang="en-US" dirty="0">
                <a:effectLst/>
              </a:rPr>
              <a:t>Responsible for developing and publishing staging standards </a:t>
            </a:r>
          </a:p>
          <a:p>
            <a:pPr lvl="1">
              <a:spcAft>
                <a:spcPts val="0"/>
              </a:spcAft>
            </a:pPr>
            <a:r>
              <a:rPr lang="en-US" dirty="0">
                <a:effectLst/>
              </a:rPr>
              <a:t>Staging system based on the evaluation of:</a:t>
            </a:r>
          </a:p>
          <a:p>
            <a:pPr lvl="3"/>
            <a:r>
              <a:rPr lang="en-US" dirty="0">
                <a:effectLst/>
              </a:rPr>
              <a:t>T (Tumor)</a:t>
            </a:r>
          </a:p>
          <a:p>
            <a:pPr lvl="3"/>
            <a:r>
              <a:rPr lang="en-US" dirty="0">
                <a:effectLst/>
              </a:rPr>
              <a:t>N (Regional Nodes)</a:t>
            </a:r>
          </a:p>
          <a:p>
            <a:pPr lvl="3">
              <a:spcAft>
                <a:spcPts val="600"/>
              </a:spcAft>
            </a:pPr>
            <a:r>
              <a:rPr lang="en-US" dirty="0">
                <a:effectLst/>
              </a:rPr>
              <a:t>M (Distant Metastases)</a:t>
            </a:r>
          </a:p>
          <a:p>
            <a:pPr lvl="1"/>
            <a:r>
              <a:rPr lang="en-US" dirty="0">
                <a:effectLst/>
              </a:rPr>
              <a:t>Stage Group is assigned (Stage 0 – IV)</a:t>
            </a:r>
          </a:p>
          <a:p>
            <a:pPr lvl="1"/>
            <a:r>
              <a:rPr lang="en-US" dirty="0">
                <a:effectLst/>
              </a:rPr>
              <a:t>For additional information on AJCC Stage, view the Cancer Staging presentation</a:t>
            </a:r>
          </a:p>
          <a:p>
            <a:pPr lvl="1"/>
            <a:endParaRPr lang="en-US" dirty="0"/>
          </a:p>
        </p:txBody>
      </p:sp>
    </p:spTree>
    <p:extLst>
      <p:ext uri="{BB962C8B-B14F-4D97-AF65-F5344CB8AC3E}">
        <p14:creationId xmlns:p14="http://schemas.microsoft.com/office/powerpoint/2010/main" val="3609308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653D8-7D6E-9B79-6852-483303960A10}"/>
              </a:ext>
            </a:extLst>
          </p:cNvPr>
          <p:cNvSpPr>
            <a:spLocks noGrp="1"/>
          </p:cNvSpPr>
          <p:nvPr>
            <p:ph type="title"/>
          </p:nvPr>
        </p:nvSpPr>
        <p:spPr/>
        <p:txBody>
          <a:bodyPr/>
          <a:lstStyle/>
          <a:p>
            <a:r>
              <a:rPr lang="en-US" dirty="0"/>
              <a:t>Cancer Research Program</a:t>
            </a:r>
          </a:p>
        </p:txBody>
      </p:sp>
      <p:sp>
        <p:nvSpPr>
          <p:cNvPr id="3" name="Content Placeholder 2">
            <a:extLst>
              <a:ext uri="{FF2B5EF4-FFF2-40B4-BE49-F238E27FC236}">
                <a16:creationId xmlns:a16="http://schemas.microsoft.com/office/drawing/2014/main" id="{32A48A72-5E09-EE84-C7DF-3F5F58AEB7C1}"/>
              </a:ext>
            </a:extLst>
          </p:cNvPr>
          <p:cNvSpPr>
            <a:spLocks noGrp="1"/>
          </p:cNvSpPr>
          <p:nvPr>
            <p:ph idx="1"/>
          </p:nvPr>
        </p:nvSpPr>
        <p:spPr/>
        <p:txBody>
          <a:bodyPr>
            <a:normAutofit/>
          </a:bodyPr>
          <a:lstStyle/>
          <a:p>
            <a:pPr lvl="1"/>
            <a:r>
              <a:rPr lang="en-US" dirty="0">
                <a:effectLst/>
              </a:rPr>
              <a:t>Reduce the impact of cancer by increasing awareness of new evidence and practice standards</a:t>
            </a:r>
          </a:p>
          <a:p>
            <a:pPr lvl="1"/>
            <a:r>
              <a:rPr lang="en-US" dirty="0">
                <a:effectLst/>
              </a:rPr>
              <a:t>Increase participation of community oncology surgeons</a:t>
            </a:r>
          </a:p>
          <a:p>
            <a:pPr lvl="1"/>
            <a:r>
              <a:rPr lang="en-US" dirty="0">
                <a:effectLst/>
              </a:rPr>
              <a:t>Develop and implement evidence-based practices in surgical oncology</a:t>
            </a:r>
          </a:p>
          <a:p>
            <a:pPr lvl="1"/>
            <a:r>
              <a:rPr lang="en-US" dirty="0">
                <a:effectLst/>
              </a:rPr>
              <a:t>Create opportunities for health-services research</a:t>
            </a:r>
          </a:p>
          <a:p>
            <a:pPr lvl="1"/>
            <a:r>
              <a:rPr lang="en-US" dirty="0">
                <a:effectLst/>
              </a:rPr>
              <a:t>Conduct health science research and clinical trials</a:t>
            </a:r>
            <a:endParaRPr lang="en-US" dirty="0"/>
          </a:p>
        </p:txBody>
      </p:sp>
    </p:spTree>
    <p:extLst>
      <p:ext uri="{BB962C8B-B14F-4D97-AF65-F5344CB8AC3E}">
        <p14:creationId xmlns:p14="http://schemas.microsoft.com/office/powerpoint/2010/main" val="3796629893"/>
      </p:ext>
    </p:extLst>
  </p:cSld>
  <p:clrMapOvr>
    <a:masterClrMapping/>
  </p:clrMapOvr>
</p:sld>
</file>

<file path=ppt/theme/theme1.xml><?xml version="1.0" encoding="utf-8"?>
<a:theme xmlns:a="http://schemas.openxmlformats.org/drawingml/2006/main" name="Office Theme">
  <a:themeElements>
    <a:clrScheme name="NCRA Registry">
      <a:dk1>
        <a:srgbClr val="000000"/>
      </a:dk1>
      <a:lt1>
        <a:srgbClr val="FFFFFF"/>
      </a:lt1>
      <a:dk2>
        <a:srgbClr val="506D7B"/>
      </a:dk2>
      <a:lt2>
        <a:srgbClr val="E0B524"/>
      </a:lt2>
      <a:accent1>
        <a:srgbClr val="962F58"/>
      </a:accent1>
      <a:accent2>
        <a:srgbClr val="56A3A5"/>
      </a:accent2>
      <a:accent3>
        <a:srgbClr val="246B2B"/>
      </a:accent3>
      <a:accent4>
        <a:srgbClr val="ED4624"/>
      </a:accent4>
      <a:accent5>
        <a:srgbClr val="0C4C61"/>
      </a:accent5>
      <a:accent6>
        <a:srgbClr val="B13428"/>
      </a:accent6>
      <a:hlink>
        <a:srgbClr val="716657"/>
      </a:hlink>
      <a:folHlink>
        <a:srgbClr val="FBDD00"/>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F207FEFC38F64D94CE7B2FAA439BA6" ma:contentTypeVersion="16" ma:contentTypeDescription="Create a new document." ma:contentTypeScope="" ma:versionID="b91738d401015cb5bb8e730b20b9e1d3">
  <xsd:schema xmlns:xsd="http://www.w3.org/2001/XMLSchema" xmlns:xs="http://www.w3.org/2001/XMLSchema" xmlns:p="http://schemas.microsoft.com/office/2006/metadata/properties" xmlns:ns2="d6434c83-0255-46ef-a54d-be4537d18526" xmlns:ns3="0fcdeb9f-fe34-45d3-bf7e-6f45f3e47953" targetNamespace="http://schemas.microsoft.com/office/2006/metadata/properties" ma:root="true" ma:fieldsID="78060ed2ce8365e104bca1252d9ceff4" ns2:_="" ns3:_="">
    <xsd:import namespace="d6434c83-0255-46ef-a54d-be4537d18526"/>
    <xsd:import namespace="0fcdeb9f-fe34-45d3-bf7e-6f45f3e479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434c83-0255-46ef-a54d-be4537d185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60ee2a9-b1ca-491b-890d-1e313af4270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descrip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cdeb9f-fe34-45d3-bf7e-6f45f3e47953"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fcc9377-5417-4b8d-b887-a6120e35a9f2}" ma:internalName="TaxCatchAll" ma:showField="CatchAllData" ma:web="0fcdeb9f-fe34-45d3-bf7e-6f45f3e4795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6434c83-0255-46ef-a54d-be4537d18526">
      <Terms xmlns="http://schemas.microsoft.com/office/infopath/2007/PartnerControls"/>
    </lcf76f155ced4ddcb4097134ff3c332f>
    <TaxCatchAll xmlns="0fcdeb9f-fe34-45d3-bf7e-6f45f3e4795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851264-E6CD-4140-8203-D9AB74581972}"/>
</file>

<file path=customXml/itemProps2.xml><?xml version="1.0" encoding="utf-8"?>
<ds:datastoreItem xmlns:ds="http://schemas.openxmlformats.org/officeDocument/2006/customXml" ds:itemID="{4FE2C182-D694-4139-8BD8-81548C3263E9}">
  <ds:schemaRefs>
    <ds:schemaRef ds:uri="http://schemas.microsoft.com/office/2006/metadata/properties"/>
    <ds:schemaRef ds:uri="http://schemas.microsoft.com/office/infopath/2007/PartnerControls"/>
    <ds:schemaRef ds:uri="d6434c83-0255-46ef-a54d-be4537d18526"/>
    <ds:schemaRef ds:uri="0fcdeb9f-fe34-45d3-bf7e-6f45f3e47953"/>
  </ds:schemaRefs>
</ds:datastoreItem>
</file>

<file path=customXml/itemProps3.xml><?xml version="1.0" encoding="utf-8"?>
<ds:datastoreItem xmlns:ds="http://schemas.openxmlformats.org/officeDocument/2006/customXml" ds:itemID="{CD0F3B90-2364-4F15-B351-8C1A83A789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738</TotalTime>
  <Words>2395</Words>
  <Application>Microsoft Office PowerPoint</Application>
  <PresentationFormat>On-screen Show (4:3)</PresentationFormat>
  <Paragraphs>174</Paragraphs>
  <Slides>19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Aptos</vt:lpstr>
      <vt:lpstr>Aptos Black</vt:lpstr>
      <vt:lpstr>Aptos ExtraBold</vt:lpstr>
      <vt:lpstr>Arial</vt:lpstr>
      <vt:lpstr>Calibri</vt:lpstr>
      <vt:lpstr>Cambria</vt:lpstr>
      <vt:lpstr>Courier New</vt:lpstr>
      <vt:lpstr>Minion Pro</vt:lpstr>
      <vt:lpstr>Office Theme</vt:lpstr>
      <vt:lpstr>PowerPoint Presentation</vt:lpstr>
      <vt:lpstr>Objectives</vt:lpstr>
      <vt:lpstr>       Cancer Standard Setters</vt:lpstr>
      <vt:lpstr>American College of Surgeons (ACoS)</vt:lpstr>
      <vt:lpstr>Commission on Cancer (CoC)</vt:lpstr>
      <vt:lpstr>NAPBC and NAPRC</vt:lpstr>
      <vt:lpstr>Additional Programs</vt:lpstr>
      <vt:lpstr>American Joint Committee on Cancer (AJCC)</vt:lpstr>
      <vt:lpstr>Cancer Research Program</vt:lpstr>
      <vt:lpstr>Cancer Surgery Standards Program (CSSP)</vt:lpstr>
      <vt:lpstr>CDC’s National Program of Cancer Registries (NPCR)</vt:lpstr>
      <vt:lpstr>NCI’s SEER (Surveillance, Epidemiology, and End Results Program</vt:lpstr>
      <vt:lpstr>North American Association of Central Cancer Registries (NAACCR)</vt:lpstr>
      <vt:lpstr>         Cancer Organizations</vt:lpstr>
      <vt:lpstr>American Cancer Society (ACS)</vt:lpstr>
      <vt:lpstr>College of American Pathologists (CAP)</vt:lpstr>
      <vt:lpstr>National Cancer Registrars Association (NCRA)</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Lucy Pope</dc:creator>
  <cp:lastModifiedBy>Lori Swain</cp:lastModifiedBy>
  <cp:revision>58</cp:revision>
  <dcterms:created xsi:type="dcterms:W3CDTF">2024-11-18T18:14:04Z</dcterms:created>
  <dcterms:modified xsi:type="dcterms:W3CDTF">2025-04-21T16:13:54Z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0x01010082F207FEFC38F64D94CE7B2FAA439BA6</vt:lpwstr>
  </property>
  <property fmtid="{D5CDD505-2E9C-101B-9397-08002B2CF9AE}" pid="3" name="MediaServiceImageTags">
    <vt:lpwstr/>
  </property>
</Properties>
</file>