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53243D-BCF3-6809-947B-F25C903679A9}" name="Lori Swain" initials="LS" userId="S::LSwain@ncra-usa.org::72aa1fc0-614b-45ae-a219-d01da18eb305" providerId="AD"/>
  <p188:author id="{437F5462-9A99-AD5F-43AE-B9AE56ED2D82}" name="Sara Biese" initials="SB" userId="S::sbiese_swtc.edu#ext#@ncrausaorg.onmicrosoft.com::da779831-c733-4c9c-8ab6-28a75534c936" providerId="AD"/>
  <p188:author id="{0858377E-2C87-3357-D6B2-170841F3F2D7}" name="Farzana Salimi" initials="FS" userId="S::fsalimi@ncra-usa.org::6ec9a0b7-9482-4a4a-b026-36817ee95e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70036-D72B-CEBA-45C2-F5E5AA9D28BF}" v="110" dt="2025-03-27T16:52:40.790"/>
    <p1510:client id="{F8443DE8-DD2C-7E62-51E9-9E30DFC44FDD}" v="623" dt="2025-03-27T19:34:13.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031" autoAdjust="0"/>
  </p:normalViewPr>
  <p:slideViewPr>
    <p:cSldViewPr snapToGrid="0">
      <p:cViewPr varScale="1">
        <p:scale>
          <a:sx n="54" d="100"/>
          <a:sy n="54" d="100"/>
        </p:scale>
        <p:origin x="24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380"/>
              </a:lnSpc>
              <a:defRPr sz="1400" b="0" i="0" u="none" strike="noStrike" kern="1200" spc="0" baseline="0">
                <a:solidFill>
                  <a:schemeClr val="tx1">
                    <a:lumMod val="65000"/>
                    <a:lumOff val="35000"/>
                  </a:schemeClr>
                </a:solidFill>
                <a:latin typeface="+mn-lt"/>
                <a:ea typeface="+mn-ea"/>
                <a:cs typeface="+mn-cs"/>
              </a:defRPr>
            </a:pPr>
            <a:r>
              <a:rPr lang="en-US" sz="1400" b="1" i="0">
                <a:solidFill>
                  <a:schemeClr val="tx2"/>
                </a:solidFill>
                <a:latin typeface="Aptos" panose="020B0004020202020204" pitchFamily="34" charset="0"/>
              </a:rPr>
              <a:t>Five-Year</a:t>
            </a:r>
            <a:r>
              <a:rPr lang="en-US" sz="1400" b="1" i="0" baseline="0">
                <a:solidFill>
                  <a:schemeClr val="tx2"/>
                </a:solidFill>
                <a:latin typeface="Aptos" panose="020B0004020202020204" pitchFamily="34" charset="0"/>
              </a:rPr>
              <a:t> Relative Survival Rates</a:t>
            </a:r>
          </a:p>
          <a:p>
            <a:pPr>
              <a:lnSpc>
                <a:spcPts val="1380"/>
              </a:lnSpc>
              <a:defRPr sz="1400"/>
            </a:pPr>
            <a:r>
              <a:rPr lang="en-US" sz="1400" b="1" i="0" baseline="0">
                <a:solidFill>
                  <a:schemeClr val="tx2"/>
                </a:solidFill>
                <a:latin typeface="Aptos" panose="020B0004020202020204" pitchFamily="34" charset="0"/>
              </a:rPr>
              <a:t>All Cancer Sites</a:t>
            </a:r>
            <a:endParaRPr lang="en-US" sz="1400" b="1" i="0">
              <a:solidFill>
                <a:schemeClr val="tx2"/>
              </a:solidFill>
              <a:latin typeface="Aptos" panose="020B0004020202020204" pitchFamily="34" charset="0"/>
            </a:endParaRPr>
          </a:p>
        </c:rich>
      </c:tx>
      <c:overlay val="0"/>
      <c:spPr>
        <a:noFill/>
        <a:ln>
          <a:noFill/>
        </a:ln>
        <a:effectLst/>
      </c:spPr>
      <c:txPr>
        <a:bodyPr rot="0" spcFirstLastPara="1" vertOverflow="ellipsis" vert="horz" wrap="square" anchor="ctr" anchorCtr="1"/>
        <a:lstStyle/>
        <a:p>
          <a:pPr>
            <a:lnSpc>
              <a:spcPts val="1380"/>
            </a:lnSpc>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53975" cap="rnd">
              <a:solidFill>
                <a:schemeClr val="bg2"/>
              </a:solidFill>
              <a:round/>
            </a:ln>
            <a:effectLst/>
          </c:spPr>
          <c:marker>
            <c:symbol val="none"/>
          </c:marker>
          <c:dLbls>
            <c:spPr>
              <a:solidFill>
                <a:schemeClr val="bg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1995-1997</c:v>
                </c:pt>
                <c:pt idx="1">
                  <c:v>1987-1989</c:v>
                </c:pt>
                <c:pt idx="2">
                  <c:v>2014-2020</c:v>
                </c:pt>
              </c:strCache>
            </c:strRef>
          </c:cat>
          <c:val>
            <c:numRef>
              <c:f>Sheet1!$B$2:$B$4</c:f>
              <c:numCache>
                <c:formatCode>General</c:formatCode>
                <c:ptCount val="3"/>
                <c:pt idx="0">
                  <c:v>49</c:v>
                </c:pt>
                <c:pt idx="1">
                  <c:v>63</c:v>
                </c:pt>
                <c:pt idx="2">
                  <c:v>69</c:v>
                </c:pt>
              </c:numCache>
            </c:numRef>
          </c:val>
          <c:smooth val="0"/>
          <c:extLst>
            <c:ext xmlns:c16="http://schemas.microsoft.com/office/drawing/2014/chart" uri="{C3380CC4-5D6E-409C-BE32-E72D297353CC}">
              <c16:uniqueId val="{00000000-BB67-9846-9AB2-4E21809163A9}"/>
            </c:ext>
          </c:extLst>
        </c:ser>
        <c:dLbls>
          <c:dLblPos val="ctr"/>
          <c:showLegendKey val="0"/>
          <c:showVal val="1"/>
          <c:showCatName val="0"/>
          <c:showSerName val="0"/>
          <c:showPercent val="0"/>
          <c:showBubbleSize val="0"/>
        </c:dLbls>
        <c:smooth val="0"/>
        <c:axId val="462994367"/>
        <c:axId val="628386943"/>
      </c:lineChart>
      <c:catAx>
        <c:axId val="462994367"/>
        <c:scaling>
          <c:orientation val="minMax"/>
        </c:scaling>
        <c:delete val="0"/>
        <c:axPos val="b"/>
        <c:title>
          <c:tx>
            <c:rich>
              <a:bodyPr rot="0" spcFirstLastPara="1" vertOverflow="ellipsis" vert="horz" wrap="square" anchor="ctr" anchorCtr="1"/>
              <a:lstStyle/>
              <a:p>
                <a:pPr>
                  <a:defRPr sz="1100" b="1" i="1" u="none" strike="noStrike" kern="1200" baseline="0">
                    <a:solidFill>
                      <a:schemeClr val="tx2"/>
                    </a:solidFill>
                    <a:latin typeface="Aptos" panose="020B0004020202020204" pitchFamily="34" charset="0"/>
                    <a:ea typeface="+mn-ea"/>
                    <a:cs typeface="+mn-cs"/>
                  </a:defRPr>
                </a:pPr>
                <a:r>
                  <a:rPr lang="en-US" sz="1100" b="1" i="1">
                    <a:solidFill>
                      <a:schemeClr val="tx2"/>
                    </a:solidFill>
                    <a:latin typeface="Aptos" panose="020B0004020202020204" pitchFamily="34" charset="0"/>
                  </a:rPr>
                  <a:t>Diagnosis Years</a:t>
                </a:r>
              </a:p>
            </c:rich>
          </c:tx>
          <c:layout>
            <c:manualLayout>
              <c:xMode val="edge"/>
              <c:yMode val="edge"/>
              <c:x val="0.38850752731051885"/>
              <c:y val="0.86227245814643083"/>
            </c:manualLayout>
          </c:layout>
          <c:overlay val="0"/>
          <c:spPr>
            <a:noFill/>
            <a:ln>
              <a:noFill/>
            </a:ln>
            <a:effectLst/>
          </c:spPr>
          <c:txPr>
            <a:bodyPr rot="0" spcFirstLastPara="1" vertOverflow="ellipsis" vert="horz" wrap="square" anchor="ctr" anchorCtr="1"/>
            <a:lstStyle/>
            <a:p>
              <a:pPr>
                <a:defRPr sz="1100" b="1" i="1" u="none" strike="noStrike" kern="1200" baseline="0">
                  <a:solidFill>
                    <a:schemeClr val="tx2"/>
                  </a:solidFill>
                  <a:latin typeface="Aptos" panose="020B00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28386943"/>
        <c:crosses val="autoZero"/>
        <c:auto val="1"/>
        <c:lblAlgn val="ctr"/>
        <c:lblOffset val="100"/>
        <c:noMultiLvlLbl val="0"/>
      </c:catAx>
      <c:valAx>
        <c:axId val="628386943"/>
        <c:scaling>
          <c:orientation val="minMax"/>
        </c:scaling>
        <c:delete val="0"/>
        <c:axPos val="l"/>
        <c:majorGridlines>
          <c:spPr>
            <a:ln w="25400" cap="flat" cmpd="sng" algn="ctr">
              <a:solidFill>
                <a:schemeClr val="accent2">
                  <a:alpha val="15543"/>
                </a:schemeClr>
              </a:solidFill>
              <a:round/>
            </a:ln>
            <a:effectLst/>
          </c:spPr>
        </c:majorGridlines>
        <c:title>
          <c:tx>
            <c:rich>
              <a:bodyPr rot="-5400000" spcFirstLastPara="1" vertOverflow="ellipsis" vert="horz" wrap="square" anchor="ctr" anchorCtr="1"/>
              <a:lstStyle/>
              <a:p>
                <a:pPr>
                  <a:defRPr sz="1100" b="1" i="1" u="none" strike="noStrike" kern="1200" baseline="0">
                    <a:solidFill>
                      <a:schemeClr val="tx2"/>
                    </a:solidFill>
                    <a:latin typeface="Aptos" panose="020B0004020202020204" pitchFamily="34" charset="0"/>
                    <a:ea typeface="+mn-ea"/>
                    <a:cs typeface="+mn-cs"/>
                  </a:defRPr>
                </a:pPr>
                <a:r>
                  <a:rPr lang="en-US" sz="1100" b="1" i="1">
                    <a:solidFill>
                      <a:schemeClr val="tx2"/>
                    </a:solidFill>
                    <a:latin typeface="Aptos" panose="020B0004020202020204" pitchFamily="34" charset="0"/>
                  </a:rPr>
                  <a:t>Percentage</a:t>
                </a:r>
              </a:p>
            </c:rich>
          </c:tx>
          <c:layout>
            <c:manualLayout>
              <c:xMode val="edge"/>
              <c:yMode val="edge"/>
              <c:x val="2.0833333333333332E-2"/>
              <c:y val="0.34646758998875138"/>
            </c:manualLayout>
          </c:layout>
          <c:overlay val="0"/>
          <c:spPr>
            <a:noFill/>
            <a:ln>
              <a:noFill/>
            </a:ln>
            <a:effectLst/>
          </c:spPr>
          <c:txPr>
            <a:bodyPr rot="-5400000" spcFirstLastPara="1" vertOverflow="ellipsis" vert="horz" wrap="square" anchor="ctr" anchorCtr="1"/>
            <a:lstStyle/>
            <a:p>
              <a:pPr>
                <a:defRPr sz="1100" b="1" i="1" u="none" strike="noStrike" kern="1200" baseline="0">
                  <a:solidFill>
                    <a:schemeClr val="tx2"/>
                  </a:solidFill>
                  <a:latin typeface="Aptos" panose="020B00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2994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C04F2-72FF-AF41-99E8-99400DBA964A}" type="datetimeFigureOut">
              <a:rPr lang="en-US" smtClean="0"/>
              <a:t>4/21/2025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EA76E-DD42-0747-97BC-769F5B0E2EB4}" type="slidenum">
              <a:rPr lang="en-US" smtClean="0"/>
              <a:t>‹#›</a:t>
            </a:fld>
            <a:endParaRPr lang="en-US"/>
          </a:p>
        </p:txBody>
      </p:sp>
    </p:spTree>
    <p:extLst>
      <p:ext uri="{BB962C8B-B14F-4D97-AF65-F5344CB8AC3E}">
        <p14:creationId xmlns:p14="http://schemas.microsoft.com/office/powerpoint/2010/main" val="220808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This presentation, “Cancer Registries,” is sponsored by the National Cancer Registrars Association Education Foundation.</a:t>
            </a:r>
          </a:p>
          <a:p>
            <a:endParaRPr lang="en-US"/>
          </a:p>
          <a:p>
            <a:endParaRPr lang="en-US"/>
          </a:p>
        </p:txBody>
      </p:sp>
      <p:sp>
        <p:nvSpPr>
          <p:cNvPr id="4" name="Slide Number Placeholder 3"/>
          <p:cNvSpPr>
            <a:spLocks noGrp="1"/>
          </p:cNvSpPr>
          <p:nvPr>
            <p:ph type="sldNum" sz="quarter" idx="5"/>
          </p:nvPr>
        </p:nvSpPr>
        <p:spPr/>
        <p:txBody>
          <a:bodyPr/>
          <a:lstStyle/>
          <a:p>
            <a:fld id="{033EA76E-DD42-0747-97BC-769F5B0E2EB4}" type="slidenum">
              <a:rPr lang="en-US" smtClean="0"/>
              <a:t>1</a:t>
            </a:fld>
            <a:endParaRPr lang="en-US"/>
          </a:p>
        </p:txBody>
      </p:sp>
    </p:spTree>
    <p:extLst>
      <p:ext uri="{BB962C8B-B14F-4D97-AF65-F5344CB8AC3E}">
        <p14:creationId xmlns:p14="http://schemas.microsoft.com/office/powerpoint/2010/main" val="333912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Local, state, and national cancer agencies as well as cancer control programs also use cancer registry data to make important public health decisions that maximize the effectiveness of limited public health funds.</a:t>
            </a:r>
            <a:r>
              <a:rPr lang="en-US" baseline="0"/>
              <a:t> </a:t>
            </a:r>
          </a:p>
          <a:p>
            <a:pPr eaLnBrk="1" hangingPunct="1"/>
            <a:endParaRPr lang="en-US" baseline="0"/>
          </a:p>
          <a:p>
            <a:r>
              <a:rPr lang="en-US" baseline="0"/>
              <a:t>One </a:t>
            </a:r>
            <a:r>
              <a:rPr lang="en-US"/>
              <a:t>such decision may be </a:t>
            </a:r>
            <a:r>
              <a:rPr lang="en-US" baseline="0"/>
              <a:t>where and how often to </a:t>
            </a:r>
            <a:r>
              <a:rPr lang="en-US"/>
              <a:t>implement community screening and prevention programs.</a:t>
            </a:r>
            <a:endParaRPr lang="en-US">
              <a:cs typeface="Calibri"/>
            </a:endParaRPr>
          </a:p>
        </p:txBody>
      </p:sp>
      <p:sp>
        <p:nvSpPr>
          <p:cNvPr id="4" name="Slide Number Placeholder 3"/>
          <p:cNvSpPr>
            <a:spLocks noGrp="1"/>
          </p:cNvSpPr>
          <p:nvPr>
            <p:ph type="sldNum" sz="quarter" idx="5"/>
          </p:nvPr>
        </p:nvSpPr>
        <p:spPr/>
        <p:txBody>
          <a:bodyPr/>
          <a:lstStyle/>
          <a:p>
            <a:fld id="{033EA76E-DD42-0747-97BC-769F5B0E2EB4}" type="slidenum">
              <a:rPr lang="en-US" smtClean="0"/>
              <a:t>10</a:t>
            </a:fld>
            <a:endParaRPr lang="en-US"/>
          </a:p>
        </p:txBody>
      </p:sp>
    </p:spTree>
    <p:extLst>
      <p:ext uri="{BB962C8B-B14F-4D97-AF65-F5344CB8AC3E}">
        <p14:creationId xmlns:p14="http://schemas.microsoft.com/office/powerpoint/2010/main" val="461595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Lifetime follow-up is another important aspect</a:t>
            </a:r>
            <a:r>
              <a:rPr lang="en-US" baseline="0" dirty="0"/>
              <a:t> </a:t>
            </a:r>
            <a:r>
              <a:rPr lang="en-US" dirty="0"/>
              <a:t>of the cancer registry.  The cancer registry makes every effort to retrieve information about a patient’s recent</a:t>
            </a:r>
            <a:r>
              <a:rPr lang="en-US" baseline="0" dirty="0"/>
              <a:t> </a:t>
            </a:r>
            <a:r>
              <a:rPr lang="en-US" dirty="0"/>
              <a:t>contacts or encounters with their health care provider.  At</a:t>
            </a:r>
            <a:r>
              <a:rPr lang="en-US" baseline="0" dirty="0"/>
              <a:t> times, cancer registries send letters to </a:t>
            </a:r>
            <a:r>
              <a:rPr lang="en-US" dirty="0"/>
              <a:t>physicians or patients asking for recent</a:t>
            </a:r>
            <a:r>
              <a:rPr lang="en-US" baseline="0" dirty="0"/>
              <a:t> cancer information; these letters </a:t>
            </a:r>
            <a:r>
              <a:rPr lang="en-US" dirty="0"/>
              <a:t>also serve as reminders to both parties that regular clinical exams are very important.  Cancer registry data obtained through follow-up also provides survival information.</a:t>
            </a:r>
          </a:p>
          <a:p>
            <a:pPr eaLnBrk="1" hangingPunct="1"/>
            <a:endParaRPr lang="en-US" dirty="0"/>
          </a:p>
          <a:p>
            <a:r>
              <a:rPr lang="en-US" dirty="0"/>
              <a:t>As you can see by this graph, there</a:t>
            </a:r>
            <a:r>
              <a:rPr lang="en-US" dirty="0">
                <a:cs typeface="Calibri"/>
              </a:rPr>
              <a:t> has been notable improvements in the five-year relative survival rates for all cancer sites combined due to early detection and/or advances in treatment since 1975.  Since 1975, the survival rate has increased by 20%.</a:t>
            </a:r>
          </a:p>
          <a:p>
            <a:endParaRPr lang="en-US" dirty="0">
              <a:cs typeface="Calibri"/>
            </a:endParaRPr>
          </a:p>
          <a:p>
            <a:r>
              <a:rPr lang="en-US" dirty="0">
                <a:cs typeface="Calibri"/>
              </a:rPr>
              <a:t>See page 11 of Cancer Facts &amp; Figures 2025.  See first row, first column of table for all sites</a:t>
            </a:r>
          </a:p>
        </p:txBody>
      </p:sp>
      <p:sp>
        <p:nvSpPr>
          <p:cNvPr id="4" name="Slide Number Placeholder 3"/>
          <p:cNvSpPr>
            <a:spLocks noGrp="1"/>
          </p:cNvSpPr>
          <p:nvPr>
            <p:ph type="sldNum" sz="quarter" idx="5"/>
          </p:nvPr>
        </p:nvSpPr>
        <p:spPr/>
        <p:txBody>
          <a:bodyPr/>
          <a:lstStyle/>
          <a:p>
            <a:fld id="{033EA76E-DD42-0747-97BC-769F5B0E2EB4}" type="slidenum">
              <a:rPr lang="en-US" smtClean="0"/>
              <a:t>11</a:t>
            </a:fld>
            <a:endParaRPr lang="en-US"/>
          </a:p>
        </p:txBody>
      </p:sp>
    </p:spTree>
    <p:extLst>
      <p:ext uri="{BB962C8B-B14F-4D97-AF65-F5344CB8AC3E}">
        <p14:creationId xmlns:p14="http://schemas.microsoft.com/office/powerpoint/2010/main" val="388609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Cancer registrars are the cancer data management experts who collect cancer data from a variety of sources and report the data to various health care agencies.  This is also</a:t>
            </a:r>
            <a:r>
              <a:rPr lang="en-US">
                <a:cs typeface="Calibri"/>
              </a:rPr>
              <a:t> known as case abstraction.</a:t>
            </a:r>
          </a:p>
        </p:txBody>
      </p:sp>
      <p:sp>
        <p:nvSpPr>
          <p:cNvPr id="4" name="Slide Number Placeholder 3"/>
          <p:cNvSpPr>
            <a:spLocks noGrp="1"/>
          </p:cNvSpPr>
          <p:nvPr>
            <p:ph type="sldNum" sz="quarter" idx="5"/>
          </p:nvPr>
        </p:nvSpPr>
        <p:spPr/>
        <p:txBody>
          <a:bodyPr/>
          <a:lstStyle/>
          <a:p>
            <a:fld id="{033EA76E-DD42-0747-97BC-769F5B0E2EB4}" type="slidenum">
              <a:rPr lang="en-US" smtClean="0"/>
              <a:t>12</a:t>
            </a:fld>
            <a:endParaRPr lang="en-US"/>
          </a:p>
        </p:txBody>
      </p:sp>
    </p:spTree>
    <p:extLst>
      <p:ext uri="{BB962C8B-B14F-4D97-AF65-F5344CB8AC3E}">
        <p14:creationId xmlns:p14="http://schemas.microsoft.com/office/powerpoint/2010/main" val="878643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solidFill>
                  <a:srgbClr val="000000"/>
                </a:solidFill>
              </a:rPr>
              <a:t>Cancer registrars are experts</a:t>
            </a:r>
            <a:r>
              <a:rPr lang="en-US" baseline="0">
                <a:solidFill>
                  <a:srgbClr val="000000"/>
                </a:solidFill>
              </a:rPr>
              <a:t> on all cancers.</a:t>
            </a:r>
          </a:p>
          <a:p>
            <a:pPr marL="171450" indent="-171450" eaLnBrk="1" hangingPunct="1">
              <a:buFont typeface="Arial" pitchFamily="34" charset="0"/>
              <a:buChar char="•"/>
            </a:pPr>
            <a:r>
              <a:rPr lang="en-US">
                <a:solidFill>
                  <a:srgbClr val="000000"/>
                </a:solidFill>
              </a:rPr>
              <a:t>Their primary responsibility</a:t>
            </a:r>
            <a:r>
              <a:rPr lang="en-US" baseline="0">
                <a:solidFill>
                  <a:srgbClr val="000000"/>
                </a:solidFill>
              </a:rPr>
              <a:t> </a:t>
            </a:r>
            <a:r>
              <a:rPr lang="en-US">
                <a:solidFill>
                  <a:srgbClr val="000000"/>
                </a:solidFill>
              </a:rPr>
              <a:t>is to ensure that timely, accurate, and complete cancer data is collected and maintained.</a:t>
            </a:r>
          </a:p>
          <a:p>
            <a:pPr marL="171450" indent="-171450">
              <a:buFont typeface="Arial" pitchFamily="34" charset="0"/>
              <a:buChar char="•"/>
            </a:pPr>
            <a:r>
              <a:rPr lang="en-US"/>
              <a:t>Basically, they summarize each patient’s cancer story from diagnosis to death</a:t>
            </a:r>
            <a:r>
              <a:rPr lang="en-US">
                <a:cs typeface="Calibri"/>
              </a:rPr>
              <a:t>, referred to as an abstract.</a:t>
            </a:r>
          </a:p>
          <a:p>
            <a:pPr marL="171450" indent="-171450">
              <a:buFont typeface="Arial" pitchFamily="34" charset="0"/>
              <a:buChar char="•"/>
            </a:pPr>
            <a:r>
              <a:rPr lang="en-US">
                <a:cs typeface="Calibri"/>
              </a:rPr>
              <a:t>Cancer registrars are responsible for submitting their data to their State Central Registry and the National Cancer Database.</a:t>
            </a:r>
            <a:endParaRPr lang="en-US"/>
          </a:p>
          <a:p>
            <a:pPr marL="171450" indent="-171450" eaLnBrk="1" hangingPunct="1">
              <a:buFont typeface="Arial" pitchFamily="34" charset="0"/>
              <a:buChar char="•"/>
            </a:pPr>
            <a:r>
              <a:rPr lang="en-US">
                <a:solidFill>
                  <a:srgbClr val="000000"/>
                </a:solidFill>
              </a:rPr>
              <a:t>They work closely with physicians, administrators, and researchers to provide support for their cancer program development and ensure compliance of reporting standards.  </a:t>
            </a:r>
          </a:p>
          <a:p>
            <a:pPr marL="171450" indent="-171450" fontAlgn="base">
              <a:spcBef>
                <a:spcPct val="30000"/>
              </a:spcBef>
              <a:spcAft>
                <a:spcPct val="0"/>
              </a:spcAft>
              <a:buFont typeface="Arial" pitchFamily="34" charset="0"/>
              <a:buChar char="•"/>
              <a:defRPr/>
            </a:pPr>
            <a:r>
              <a:rPr lang="en-US"/>
              <a:t>Cancer</a:t>
            </a:r>
            <a:r>
              <a:rPr lang="en-US" baseline="0"/>
              <a:t> r</a:t>
            </a:r>
            <a:r>
              <a:rPr lang="en-US"/>
              <a:t>egistrars compile</a:t>
            </a:r>
            <a:r>
              <a:rPr lang="en-US" baseline="0"/>
              <a:t> data for studies</a:t>
            </a:r>
            <a:r>
              <a:rPr lang="en-US"/>
              <a:t> and</a:t>
            </a:r>
            <a:r>
              <a:rPr lang="en-US" baseline="0"/>
              <a:t> </a:t>
            </a:r>
            <a:r>
              <a:rPr lang="en-US"/>
              <a:t>reports </a:t>
            </a:r>
            <a:r>
              <a:rPr lang="en-US" baseline="0"/>
              <a:t>such </a:t>
            </a:r>
            <a:r>
              <a:rPr lang="en-US"/>
              <a:t>as</a:t>
            </a:r>
            <a:r>
              <a:rPr lang="en-US" baseline="0"/>
              <a:t> </a:t>
            </a:r>
            <a:r>
              <a:rPr lang="en-US"/>
              <a:t>incidence by cancer site</a:t>
            </a:r>
            <a:r>
              <a:rPr lang="en-US" baseline="0"/>
              <a:t>,</a:t>
            </a:r>
            <a:r>
              <a:rPr lang="en-US"/>
              <a:t> stage at</a:t>
            </a:r>
            <a:r>
              <a:rPr lang="en-US" baseline="0"/>
              <a:t> </a:t>
            </a:r>
            <a:r>
              <a:rPr lang="en-US"/>
              <a:t>diagnosis</a:t>
            </a:r>
            <a:r>
              <a:rPr lang="en-US">
                <a:cs typeface="Calibri"/>
              </a:rPr>
              <a:t> and survival rates.</a:t>
            </a:r>
            <a:endParaRPr lang="en-US"/>
          </a:p>
          <a:p>
            <a:pPr marL="171450" indent="-171450">
              <a:buFont typeface="Arial" pitchFamily="34" charset="0"/>
              <a:buChar char="•"/>
            </a:pPr>
            <a:r>
              <a:rPr lang="en-US"/>
              <a:t>They also organize and participate in the Cancer Conferences, or Tumor Boards, as some facilities call them.  To learn more about Cancer Conferences, please view that presentation. </a:t>
            </a:r>
            <a:endParaRPr lang="en-US">
              <a:cs typeface="Calibri"/>
            </a:endParaRPr>
          </a:p>
        </p:txBody>
      </p:sp>
      <p:sp>
        <p:nvSpPr>
          <p:cNvPr id="4" name="Slide Number Placeholder 3"/>
          <p:cNvSpPr>
            <a:spLocks noGrp="1"/>
          </p:cNvSpPr>
          <p:nvPr>
            <p:ph type="sldNum" sz="quarter" idx="5"/>
          </p:nvPr>
        </p:nvSpPr>
        <p:spPr/>
        <p:txBody>
          <a:bodyPr/>
          <a:lstStyle/>
          <a:p>
            <a:fld id="{033EA76E-DD42-0747-97BC-769F5B0E2EB4}" type="slidenum">
              <a:rPr lang="en-US" smtClean="0"/>
              <a:t>13</a:t>
            </a:fld>
            <a:endParaRPr lang="en-US"/>
          </a:p>
        </p:txBody>
      </p:sp>
    </p:spTree>
    <p:extLst>
      <p:ext uri="{BB962C8B-B14F-4D97-AF65-F5344CB8AC3E}">
        <p14:creationId xmlns:p14="http://schemas.microsoft.com/office/powerpoint/2010/main" val="45178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There are two major types of cancer registries:</a:t>
            </a:r>
          </a:p>
          <a:p>
            <a:pPr>
              <a:buFontTx/>
              <a:buChar char="•"/>
            </a:pPr>
            <a:r>
              <a:rPr lang="en-US" dirty="0"/>
              <a:t>Hospital registries which are incidence-based (also called “facility based”)</a:t>
            </a:r>
            <a:endParaRPr lang="en-US" dirty="0">
              <a:cs typeface="Calibri"/>
            </a:endParaRPr>
          </a:p>
          <a:p>
            <a:pPr>
              <a:buFontTx/>
              <a:buChar char="•"/>
            </a:pPr>
            <a:r>
              <a:rPr lang="en-US" dirty="0"/>
              <a:t>State central registries which are population-based</a:t>
            </a:r>
          </a:p>
          <a:p>
            <a:pPr>
              <a:buFontTx/>
              <a:buChar char="•"/>
            </a:pPr>
            <a:endParaRPr lang="en-US" dirty="0">
              <a:cs typeface="Calibri"/>
            </a:endParaRPr>
          </a:p>
          <a:p>
            <a:pPr eaLnBrk="1" hangingPunct="1"/>
            <a:endParaRPr lang="en-US" dirty="0"/>
          </a:p>
          <a:p>
            <a:pPr eaLnBrk="1" hangingPunct="1"/>
            <a:r>
              <a:rPr lang="en-US" dirty="0"/>
              <a:t>We’ll review the first two types in a moment.</a:t>
            </a:r>
            <a:endParaRPr lang="en-US" dirty="0">
              <a:cs typeface="Calibri"/>
            </a:endParaRPr>
          </a:p>
          <a:p>
            <a:r>
              <a:rPr lang="en-US" dirty="0"/>
              <a:t>A third type of cancer registry is a special cancer registry. The Gilda Radner Familial Ovarian Cancer Registry is an example of this. This cancer registry collects cancer information from families with two or more relatives diagnosed with ovarian cancer.</a:t>
            </a:r>
            <a:r>
              <a:rPr lang="en-US" dirty="0">
                <a:cs typeface="Calibri"/>
              </a:rPr>
              <a:t>  Another example is the National Cancer Database which all Commission on Cancer accredited facilities must submit their data to annually.</a:t>
            </a:r>
          </a:p>
        </p:txBody>
      </p:sp>
      <p:sp>
        <p:nvSpPr>
          <p:cNvPr id="4" name="Slide Number Placeholder 3"/>
          <p:cNvSpPr>
            <a:spLocks noGrp="1"/>
          </p:cNvSpPr>
          <p:nvPr>
            <p:ph type="sldNum" sz="quarter" idx="5"/>
          </p:nvPr>
        </p:nvSpPr>
        <p:spPr/>
        <p:txBody>
          <a:bodyPr/>
          <a:lstStyle/>
          <a:p>
            <a:fld id="{033EA76E-DD42-0747-97BC-769F5B0E2EB4}" type="slidenum">
              <a:rPr lang="en-US" smtClean="0"/>
              <a:t>14</a:t>
            </a:fld>
            <a:endParaRPr lang="en-US"/>
          </a:p>
        </p:txBody>
      </p:sp>
    </p:spTree>
    <p:extLst>
      <p:ext uri="{BB962C8B-B14F-4D97-AF65-F5344CB8AC3E}">
        <p14:creationId xmlns:p14="http://schemas.microsoft.com/office/powerpoint/2010/main" val="50609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A hospital-based registry can be a single hospital or a multiple hospital registry.</a:t>
            </a:r>
          </a:p>
          <a:p>
            <a:pPr eaLnBrk="1" hangingPunct="1"/>
            <a:endParaRPr lang="en-US"/>
          </a:p>
          <a:p>
            <a:pPr eaLnBrk="1" hangingPunct="1"/>
            <a:r>
              <a:rPr lang="en-US"/>
              <a:t>The goals of hospital-based registries include:</a:t>
            </a:r>
          </a:p>
          <a:p>
            <a:pPr eaLnBrk="1" hangingPunct="1">
              <a:buFontTx/>
              <a:buChar char="•"/>
            </a:pPr>
            <a:r>
              <a:rPr lang="en-US"/>
              <a:t>Improvement of patient care</a:t>
            </a:r>
          </a:p>
          <a:p>
            <a:pPr eaLnBrk="1" hangingPunct="1">
              <a:buFontTx/>
              <a:buChar char="•"/>
            </a:pPr>
            <a:r>
              <a:rPr lang="en-US"/>
              <a:t>Professional education</a:t>
            </a:r>
          </a:p>
          <a:p>
            <a:pPr eaLnBrk="1" hangingPunct="1">
              <a:buFontTx/>
              <a:buChar char="•"/>
            </a:pPr>
            <a:r>
              <a:rPr lang="en-US"/>
              <a:t>Administrative information</a:t>
            </a:r>
          </a:p>
          <a:p>
            <a:pPr>
              <a:buFontTx/>
              <a:buChar char="•"/>
            </a:pPr>
            <a:r>
              <a:rPr lang="en-US"/>
              <a:t>Clinical research</a:t>
            </a:r>
            <a:r>
              <a:rPr lang="en-US">
                <a:cs typeface="Calibri"/>
              </a:rPr>
              <a:t> and </a:t>
            </a:r>
          </a:p>
          <a:p>
            <a:pPr>
              <a:buChar char="•"/>
            </a:pPr>
            <a:r>
              <a:rPr lang="en-US">
                <a:cs typeface="Calibri"/>
              </a:rPr>
              <a:t>Monitoring site specific treatment measures</a:t>
            </a:r>
          </a:p>
        </p:txBody>
      </p:sp>
      <p:sp>
        <p:nvSpPr>
          <p:cNvPr id="4" name="Slide Number Placeholder 3"/>
          <p:cNvSpPr>
            <a:spLocks noGrp="1"/>
          </p:cNvSpPr>
          <p:nvPr>
            <p:ph type="sldNum" sz="quarter" idx="5"/>
          </p:nvPr>
        </p:nvSpPr>
        <p:spPr/>
        <p:txBody>
          <a:bodyPr/>
          <a:lstStyle/>
          <a:p>
            <a:fld id="{033EA76E-DD42-0747-97BC-769F5B0E2EB4}" type="slidenum">
              <a:rPr lang="en-US" smtClean="0"/>
              <a:t>15</a:t>
            </a:fld>
            <a:endParaRPr lang="en-US"/>
          </a:p>
        </p:txBody>
      </p:sp>
    </p:spTree>
    <p:extLst>
      <p:ext uri="{BB962C8B-B14F-4D97-AF65-F5344CB8AC3E}">
        <p14:creationId xmlns:p14="http://schemas.microsoft.com/office/powerpoint/2010/main" val="102128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law, all health care facilities are required to report new cancer cases to the state cancer registry, except for basal cell and squamous cell of the skin.</a:t>
            </a:r>
            <a:r>
              <a:rPr lang="en-US" baseline="0"/>
              <a:t> </a:t>
            </a:r>
            <a:r>
              <a:rPr lang="en-US"/>
              <a:t>Starting in January 2004, benign and borderline tumors of the central nervous system and brain also became mandatory to report.</a:t>
            </a:r>
          </a:p>
          <a:p>
            <a:pPr eaLnBrk="1" hangingPunct="1"/>
            <a:endParaRPr lang="en-US"/>
          </a:p>
          <a:p>
            <a:pPr eaLnBrk="1" hangingPunct="1"/>
            <a:r>
              <a:rPr lang="en-US"/>
              <a:t>The goals of population-based registries are:</a:t>
            </a:r>
          </a:p>
          <a:p>
            <a:pPr eaLnBrk="1" hangingPunct="1">
              <a:buFontTx/>
              <a:buChar char="•"/>
            </a:pPr>
            <a:r>
              <a:rPr lang="en-US"/>
              <a:t>Cancer prevention</a:t>
            </a:r>
          </a:p>
          <a:p>
            <a:pPr eaLnBrk="1" hangingPunct="1">
              <a:buFontTx/>
              <a:buChar char="•"/>
            </a:pPr>
            <a:r>
              <a:rPr lang="en-US"/>
              <a:t>Early detection</a:t>
            </a:r>
          </a:p>
          <a:p>
            <a:pPr eaLnBrk="1" hangingPunct="1">
              <a:buFontTx/>
              <a:buChar char="•"/>
            </a:pPr>
            <a:r>
              <a:rPr lang="en-US"/>
              <a:t>Determination of cancer rates and trends</a:t>
            </a:r>
          </a:p>
          <a:p>
            <a:pPr eaLnBrk="1" hangingPunct="1">
              <a:buFontTx/>
              <a:buChar char="•"/>
            </a:pPr>
            <a:r>
              <a:rPr lang="en-US"/>
              <a:t>Assessment</a:t>
            </a:r>
            <a:r>
              <a:rPr lang="en-US" baseline="0"/>
              <a:t> of p</a:t>
            </a:r>
            <a:r>
              <a:rPr lang="en-US"/>
              <a:t>atterns of care and outcomes</a:t>
            </a:r>
          </a:p>
          <a:p>
            <a:pPr eaLnBrk="1" hangingPunct="1">
              <a:buFontTx/>
              <a:buChar char="•"/>
            </a:pPr>
            <a:r>
              <a:rPr lang="en-US"/>
              <a:t>Research </a:t>
            </a:r>
            <a:r>
              <a:rPr lang="en-US">
                <a:cs typeface="Calibri"/>
              </a:rPr>
              <a:t>and</a:t>
            </a:r>
          </a:p>
          <a:p>
            <a:pPr>
              <a:buFontTx/>
              <a:buChar char="•"/>
            </a:pPr>
            <a:r>
              <a:rPr lang="en-US"/>
              <a:t>Evaluation of control efforts</a:t>
            </a:r>
            <a:endParaRPr lang="en-US">
              <a:cs typeface="Calibri"/>
            </a:endParaRPr>
          </a:p>
        </p:txBody>
      </p:sp>
      <p:sp>
        <p:nvSpPr>
          <p:cNvPr id="4" name="Slide Number Placeholder 3"/>
          <p:cNvSpPr>
            <a:spLocks noGrp="1"/>
          </p:cNvSpPr>
          <p:nvPr>
            <p:ph type="sldNum" sz="quarter" idx="5"/>
          </p:nvPr>
        </p:nvSpPr>
        <p:spPr/>
        <p:txBody>
          <a:bodyPr/>
          <a:lstStyle/>
          <a:p>
            <a:fld id="{033EA76E-DD42-0747-97BC-769F5B0E2EB4}" type="slidenum">
              <a:rPr lang="en-US" smtClean="0"/>
              <a:t>16</a:t>
            </a:fld>
            <a:endParaRPr lang="en-US"/>
          </a:p>
        </p:txBody>
      </p:sp>
    </p:spTree>
    <p:extLst>
      <p:ext uri="{BB962C8B-B14F-4D97-AF65-F5344CB8AC3E}">
        <p14:creationId xmlns:p14="http://schemas.microsoft.com/office/powerpoint/2010/main" val="812639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To summarize, the purpose of the cancer registry is to collect accurate and complete cancer data that can be used for cancer control, epidemiological research, public health program planning, and improvements in patient care.</a:t>
            </a:r>
          </a:p>
          <a:p>
            <a:pPr eaLnBrk="1" hangingPunct="1"/>
            <a:endParaRPr lang="en-US"/>
          </a:p>
          <a:p>
            <a:endParaRPr lang="en-US"/>
          </a:p>
        </p:txBody>
      </p:sp>
      <p:sp>
        <p:nvSpPr>
          <p:cNvPr id="4" name="Slide Number Placeholder 3"/>
          <p:cNvSpPr>
            <a:spLocks noGrp="1"/>
          </p:cNvSpPr>
          <p:nvPr>
            <p:ph type="sldNum" sz="quarter" idx="5"/>
          </p:nvPr>
        </p:nvSpPr>
        <p:spPr/>
        <p:txBody>
          <a:bodyPr/>
          <a:lstStyle/>
          <a:p>
            <a:fld id="{033EA76E-DD42-0747-97BC-769F5B0E2EB4}" type="slidenum">
              <a:rPr lang="en-US" smtClean="0"/>
              <a:t>17</a:t>
            </a:fld>
            <a:endParaRPr lang="en-US"/>
          </a:p>
        </p:txBody>
      </p:sp>
    </p:spTree>
    <p:extLst>
      <p:ext uri="{BB962C8B-B14F-4D97-AF65-F5344CB8AC3E}">
        <p14:creationId xmlns:p14="http://schemas.microsoft.com/office/powerpoint/2010/main" val="1140155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Thank</a:t>
            </a:r>
            <a:r>
              <a:rPr lang="en-US" sz="1200" kern="1200" baseline="0">
                <a:solidFill>
                  <a:schemeClr val="tx1"/>
                </a:solidFill>
                <a:effectLst/>
                <a:latin typeface="+mn-lt"/>
                <a:ea typeface="+mn-ea"/>
                <a:cs typeface="+mn-cs"/>
              </a:rPr>
              <a:t> you. </a:t>
            </a:r>
            <a:r>
              <a:rPr lang="en-US" sz="1200" kern="1200">
                <a:solidFill>
                  <a:schemeClr val="tx1"/>
                </a:solidFill>
                <a:effectLst/>
                <a:latin typeface="+mn-lt"/>
                <a:ea typeface="+mn-ea"/>
                <a:cs typeface="+mn-cs"/>
              </a:rPr>
              <a:t>This presentation is</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brought to you by the National Cancer Registrars Association Education Foundation.  For more information on the Education Foundation, go to </a:t>
            </a:r>
            <a:r>
              <a:rPr lang="en-US" sz="1200" kern="1200" err="1">
                <a:solidFill>
                  <a:schemeClr val="tx1"/>
                </a:solidFill>
                <a:effectLst/>
                <a:latin typeface="+mn-lt"/>
                <a:ea typeface="+mn-ea"/>
                <a:cs typeface="+mn-cs"/>
              </a:rPr>
              <a:t>www.ncraeducationfoundation.org</a:t>
            </a:r>
            <a:r>
              <a:rPr lang="en-US" sz="1200" kern="1200">
                <a:solidFill>
                  <a:schemeClr val="tx1"/>
                </a:solidFill>
                <a:effectLst/>
                <a:latin typeface="+mn-lt"/>
                <a:ea typeface="+mn-ea"/>
                <a:cs typeface="+mn-cs"/>
              </a:rPr>
              <a:t>.  For more information on the cancer registry profession, go to the NCRA website at </a:t>
            </a:r>
            <a:r>
              <a:rPr lang="en-US" sz="1200" kern="1200" err="1">
                <a:solidFill>
                  <a:schemeClr val="tx1"/>
                </a:solidFill>
                <a:effectLst/>
                <a:latin typeface="+mn-lt"/>
                <a:ea typeface="+mn-ea"/>
                <a:cs typeface="+mn-cs"/>
              </a:rPr>
              <a:t>www.NCRA-usa.org</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033EA76E-DD42-0747-97BC-769F5B0E2EB4}" type="slidenum">
              <a:rPr lang="en-US" smtClean="0"/>
              <a:t>18</a:t>
            </a:fld>
            <a:endParaRPr lang="en-US"/>
          </a:p>
        </p:txBody>
      </p:sp>
    </p:spTree>
    <p:extLst>
      <p:ext uri="{BB962C8B-B14F-4D97-AF65-F5344CB8AC3E}">
        <p14:creationId xmlns:p14="http://schemas.microsoft.com/office/powerpoint/2010/main" val="123901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this presentation, we will define what a cancer registry is, what</a:t>
            </a:r>
            <a:r>
              <a:rPr lang="en-US" baseline="0"/>
              <a:t> its </a:t>
            </a:r>
            <a:r>
              <a:rPr lang="en-US"/>
              <a:t>purpose is, the cancer registration process, the importance of the cancer registry, what a cancer registrar is and what his or her responsibilities are. </a:t>
            </a:r>
          </a:p>
          <a:p>
            <a:endParaRPr lang="en-US"/>
          </a:p>
          <a:p>
            <a:r>
              <a:rPr lang="en-US"/>
              <a:t>We will also describe the different types of cancer registries.</a:t>
            </a:r>
          </a:p>
        </p:txBody>
      </p:sp>
      <p:sp>
        <p:nvSpPr>
          <p:cNvPr id="4" name="Slide Number Placeholder 3"/>
          <p:cNvSpPr>
            <a:spLocks noGrp="1"/>
          </p:cNvSpPr>
          <p:nvPr>
            <p:ph type="sldNum" sz="quarter" idx="5"/>
          </p:nvPr>
        </p:nvSpPr>
        <p:spPr/>
        <p:txBody>
          <a:bodyPr/>
          <a:lstStyle/>
          <a:p>
            <a:fld id="{033EA76E-DD42-0747-97BC-769F5B0E2EB4}" type="slidenum">
              <a:rPr lang="en-US" smtClean="0"/>
              <a:t>2</a:t>
            </a:fld>
            <a:endParaRPr lang="en-US"/>
          </a:p>
        </p:txBody>
      </p:sp>
    </p:spTree>
    <p:extLst>
      <p:ext uri="{BB962C8B-B14F-4D97-AF65-F5344CB8AC3E}">
        <p14:creationId xmlns:p14="http://schemas.microsoft.com/office/powerpoint/2010/main" val="308835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As Dr. Donna Shalala, the former Secretary of the Department of Health and Human Services stated: “A national system of cancer registries can help us understand the disease better and use our resources to the best effect in prevention and treatment.”</a:t>
            </a:r>
          </a:p>
        </p:txBody>
      </p:sp>
      <p:sp>
        <p:nvSpPr>
          <p:cNvPr id="4" name="Slide Number Placeholder 3"/>
          <p:cNvSpPr>
            <a:spLocks noGrp="1"/>
          </p:cNvSpPr>
          <p:nvPr>
            <p:ph type="sldNum" sz="quarter" idx="5"/>
          </p:nvPr>
        </p:nvSpPr>
        <p:spPr/>
        <p:txBody>
          <a:bodyPr/>
          <a:lstStyle/>
          <a:p>
            <a:fld id="{033EA76E-DD42-0747-97BC-769F5B0E2EB4}" type="slidenum">
              <a:rPr lang="en-US" smtClean="0"/>
              <a:t>3</a:t>
            </a:fld>
            <a:endParaRPr lang="en-US"/>
          </a:p>
        </p:txBody>
      </p:sp>
    </p:spTree>
    <p:extLst>
      <p:ext uri="{BB962C8B-B14F-4D97-AF65-F5344CB8AC3E}">
        <p14:creationId xmlns:p14="http://schemas.microsoft.com/office/powerpoint/2010/main" val="275664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a:t>A cancer registry is an information system designed for the collection, storage, management, and analysis of data on people with cancer.</a:t>
            </a:r>
          </a:p>
          <a:p>
            <a:pPr marL="171450" indent="-171450" eaLnBrk="1" hangingPunct="1">
              <a:buFont typeface="Arial"/>
              <a:buChar char="•"/>
            </a:pPr>
            <a:r>
              <a:rPr lang="en-US"/>
              <a:t>A cancer registry is one of many types of disease registries.</a:t>
            </a:r>
          </a:p>
          <a:p>
            <a:pPr eaLnBrk="1" hangingPunct="1"/>
            <a:endParaRPr lang="en-US"/>
          </a:p>
        </p:txBody>
      </p:sp>
      <p:sp>
        <p:nvSpPr>
          <p:cNvPr id="4" name="Slide Number Placeholder 3"/>
          <p:cNvSpPr>
            <a:spLocks noGrp="1"/>
          </p:cNvSpPr>
          <p:nvPr>
            <p:ph type="sldNum" sz="quarter" idx="5"/>
          </p:nvPr>
        </p:nvSpPr>
        <p:spPr/>
        <p:txBody>
          <a:bodyPr/>
          <a:lstStyle/>
          <a:p>
            <a:fld id="{033EA76E-DD42-0747-97BC-769F5B0E2EB4}" type="slidenum">
              <a:rPr lang="en-US" smtClean="0"/>
              <a:t>4</a:t>
            </a:fld>
            <a:endParaRPr lang="en-US"/>
          </a:p>
        </p:txBody>
      </p:sp>
    </p:spTree>
    <p:extLst>
      <p:ext uri="{BB962C8B-B14F-4D97-AF65-F5344CB8AC3E}">
        <p14:creationId xmlns:p14="http://schemas.microsoft.com/office/powerpoint/2010/main" val="129138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major purposes of the cancer registry are</a:t>
            </a:r>
            <a:r>
              <a:rPr lang="en-US" baseline="0" dirty="0"/>
              <a:t> to:</a:t>
            </a:r>
            <a:endParaRPr lang="en-US" dirty="0"/>
          </a:p>
          <a:p>
            <a:pPr marL="171450" indent="-171450" eaLnBrk="1" hangingPunct="1">
              <a:buFont typeface="Arial"/>
              <a:buChar char="•"/>
            </a:pPr>
            <a:r>
              <a:rPr lang="en-US" dirty="0"/>
              <a:t>Establish and maintain a cancer incidence reporting system, which tracks the number of new cancer cases diagnosed.</a:t>
            </a:r>
          </a:p>
          <a:p>
            <a:pPr marL="171450" indent="-171450" eaLnBrk="1" hangingPunct="1">
              <a:buFont typeface="Arial"/>
              <a:buChar char="•"/>
            </a:pPr>
            <a:r>
              <a:rPr lang="en-US" dirty="0"/>
              <a:t>Serve as an information resource for cancer research.</a:t>
            </a:r>
          </a:p>
          <a:p>
            <a:pPr marL="171450" indent="-171450" eaLnBrk="1" hangingPunct="1">
              <a:buFont typeface="Arial"/>
              <a:buChar char="•"/>
            </a:pPr>
            <a:r>
              <a:rPr lang="en-US" dirty="0"/>
              <a:t>Provide information to assist public health officials and agencies in planning and evaluating cancer prevention and cancer-control programs.</a:t>
            </a:r>
          </a:p>
          <a:p>
            <a:pPr marL="171450" indent="-171450" eaLnBrk="1" hangingPunct="1">
              <a:buFont typeface="Arial"/>
              <a:buChar char="•"/>
            </a:pPr>
            <a:endParaRPr lang="en-US" dirty="0"/>
          </a:p>
          <a:p>
            <a:pPr marL="0" indent="0" eaLnBrk="1" hangingPunct="1">
              <a:buFont typeface="Arial"/>
              <a:buNone/>
            </a:pPr>
            <a:r>
              <a:rPr lang="en-US" dirty="0"/>
              <a:t>Ultimately to improve cancer patient care and treatment. </a:t>
            </a:r>
          </a:p>
          <a:p>
            <a:pPr marL="0" indent="0" eaLnBrk="1" hangingPunct="1">
              <a:buFont typeface="Arial"/>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3EA76E-DD42-0747-97BC-769F5B0E2EB4}" type="slidenum">
              <a:rPr lang="en-US" smtClean="0"/>
              <a:t>5</a:t>
            </a:fld>
            <a:endParaRPr lang="en-US"/>
          </a:p>
        </p:txBody>
      </p:sp>
    </p:spTree>
    <p:extLst>
      <p:ext uri="{BB962C8B-B14F-4D97-AF65-F5344CB8AC3E}">
        <p14:creationId xmlns:p14="http://schemas.microsoft.com/office/powerpoint/2010/main" val="351602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Cancer registration refers to the process of continual, systematic collection of data on the occurrence and characteristics of reportable malignancies and tumors along with treatment and outcomes.</a:t>
            </a:r>
            <a:r>
              <a:rPr lang="en-US" dirty="0">
                <a:cs typeface="Calibri"/>
              </a:rPr>
              <a:t>.</a:t>
            </a:r>
            <a:endParaRPr lang="en-US" dirty="0"/>
          </a:p>
          <a:p>
            <a:pPr marL="171450" indent="-171450" eaLnBrk="1" hangingPunct="1">
              <a:buFont typeface="Arial"/>
              <a:buChar char="•"/>
            </a:pPr>
            <a:r>
              <a:rPr lang="en-US" dirty="0"/>
              <a:t>This process helps</a:t>
            </a:r>
            <a:r>
              <a:rPr lang="en-US" baseline="0" dirty="0"/>
              <a:t> </a:t>
            </a:r>
            <a:r>
              <a:rPr lang="en-US" dirty="0"/>
              <a:t>assess and control the impact of cancer on a community.</a:t>
            </a:r>
          </a:p>
          <a:p>
            <a:pPr marL="171450" indent="-171450" eaLnBrk="1" hangingPunct="1">
              <a:buFont typeface="Arial"/>
              <a:buChar char="•"/>
            </a:pPr>
            <a:endParaRPr lang="en-US" dirty="0"/>
          </a:p>
          <a:p>
            <a:pPr marL="0" indent="0" eaLnBrk="1" hangingPunct="1">
              <a:buFont typeface="Arial"/>
              <a:buNone/>
            </a:pPr>
            <a:r>
              <a:rPr lang="en-US" dirty="0">
                <a:cs typeface="Calibri"/>
              </a:rPr>
              <a:t> Ultimately supporting clinical, epidemiological and health services research.</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3EA76E-DD42-0747-97BC-769F5B0E2EB4}" type="slidenum">
              <a:rPr lang="en-US" smtClean="0"/>
              <a:t>6</a:t>
            </a:fld>
            <a:endParaRPr lang="en-US"/>
          </a:p>
        </p:txBody>
      </p:sp>
    </p:spTree>
    <p:extLst>
      <p:ext uri="{BB962C8B-B14F-4D97-AF65-F5344CB8AC3E}">
        <p14:creationId xmlns:p14="http://schemas.microsoft.com/office/powerpoint/2010/main" val="294251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Why is the cancer registry important?</a:t>
            </a:r>
          </a:p>
          <a:p>
            <a:pPr eaLnBrk="1" hangingPunct="1"/>
            <a:endParaRPr lang="en-US"/>
          </a:p>
          <a:p>
            <a:pPr marL="171450" indent="-171450">
              <a:buFont typeface="Arial"/>
              <a:buChar char="•"/>
            </a:pPr>
            <a:r>
              <a:rPr lang="en-US">
                <a:cs typeface="Calibri"/>
              </a:rPr>
              <a:t>Cancer is a major national burden</a:t>
            </a:r>
            <a:endParaRPr lang="en-US"/>
          </a:p>
          <a:p>
            <a:pPr marL="171450" indent="-171450">
              <a:buFont typeface="Arial"/>
              <a:buChar char="•"/>
            </a:pPr>
            <a:r>
              <a:rPr lang="en-US"/>
              <a:t>Even though cancer deaths have dropped 33% in the last 30 years, cancer is still the second leading cause of death overall, only second to heart disease.</a:t>
            </a:r>
            <a:endParaRPr lang="en-US">
              <a:cs typeface="Calibri"/>
            </a:endParaRPr>
          </a:p>
          <a:p>
            <a:pPr marL="171450" indent="-171450">
              <a:buFont typeface="Arial"/>
              <a:buChar char="•"/>
            </a:pPr>
            <a:r>
              <a:rPr lang="en-US">
                <a:cs typeface="Calibri"/>
              </a:rPr>
              <a:t>Cancer is one of the most expensive medical conditions to treat.  The National Institute for </a:t>
            </a:r>
            <a:r>
              <a:rPr lang="en-US" err="1">
                <a:cs typeface="Calibri"/>
              </a:rPr>
              <a:t>Healht</a:t>
            </a:r>
            <a:r>
              <a:rPr lang="en-US">
                <a:cs typeface="Calibri"/>
              </a:rPr>
              <a:t> Care Management (NIHCM) estimates the cost of cancer care in the US for 2025 at $222 billion.</a:t>
            </a:r>
          </a:p>
          <a:p>
            <a:pPr>
              <a:buFont typeface="Arial"/>
            </a:pPr>
            <a:endParaRPr lang="en-US">
              <a:cs typeface="Calibri"/>
            </a:endParaRPr>
          </a:p>
          <a:p>
            <a:endParaRPr lang="en-US" strike="sngStrike">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33EA76E-DD42-0747-97BC-769F5B0E2EB4}" type="slidenum">
              <a:rPr lang="en-US" smtClean="0"/>
              <a:t>7</a:t>
            </a:fld>
            <a:endParaRPr lang="en-US"/>
          </a:p>
        </p:txBody>
      </p:sp>
    </p:spTree>
    <p:extLst>
      <p:ext uri="{BB962C8B-B14F-4D97-AF65-F5344CB8AC3E}">
        <p14:creationId xmlns:p14="http://schemas.microsoft.com/office/powerpoint/2010/main" val="89787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a:t>Physicians need cancer data to learn more about the causes of cancer and detect cancer earlier, thereby increasing the chance of finding a cure.</a:t>
            </a:r>
          </a:p>
          <a:p>
            <a:pPr marL="171450" indent="-171450" eaLnBrk="1" hangingPunct="1">
              <a:buFont typeface="Arial"/>
              <a:buChar char="•"/>
            </a:pPr>
            <a:r>
              <a:rPr lang="en-US"/>
              <a:t>Cancer specialists make treatment choices based on cancer data retrieved from different reports.</a:t>
            </a:r>
          </a:p>
          <a:p>
            <a:pPr marL="628650" lvl="1" indent="-171450" eaLnBrk="1" hangingPunct="1">
              <a:buFont typeface="Courier New"/>
              <a:buChar char="o"/>
            </a:pPr>
            <a:r>
              <a:rPr lang="en-US"/>
              <a:t>After treatment, cancer specialists need cancer data follow-up on the patient long enough to determine whether the treatment has worked and, if not, to determine why.</a:t>
            </a:r>
          </a:p>
          <a:p>
            <a:pPr marL="171450" indent="-171450" eaLnBrk="1" hangingPunct="1">
              <a:buFont typeface="Arial"/>
              <a:buChar char="•"/>
            </a:pPr>
            <a:r>
              <a:rPr lang="en-US"/>
              <a:t>Because cancer registries provide this type of data, they are a valuable research tool for those interested in the etiology, diagnosis, and treatment of cancer.</a:t>
            </a:r>
            <a:endParaRPr lang="en-US">
              <a:cs typeface="Calibri"/>
            </a:endParaRPr>
          </a:p>
        </p:txBody>
      </p:sp>
      <p:sp>
        <p:nvSpPr>
          <p:cNvPr id="4" name="Slide Number Placeholder 3"/>
          <p:cNvSpPr>
            <a:spLocks noGrp="1"/>
          </p:cNvSpPr>
          <p:nvPr>
            <p:ph type="sldNum" sz="quarter" idx="5"/>
          </p:nvPr>
        </p:nvSpPr>
        <p:spPr/>
        <p:txBody>
          <a:bodyPr/>
          <a:lstStyle/>
          <a:p>
            <a:fld id="{033EA76E-DD42-0747-97BC-769F5B0E2EB4}" type="slidenum">
              <a:rPr lang="en-US" smtClean="0"/>
              <a:t>8</a:t>
            </a:fld>
            <a:endParaRPr lang="en-US"/>
          </a:p>
        </p:txBody>
      </p:sp>
    </p:spTree>
    <p:extLst>
      <p:ext uri="{BB962C8B-B14F-4D97-AF65-F5344CB8AC3E}">
        <p14:creationId xmlns:p14="http://schemas.microsoft.com/office/powerpoint/2010/main" val="52821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Cancer data has helped pinpoint environmental risk factors and high-risk behaviors, such as tobacco use.</a:t>
            </a:r>
          </a:p>
          <a:p>
            <a:pPr marL="171450" indent="-171450">
              <a:buFont typeface="Arial" pitchFamily="34" charset="0"/>
              <a:buChar char="•"/>
            </a:pPr>
            <a:r>
              <a:rPr lang="en-US">
                <a:cs typeface="Calibri"/>
              </a:rPr>
              <a:t>According to the American Cancer Society, tobacco remains the world's most preventable cause of death.</a:t>
            </a:r>
          </a:p>
          <a:p>
            <a:pPr marL="171450" indent="-171450">
              <a:buFont typeface="Arial" pitchFamily="34" charset="0"/>
              <a:buChar char="•"/>
            </a:pPr>
            <a:r>
              <a:rPr lang="en-US"/>
              <a:t>Did you know that smoking</a:t>
            </a:r>
            <a:r>
              <a:rPr lang="en-US">
                <a:cs typeface="Calibri"/>
              </a:rPr>
              <a:t> causes one third of all cancer deaths and </a:t>
            </a:r>
          </a:p>
          <a:p>
            <a:pPr marL="171450" indent="-171450">
              <a:buFont typeface="Arial" pitchFamily="34" charset="0"/>
              <a:buChar char="•"/>
            </a:pPr>
            <a:r>
              <a:rPr lang="en-US">
                <a:cs typeface="Calibri"/>
              </a:rPr>
              <a:t>86% of lung cancer deaths are attributed to tobacco use?</a:t>
            </a:r>
          </a:p>
          <a:p>
            <a:pPr eaLnBrk="1" hangingPunct="1"/>
            <a:r>
              <a:rPr lang="en-US"/>
              <a:t>Knowing this information, preventative measures can be taken to reduce the risk of cancer and death.</a:t>
            </a:r>
          </a:p>
        </p:txBody>
      </p:sp>
      <p:sp>
        <p:nvSpPr>
          <p:cNvPr id="4" name="Slide Number Placeholder 3"/>
          <p:cNvSpPr>
            <a:spLocks noGrp="1"/>
          </p:cNvSpPr>
          <p:nvPr>
            <p:ph type="sldNum" sz="quarter" idx="5"/>
          </p:nvPr>
        </p:nvSpPr>
        <p:spPr/>
        <p:txBody>
          <a:bodyPr/>
          <a:lstStyle/>
          <a:p>
            <a:fld id="{033EA76E-DD42-0747-97BC-769F5B0E2EB4}" type="slidenum">
              <a:rPr lang="en-US" smtClean="0"/>
              <a:t>9</a:t>
            </a:fld>
            <a:endParaRPr lang="en-US"/>
          </a:p>
        </p:txBody>
      </p:sp>
    </p:spTree>
    <p:extLst>
      <p:ext uri="{BB962C8B-B14F-4D97-AF65-F5344CB8AC3E}">
        <p14:creationId xmlns:p14="http://schemas.microsoft.com/office/powerpoint/2010/main" val="140785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a:defRPr sz="2000"/>
            </a:lvl4pPr>
            <a:lvl5pPr marL="138303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F632C-68BE-4F48-A5A7-5665144DEE21}"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11131" y="1876097"/>
            <a:ext cx="6304219" cy="48453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4/21/2025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3993931" y="349782"/>
            <a:ext cx="4992414" cy="423706"/>
          </a:xfrm>
          <a:prstGeom prst="rect">
            <a:avLst/>
          </a:prstGeom>
          <a:noFill/>
          <a:ln>
            <a:noFill/>
          </a:ln>
          <a:effectLst/>
        </p:spPr>
        <p:txBody>
          <a:bodyPr wrap="square" rtlCol="0">
            <a:spAutoFit/>
          </a:bodyPr>
          <a:lstStyle/>
          <a:p>
            <a:pPr algn="r">
              <a:lnSpc>
                <a:spcPts val="2860"/>
              </a:lnSpc>
            </a:pPr>
            <a:r>
              <a:rPr lang="en-US">
                <a:solidFill>
                  <a:schemeClr val="bg1"/>
                </a:solidFill>
                <a:latin typeface="Cambria" panose="02040503050406030204" pitchFamily="18" charset="0"/>
                <a:ea typeface="Roboto" panose="02000000000000000000" pitchFamily="2" charset="0"/>
                <a:cs typeface="Roboto" panose="02000000000000000000" pitchFamily="2" charset="0"/>
              </a:rPr>
              <a:t>Cancer Registries</a:t>
            </a: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cancer.org/content/dam/cancer-org/research/cancer-facts-and-statistics/annual-cancer-facts-and-figures/2025/2025-cancer-facts-and-figures-acs.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nihcm.org/publications/insights-on-cancer-rates-costs-and-strategie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cancer.org/content/dam/cancer-org/research/cancer-facts-and-statistics/annual-cancer-facts-and-figures/2025/2025-cancer-facts-and-figures-acs.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0" y="-13138"/>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506237"/>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494366"/>
          </a:xfrm>
          <a:prstGeom prst="rect">
            <a:avLst/>
          </a:prstGeom>
          <a:noFill/>
          <a:ln>
            <a:noFill/>
          </a:ln>
          <a:effectLst/>
        </p:spPr>
        <p:txBody>
          <a:bodyPr wrap="square" rtlCol="0">
            <a:spAutoFit/>
          </a:bodyPr>
          <a:lstStyle/>
          <a:p>
            <a:pPr algn="r">
              <a:lnSpc>
                <a:spcPts val="2860"/>
              </a:lnSpc>
            </a:pPr>
            <a:r>
              <a:rPr lang="en-US" sz="3200">
                <a:solidFill>
                  <a:schemeClr val="bg1"/>
                </a:solidFill>
                <a:latin typeface="Minion Pro" panose="02040503050306020203" pitchFamily="18" charset="0"/>
                <a:ea typeface="Roboto" panose="02000000000000000000" pitchFamily="2" charset="0"/>
                <a:cs typeface="Roboto" panose="02000000000000000000" pitchFamily="2" charset="0"/>
              </a:rPr>
              <a:t>Cancer Registries</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127B-7F24-9C13-3B8A-B8BE6EF75A8A}"/>
              </a:ext>
            </a:extLst>
          </p:cNvPr>
          <p:cNvSpPr>
            <a:spLocks noGrp="1"/>
          </p:cNvSpPr>
          <p:nvPr>
            <p:ph type="title"/>
          </p:nvPr>
        </p:nvSpPr>
        <p:spPr/>
        <p:txBody>
          <a:bodyPr/>
          <a:lstStyle/>
          <a:p>
            <a:r>
              <a:rPr lang="en-US"/>
              <a:t>Importance of the </a:t>
            </a:r>
            <a:br>
              <a:rPr lang="en-US"/>
            </a:br>
            <a:r>
              <a:rPr lang="en-US"/>
              <a:t>Cancer Registry</a:t>
            </a:r>
          </a:p>
        </p:txBody>
      </p:sp>
      <p:sp>
        <p:nvSpPr>
          <p:cNvPr id="3" name="Content Placeholder 2">
            <a:extLst>
              <a:ext uri="{FF2B5EF4-FFF2-40B4-BE49-F238E27FC236}">
                <a16:creationId xmlns:a16="http://schemas.microsoft.com/office/drawing/2014/main" id="{772A4771-7E85-40ED-D7AE-89A2E1DE11DA}"/>
              </a:ext>
            </a:extLst>
          </p:cNvPr>
          <p:cNvSpPr>
            <a:spLocks noGrp="1"/>
          </p:cNvSpPr>
          <p:nvPr>
            <p:ph idx="1"/>
          </p:nvPr>
        </p:nvSpPr>
        <p:spPr>
          <a:xfrm>
            <a:off x="2211131" y="2012621"/>
            <a:ext cx="6304219" cy="4845379"/>
          </a:xfrm>
        </p:spPr>
        <p:txBody>
          <a:bodyPr/>
          <a:lstStyle/>
          <a:p>
            <a:pPr lvl="1"/>
            <a:r>
              <a:rPr lang="en-US"/>
              <a:t>Local/state/national cancer agencies and cancer control programs make important public health decisions</a:t>
            </a:r>
          </a:p>
          <a:p>
            <a:pPr lvl="3"/>
            <a:r>
              <a:rPr lang="en-US"/>
              <a:t>Maximize effectiveness of limited public </a:t>
            </a:r>
            <a:br>
              <a:rPr lang="en-US"/>
            </a:br>
            <a:r>
              <a:rPr lang="en-US"/>
              <a:t>health funds</a:t>
            </a:r>
          </a:p>
          <a:p>
            <a:pPr lvl="3"/>
            <a:r>
              <a:rPr lang="en-US"/>
              <a:t>Implementation of screening and prevention programs</a:t>
            </a:r>
          </a:p>
          <a:p>
            <a:pPr marL="0" indent="0">
              <a:buNone/>
            </a:pPr>
            <a:endParaRPr lang="en-US"/>
          </a:p>
          <a:p>
            <a:endParaRPr lang="en-US"/>
          </a:p>
        </p:txBody>
      </p:sp>
    </p:spTree>
    <p:extLst>
      <p:ext uri="{BB962C8B-B14F-4D97-AF65-F5344CB8AC3E}">
        <p14:creationId xmlns:p14="http://schemas.microsoft.com/office/powerpoint/2010/main" val="1718972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A2C2-95B9-CECE-615A-375EE9043036}"/>
              </a:ext>
            </a:extLst>
          </p:cNvPr>
          <p:cNvSpPr>
            <a:spLocks noGrp="1"/>
          </p:cNvSpPr>
          <p:nvPr>
            <p:ph type="title"/>
          </p:nvPr>
        </p:nvSpPr>
        <p:spPr/>
        <p:txBody>
          <a:bodyPr/>
          <a:lstStyle/>
          <a:p>
            <a:r>
              <a:rPr lang="en-US"/>
              <a:t>Importance of the</a:t>
            </a:r>
            <a:br>
              <a:rPr lang="en-US"/>
            </a:br>
            <a:r>
              <a:rPr lang="en-US"/>
              <a:t>Cancer Registry</a:t>
            </a:r>
          </a:p>
        </p:txBody>
      </p:sp>
      <p:sp>
        <p:nvSpPr>
          <p:cNvPr id="3" name="Content Placeholder 2">
            <a:extLst>
              <a:ext uri="{FF2B5EF4-FFF2-40B4-BE49-F238E27FC236}">
                <a16:creationId xmlns:a16="http://schemas.microsoft.com/office/drawing/2014/main" id="{C244FDAF-F202-EDEA-CA91-51035CEA2730}"/>
              </a:ext>
            </a:extLst>
          </p:cNvPr>
          <p:cNvSpPr>
            <a:spLocks noGrp="1"/>
          </p:cNvSpPr>
          <p:nvPr>
            <p:ph idx="1"/>
          </p:nvPr>
        </p:nvSpPr>
        <p:spPr>
          <a:xfrm>
            <a:off x="2211131" y="2012621"/>
            <a:ext cx="6304219" cy="4845379"/>
          </a:xfrm>
        </p:spPr>
        <p:txBody>
          <a:bodyPr vert="horz" lIns="91440" tIns="45720" rIns="91440" bIns="45720" rtlCol="0" anchor="t">
            <a:normAutofit/>
          </a:bodyPr>
          <a:lstStyle/>
          <a:p>
            <a:pPr lvl="1"/>
            <a:r>
              <a:rPr lang="en-US" sz="2600">
                <a:latin typeface="Minion Pro"/>
              </a:rPr>
              <a:t>Follow-up (patient contact)</a:t>
            </a:r>
          </a:p>
          <a:p>
            <a:pPr lvl="3"/>
            <a:r>
              <a:rPr lang="en-US">
                <a:latin typeface="Minion Pro"/>
              </a:rPr>
              <a:t>Reminder to physicians and patients</a:t>
            </a:r>
            <a:endParaRPr lang="en-US">
              <a:latin typeface="Minion Pro"/>
              <a:cs typeface="Calibri"/>
            </a:endParaRPr>
          </a:p>
          <a:p>
            <a:pPr lvl="3"/>
            <a:r>
              <a:rPr lang="en-US">
                <a:latin typeface="Minion Pro"/>
              </a:rPr>
              <a:t>Provides accurate survival information</a:t>
            </a:r>
            <a:endParaRPr lang="en-US">
              <a:latin typeface="Minion Pro"/>
              <a:cs typeface="Calibri"/>
            </a:endParaRPr>
          </a:p>
          <a:p>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a:lnSpc>
                <a:spcPct val="90000"/>
              </a:lnSpc>
            </a:pPr>
            <a:r>
              <a:rPr lang="en-US" sz="1400" b="0">
                <a:solidFill>
                  <a:schemeClr val="tx1"/>
                </a:solidFill>
                <a:latin typeface="Minion Pro"/>
              </a:rPr>
              <a:t>Source: </a:t>
            </a:r>
            <a:r>
              <a:rPr lang="en-US" sz="1400" b="0">
                <a:solidFill>
                  <a:schemeClr val="tx1"/>
                </a:solidFill>
                <a:latin typeface="Segoe UI"/>
                <a:cs typeface="Segoe UI"/>
                <a:hlinkClick r:id="rId3"/>
              </a:rPr>
              <a:t>www.cancer.org/content/dam/cancer-org/research/cancer-facts-and-statistics/annual-cancer-facts-and-figures/2025/2025-cancer-facts-and-figures-acs.pdf</a:t>
            </a:r>
          </a:p>
        </p:txBody>
      </p:sp>
      <p:graphicFrame>
        <p:nvGraphicFramePr>
          <p:cNvPr id="11" name="Chart 10">
            <a:extLst>
              <a:ext uri="{FF2B5EF4-FFF2-40B4-BE49-F238E27FC236}">
                <a16:creationId xmlns:a16="http://schemas.microsoft.com/office/drawing/2014/main" id="{DE54CF6D-2E29-82D7-ABCB-8AA0F44E2643}"/>
              </a:ext>
            </a:extLst>
          </p:cNvPr>
          <p:cNvGraphicFramePr>
            <a:graphicFrameLocks/>
          </p:cNvGraphicFramePr>
          <p:nvPr>
            <p:extLst>
              <p:ext uri="{D42A27DB-BD31-4B8C-83A1-F6EECF244321}">
                <p14:modId xmlns:p14="http://schemas.microsoft.com/office/powerpoint/2010/main" val="3906261956"/>
              </p:ext>
            </p:extLst>
          </p:nvPr>
        </p:nvGraphicFramePr>
        <p:xfrm>
          <a:off x="3637989" y="3403601"/>
          <a:ext cx="3450502"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140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FB27-3287-245C-1F0A-02E9C07008A1}"/>
              </a:ext>
            </a:extLst>
          </p:cNvPr>
          <p:cNvSpPr>
            <a:spLocks noGrp="1"/>
          </p:cNvSpPr>
          <p:nvPr>
            <p:ph type="title"/>
          </p:nvPr>
        </p:nvSpPr>
        <p:spPr/>
        <p:txBody>
          <a:bodyPr/>
          <a:lstStyle/>
          <a:p>
            <a:r>
              <a:rPr lang="en-US"/>
              <a:t>Cancer Registrars</a:t>
            </a:r>
          </a:p>
        </p:txBody>
      </p:sp>
      <p:sp>
        <p:nvSpPr>
          <p:cNvPr id="3" name="Content Placeholder 2">
            <a:extLst>
              <a:ext uri="{FF2B5EF4-FFF2-40B4-BE49-F238E27FC236}">
                <a16:creationId xmlns:a16="http://schemas.microsoft.com/office/drawing/2014/main" id="{42F8F152-776B-5C11-1E1E-3977050A64E7}"/>
              </a:ext>
            </a:extLst>
          </p:cNvPr>
          <p:cNvSpPr>
            <a:spLocks noGrp="1"/>
          </p:cNvSpPr>
          <p:nvPr>
            <p:ph idx="1"/>
          </p:nvPr>
        </p:nvSpPr>
        <p:spPr/>
        <p:txBody>
          <a:bodyPr vert="horz" lIns="91440" tIns="45720" rIns="91440" bIns="45720" rtlCol="0" anchor="t">
            <a:normAutofit/>
          </a:bodyPr>
          <a:lstStyle/>
          <a:p>
            <a:pPr lvl="1"/>
            <a:r>
              <a:rPr lang="en-US" dirty="0">
                <a:latin typeface="Minion Pro"/>
              </a:rPr>
              <a:t>The data management experts behind the collection system</a:t>
            </a:r>
          </a:p>
          <a:p>
            <a:pPr lvl="1"/>
            <a:r>
              <a:rPr lang="en-US" dirty="0">
                <a:latin typeface="Minion Pro"/>
              </a:rPr>
              <a:t>Trained to collect accurate, complete, and timely data on cancer patients, including lifetime follow-up - </a:t>
            </a:r>
            <a:r>
              <a:rPr lang="en-US" sz="2400" dirty="0">
                <a:latin typeface="Minion Pro"/>
                <a:cs typeface="Calibri"/>
              </a:rPr>
              <a:t>Case abstraction</a:t>
            </a:r>
          </a:p>
          <a:p>
            <a:pPr marL="0" indent="0">
              <a:buNone/>
            </a:pPr>
            <a:endParaRPr lang="en-US" dirty="0">
              <a:cs typeface="Calibri"/>
            </a:endParaRPr>
          </a:p>
          <a:p>
            <a:endParaRPr lang="en-US" dirty="0"/>
          </a:p>
        </p:txBody>
      </p:sp>
    </p:spTree>
    <p:extLst>
      <p:ext uri="{BB962C8B-B14F-4D97-AF65-F5344CB8AC3E}">
        <p14:creationId xmlns:p14="http://schemas.microsoft.com/office/powerpoint/2010/main" val="3173146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48E2-C56B-8C07-A196-BC1664E3BF8F}"/>
              </a:ext>
            </a:extLst>
          </p:cNvPr>
          <p:cNvSpPr>
            <a:spLocks noGrp="1"/>
          </p:cNvSpPr>
          <p:nvPr>
            <p:ph type="title"/>
          </p:nvPr>
        </p:nvSpPr>
        <p:spPr/>
        <p:txBody>
          <a:bodyPr/>
          <a:lstStyle/>
          <a:p>
            <a:r>
              <a:rPr lang="en-US"/>
              <a:t>Responsibilities of </a:t>
            </a:r>
            <a:br>
              <a:rPr lang="en-US"/>
            </a:br>
            <a:r>
              <a:rPr lang="en-US"/>
              <a:t>Cancer Registrars</a:t>
            </a:r>
          </a:p>
        </p:txBody>
      </p:sp>
      <p:sp>
        <p:nvSpPr>
          <p:cNvPr id="3" name="Content Placeholder 2">
            <a:extLst>
              <a:ext uri="{FF2B5EF4-FFF2-40B4-BE49-F238E27FC236}">
                <a16:creationId xmlns:a16="http://schemas.microsoft.com/office/drawing/2014/main" id="{E6ADF6BE-116A-4654-B935-C41768A4664D}"/>
              </a:ext>
            </a:extLst>
          </p:cNvPr>
          <p:cNvSpPr>
            <a:spLocks noGrp="1"/>
          </p:cNvSpPr>
          <p:nvPr>
            <p:ph idx="1"/>
          </p:nvPr>
        </p:nvSpPr>
        <p:spPr>
          <a:xfrm>
            <a:off x="2211131" y="2012621"/>
            <a:ext cx="6304219" cy="4845379"/>
          </a:xfrm>
        </p:spPr>
        <p:txBody>
          <a:bodyPr vert="horz" lIns="91440" tIns="45720" rIns="91440" bIns="45720" rtlCol="0" anchor="t">
            <a:normAutofit/>
          </a:bodyPr>
          <a:lstStyle/>
          <a:p>
            <a:pPr lvl="1"/>
            <a:r>
              <a:rPr lang="en-US">
                <a:latin typeface="Minion Pro"/>
              </a:rPr>
              <a:t>Data management experts on all cancers</a:t>
            </a:r>
          </a:p>
          <a:p>
            <a:pPr lvl="1"/>
            <a:r>
              <a:rPr lang="en-US">
                <a:latin typeface="Minion Pro"/>
              </a:rPr>
              <a:t>Collect timely, accurate, and complete data</a:t>
            </a:r>
          </a:p>
          <a:p>
            <a:pPr lvl="1"/>
            <a:r>
              <a:rPr lang="en-US">
                <a:latin typeface="Minion Pro"/>
              </a:rPr>
              <a:t>Summarize patient’s disease, from diagnosis to death (abstracts)</a:t>
            </a:r>
          </a:p>
          <a:p>
            <a:pPr lvl="1"/>
            <a:r>
              <a:rPr lang="en-US">
                <a:latin typeface="Minion Pro"/>
              </a:rPr>
              <a:t>Submit data to their State Registry and the National Cancer Database</a:t>
            </a:r>
            <a:endParaRPr lang="en-US">
              <a:cs typeface="Calibri"/>
            </a:endParaRPr>
          </a:p>
          <a:p>
            <a:pPr lvl="1"/>
            <a:r>
              <a:rPr lang="en-US">
                <a:latin typeface="Minion Pro"/>
              </a:rPr>
              <a:t>Ensure compliance of reporting standards</a:t>
            </a:r>
          </a:p>
          <a:p>
            <a:pPr lvl="1"/>
            <a:r>
              <a:rPr lang="en-US">
                <a:latin typeface="Minion Pro"/>
              </a:rPr>
              <a:t>Compile statistical reports</a:t>
            </a:r>
            <a:endParaRPr lang="en-US">
              <a:latin typeface="Minion Pro"/>
              <a:cs typeface="Calibri"/>
            </a:endParaRPr>
          </a:p>
          <a:p>
            <a:pPr lvl="1"/>
            <a:r>
              <a:rPr lang="en-US">
                <a:latin typeface="Minion Pro"/>
              </a:rPr>
              <a:t>Organize and participate in Cancer Conference</a:t>
            </a:r>
          </a:p>
        </p:txBody>
      </p:sp>
    </p:spTree>
    <p:extLst>
      <p:ext uri="{BB962C8B-B14F-4D97-AF65-F5344CB8AC3E}">
        <p14:creationId xmlns:p14="http://schemas.microsoft.com/office/powerpoint/2010/main" val="303141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B154-404E-9BB1-0A1D-47C28B41DC02}"/>
              </a:ext>
            </a:extLst>
          </p:cNvPr>
          <p:cNvSpPr>
            <a:spLocks noGrp="1"/>
          </p:cNvSpPr>
          <p:nvPr>
            <p:ph type="title"/>
          </p:nvPr>
        </p:nvSpPr>
        <p:spPr/>
        <p:txBody>
          <a:bodyPr/>
          <a:lstStyle/>
          <a:p>
            <a:r>
              <a:rPr lang="en-US"/>
              <a:t>Types of Cancer Registries</a:t>
            </a:r>
          </a:p>
        </p:txBody>
      </p:sp>
      <p:sp>
        <p:nvSpPr>
          <p:cNvPr id="3" name="Content Placeholder 2">
            <a:extLst>
              <a:ext uri="{FF2B5EF4-FFF2-40B4-BE49-F238E27FC236}">
                <a16:creationId xmlns:a16="http://schemas.microsoft.com/office/drawing/2014/main" id="{27EE0A88-53DF-47EB-6354-0AA5C403A191}"/>
              </a:ext>
            </a:extLst>
          </p:cNvPr>
          <p:cNvSpPr>
            <a:spLocks noGrp="1"/>
          </p:cNvSpPr>
          <p:nvPr>
            <p:ph idx="1"/>
          </p:nvPr>
        </p:nvSpPr>
        <p:spPr/>
        <p:txBody>
          <a:bodyPr vert="horz" lIns="91440" tIns="45720" rIns="91440" bIns="45720" rtlCol="0" anchor="t">
            <a:normAutofit/>
          </a:bodyPr>
          <a:lstStyle/>
          <a:p>
            <a:pPr lvl="1"/>
            <a:r>
              <a:rPr lang="en-US">
                <a:latin typeface="Minion Pro"/>
              </a:rPr>
              <a:t>Hospital registries</a:t>
            </a:r>
          </a:p>
          <a:p>
            <a:pPr lvl="3"/>
            <a:r>
              <a:rPr lang="en-US">
                <a:latin typeface="Minion Pro"/>
              </a:rPr>
              <a:t>Incidence-based</a:t>
            </a:r>
            <a:br>
              <a:rPr lang="en-US"/>
            </a:br>
            <a:endParaRPr lang="en-US"/>
          </a:p>
          <a:p>
            <a:pPr lvl="1"/>
            <a:r>
              <a:rPr lang="en-US">
                <a:latin typeface="Minion Pro"/>
              </a:rPr>
              <a:t>State registries</a:t>
            </a:r>
          </a:p>
          <a:p>
            <a:pPr lvl="3"/>
            <a:r>
              <a:rPr lang="en-US">
                <a:latin typeface="Minion Pro"/>
              </a:rPr>
              <a:t>Population-based</a:t>
            </a:r>
            <a:br>
              <a:rPr lang="en-US"/>
            </a:br>
            <a:endParaRPr lang="en-US"/>
          </a:p>
          <a:p>
            <a:pPr lvl="1"/>
            <a:r>
              <a:rPr lang="en-US">
                <a:latin typeface="Minion Pro"/>
              </a:rPr>
              <a:t>Special cancer registries</a:t>
            </a:r>
          </a:p>
          <a:p>
            <a:pPr lvl="3"/>
            <a:r>
              <a:rPr lang="en-US">
                <a:latin typeface="Minion Pro"/>
              </a:rPr>
              <a:t>Gilda Radner Familial Ovarian Cancer Registry</a:t>
            </a:r>
            <a:endParaRPr lang="en-US">
              <a:latin typeface="Minion Pro"/>
              <a:cs typeface="Calibri"/>
            </a:endParaRPr>
          </a:p>
          <a:p>
            <a:pPr lvl="3"/>
            <a:r>
              <a:rPr lang="en-US">
                <a:latin typeface="Minion Pro"/>
              </a:rPr>
              <a:t>National Cancer Database (NCDB)</a:t>
            </a:r>
            <a:endParaRPr lang="en-US">
              <a:latin typeface="Minion Pro"/>
              <a:cs typeface="Calibri"/>
            </a:endParaRPr>
          </a:p>
        </p:txBody>
      </p:sp>
    </p:spTree>
    <p:extLst>
      <p:ext uri="{BB962C8B-B14F-4D97-AF65-F5344CB8AC3E}">
        <p14:creationId xmlns:p14="http://schemas.microsoft.com/office/powerpoint/2010/main" val="243960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6A57-EBE3-8F81-8535-14D4D5548147}"/>
              </a:ext>
            </a:extLst>
          </p:cNvPr>
          <p:cNvSpPr>
            <a:spLocks noGrp="1"/>
          </p:cNvSpPr>
          <p:nvPr>
            <p:ph type="title"/>
          </p:nvPr>
        </p:nvSpPr>
        <p:spPr/>
        <p:txBody>
          <a:bodyPr/>
          <a:lstStyle/>
          <a:p>
            <a:r>
              <a:rPr lang="en-US"/>
              <a:t>Types of Cancer Registries</a:t>
            </a:r>
          </a:p>
        </p:txBody>
      </p:sp>
      <p:sp>
        <p:nvSpPr>
          <p:cNvPr id="3" name="Content Placeholder 2">
            <a:extLst>
              <a:ext uri="{FF2B5EF4-FFF2-40B4-BE49-F238E27FC236}">
                <a16:creationId xmlns:a16="http://schemas.microsoft.com/office/drawing/2014/main" id="{F1D78409-E934-FF32-92A1-B7D41935835E}"/>
              </a:ext>
            </a:extLst>
          </p:cNvPr>
          <p:cNvSpPr>
            <a:spLocks noGrp="1"/>
          </p:cNvSpPr>
          <p:nvPr>
            <p:ph idx="1"/>
          </p:nvPr>
        </p:nvSpPr>
        <p:spPr/>
        <p:txBody>
          <a:bodyPr vert="horz" lIns="91440" tIns="45720" rIns="91440" bIns="45720" rtlCol="0" anchor="t">
            <a:normAutofit/>
          </a:bodyPr>
          <a:lstStyle/>
          <a:p>
            <a:pPr lvl="1"/>
            <a:r>
              <a:rPr lang="en-US">
                <a:latin typeface="Minion Pro"/>
              </a:rPr>
              <a:t>Hospital-based registry goals</a:t>
            </a:r>
          </a:p>
          <a:p>
            <a:pPr lvl="3"/>
            <a:r>
              <a:rPr lang="en-US">
                <a:latin typeface="Minion Pro"/>
              </a:rPr>
              <a:t>Improvement of patient care</a:t>
            </a:r>
          </a:p>
          <a:p>
            <a:pPr lvl="3"/>
            <a:r>
              <a:rPr lang="en-US">
                <a:latin typeface="Minion Pro"/>
              </a:rPr>
              <a:t>Professional education</a:t>
            </a:r>
          </a:p>
          <a:p>
            <a:pPr lvl="3"/>
            <a:r>
              <a:rPr lang="en-US">
                <a:latin typeface="Minion Pro"/>
              </a:rPr>
              <a:t>Administrative information</a:t>
            </a:r>
          </a:p>
          <a:p>
            <a:pPr lvl="3"/>
            <a:r>
              <a:rPr lang="en-US">
                <a:latin typeface="Minion Pro"/>
              </a:rPr>
              <a:t>Clinical research</a:t>
            </a:r>
            <a:endParaRPr lang="en-US">
              <a:cs typeface="Calibri"/>
            </a:endParaRPr>
          </a:p>
          <a:p>
            <a:pPr lvl="3"/>
            <a:r>
              <a:rPr lang="en-US">
                <a:latin typeface="Minion Pro"/>
              </a:rPr>
              <a:t>Monitor site specific treatment measures</a:t>
            </a:r>
            <a:endParaRPr lang="en-US">
              <a:cs typeface="Calibri"/>
            </a:endParaRPr>
          </a:p>
        </p:txBody>
      </p:sp>
    </p:spTree>
    <p:extLst>
      <p:ext uri="{BB962C8B-B14F-4D97-AF65-F5344CB8AC3E}">
        <p14:creationId xmlns:p14="http://schemas.microsoft.com/office/powerpoint/2010/main" val="27933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BEA0-00B6-AE36-7154-BF7BB4614B58}"/>
              </a:ext>
            </a:extLst>
          </p:cNvPr>
          <p:cNvSpPr>
            <a:spLocks noGrp="1"/>
          </p:cNvSpPr>
          <p:nvPr>
            <p:ph type="title"/>
          </p:nvPr>
        </p:nvSpPr>
        <p:spPr/>
        <p:txBody>
          <a:bodyPr/>
          <a:lstStyle/>
          <a:p>
            <a:r>
              <a:rPr lang="en-US"/>
              <a:t>Types of Cancer Registries</a:t>
            </a:r>
          </a:p>
        </p:txBody>
      </p:sp>
      <p:sp>
        <p:nvSpPr>
          <p:cNvPr id="3" name="Content Placeholder 2">
            <a:extLst>
              <a:ext uri="{FF2B5EF4-FFF2-40B4-BE49-F238E27FC236}">
                <a16:creationId xmlns:a16="http://schemas.microsoft.com/office/drawing/2014/main" id="{9D316784-DD16-943F-B729-27791BE324D7}"/>
              </a:ext>
            </a:extLst>
          </p:cNvPr>
          <p:cNvSpPr>
            <a:spLocks noGrp="1"/>
          </p:cNvSpPr>
          <p:nvPr>
            <p:ph idx="1"/>
          </p:nvPr>
        </p:nvSpPr>
        <p:spPr/>
        <p:txBody>
          <a:bodyPr/>
          <a:lstStyle/>
          <a:p>
            <a:pPr lvl="1"/>
            <a:r>
              <a:rPr lang="en-US"/>
              <a:t>Population-based (state) registry goals</a:t>
            </a:r>
          </a:p>
          <a:p>
            <a:pPr lvl="3"/>
            <a:r>
              <a:rPr lang="en-US"/>
              <a:t>Cancer prevention</a:t>
            </a:r>
          </a:p>
          <a:p>
            <a:pPr lvl="3"/>
            <a:r>
              <a:rPr lang="en-US"/>
              <a:t>Early detection</a:t>
            </a:r>
          </a:p>
          <a:p>
            <a:pPr lvl="3"/>
            <a:r>
              <a:rPr lang="en-US"/>
              <a:t>Determine cancer rates and trends</a:t>
            </a:r>
          </a:p>
          <a:p>
            <a:pPr lvl="3"/>
            <a:r>
              <a:rPr lang="en-US"/>
              <a:t>Assess patterns of care and outcomes</a:t>
            </a:r>
          </a:p>
          <a:p>
            <a:pPr lvl="3"/>
            <a:r>
              <a:rPr lang="en-US"/>
              <a:t>Research</a:t>
            </a:r>
          </a:p>
          <a:p>
            <a:pPr lvl="3"/>
            <a:r>
              <a:rPr lang="en-US"/>
              <a:t>Evaluation of control efforts</a:t>
            </a:r>
          </a:p>
          <a:p>
            <a:pPr marL="0" indent="0">
              <a:buNone/>
            </a:pPr>
            <a:endParaRPr lang="en-US"/>
          </a:p>
          <a:p>
            <a:endParaRPr lang="en-US"/>
          </a:p>
        </p:txBody>
      </p:sp>
    </p:spTree>
    <p:extLst>
      <p:ext uri="{BB962C8B-B14F-4D97-AF65-F5344CB8AC3E}">
        <p14:creationId xmlns:p14="http://schemas.microsoft.com/office/powerpoint/2010/main" val="326413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47A9-8FCF-5D86-87E8-6A8166077EDE}"/>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497E862B-E5EB-CBEA-2E88-62674D1373F1}"/>
              </a:ext>
            </a:extLst>
          </p:cNvPr>
          <p:cNvSpPr>
            <a:spLocks noGrp="1"/>
          </p:cNvSpPr>
          <p:nvPr>
            <p:ph idx="1"/>
          </p:nvPr>
        </p:nvSpPr>
        <p:spPr/>
        <p:txBody>
          <a:bodyPr/>
          <a:lstStyle/>
          <a:p>
            <a:pPr lvl="1"/>
            <a:r>
              <a:rPr lang="en-US"/>
              <a:t>Purpose</a:t>
            </a:r>
          </a:p>
          <a:p>
            <a:pPr lvl="3"/>
            <a:r>
              <a:rPr lang="en-US"/>
              <a:t>Collect accurate, complete cancer data</a:t>
            </a:r>
            <a:br>
              <a:rPr lang="en-US"/>
            </a:br>
            <a:endParaRPr lang="en-US"/>
          </a:p>
          <a:p>
            <a:pPr lvl="1"/>
            <a:r>
              <a:rPr lang="en-US"/>
              <a:t>Importance</a:t>
            </a:r>
            <a:r>
              <a:rPr lang="en-US">
                <a:cs typeface="Calibri"/>
              </a:rPr>
              <a:t> of data</a:t>
            </a:r>
          </a:p>
          <a:p>
            <a:pPr lvl="3"/>
            <a:r>
              <a:rPr lang="en-US"/>
              <a:t>Cancer control</a:t>
            </a:r>
          </a:p>
          <a:p>
            <a:pPr lvl="3"/>
            <a:r>
              <a:rPr lang="en-US"/>
              <a:t>Epidemiological research</a:t>
            </a:r>
          </a:p>
          <a:p>
            <a:pPr lvl="3"/>
            <a:r>
              <a:rPr lang="en-US"/>
              <a:t>Public health program planning</a:t>
            </a:r>
          </a:p>
          <a:p>
            <a:pPr lvl="3"/>
            <a:r>
              <a:rPr lang="en-US"/>
              <a:t>Patient care quality and improvement</a:t>
            </a:r>
          </a:p>
        </p:txBody>
      </p:sp>
    </p:spTree>
    <p:extLst>
      <p:ext uri="{BB962C8B-B14F-4D97-AF65-F5344CB8AC3E}">
        <p14:creationId xmlns:p14="http://schemas.microsoft.com/office/powerpoint/2010/main" val="50835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4ED43C-AA7F-23D5-CD37-62DD2BE1E532}"/>
              </a:ext>
            </a:extLst>
          </p:cNvPr>
          <p:cNvPicPr>
            <a:picLocks noChangeAspect="1"/>
          </p:cNvPicPr>
          <p:nvPr/>
        </p:nvPicPr>
        <p:blipFill>
          <a:blip r:embed="rId3"/>
          <a:srcRect l="11784" r="11784"/>
          <a:stretch/>
        </p:blipFill>
        <p:spPr>
          <a:xfrm>
            <a:off x="0" y="0"/>
            <a:ext cx="9389617" cy="6884276"/>
          </a:xfrm>
          <a:prstGeom prst="rect">
            <a:avLst/>
          </a:prstGeom>
        </p:spPr>
      </p:pic>
      <p:sp>
        <p:nvSpPr>
          <p:cNvPr id="7" name="Rectangle 6">
            <a:extLst>
              <a:ext uri="{FF2B5EF4-FFF2-40B4-BE49-F238E27FC236}">
                <a16:creationId xmlns:a16="http://schemas.microsoft.com/office/drawing/2014/main" id="{D3372875-F438-0810-585C-E9604E45DEE0}"/>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ED8ECBBE-7E13-49B1-2058-71EA8D4AEA04}"/>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a:solidFill>
                  <a:schemeClr val="bg1"/>
                </a:solidFill>
                <a:latin typeface="Minion Pro" panose="02040503050306020203" pitchFamily="18" charset="0"/>
              </a:rPr>
              <a:t>NCRA Education Foundation</a:t>
            </a:r>
          </a:p>
          <a:p>
            <a:pPr algn="ctr">
              <a:lnSpc>
                <a:spcPts val="2560"/>
              </a:lnSpc>
              <a:spcBef>
                <a:spcPts val="0"/>
              </a:spcBef>
              <a:defRPr/>
            </a:pPr>
            <a:r>
              <a:rPr lang="en-US" err="1">
                <a:solidFill>
                  <a:schemeClr val="bg1"/>
                </a:solidFill>
                <a:latin typeface="Aptos ExtraBold" panose="020B0004020202020204" pitchFamily="34" charset="0"/>
              </a:rPr>
              <a:t>www.ncraeducationfoundation.org</a:t>
            </a:r>
            <a:endParaRPr lang="en-US" u="sng">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986E3A68-3919-15F4-F831-E1067A96112A}"/>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a:solidFill>
                  <a:schemeClr val="bg1"/>
                </a:solidFill>
                <a:latin typeface="Minion Pro" panose="02040503050306020203" pitchFamily="18" charset="0"/>
              </a:rPr>
              <a:t>NCRA</a:t>
            </a:r>
          </a:p>
          <a:p>
            <a:pPr algn="ctr">
              <a:lnSpc>
                <a:spcPts val="2360"/>
              </a:lnSpc>
              <a:defRPr/>
            </a:pPr>
            <a:r>
              <a:rPr lang="en-US" sz="2600" b="1" err="1">
                <a:solidFill>
                  <a:schemeClr val="bg1"/>
                </a:solidFill>
                <a:latin typeface="Aptos ExtraBold" panose="020B0004020202020204" pitchFamily="34" charset="0"/>
                <a:cs typeface="Calibri"/>
              </a:rPr>
              <a:t>www.ncra-usa.org</a:t>
            </a:r>
            <a:endParaRPr lang="en-US" sz="2600" b="1">
              <a:solidFill>
                <a:schemeClr val="bg1"/>
              </a:solidFill>
              <a:latin typeface="Aptos ExtraBold" panose="020B0004020202020204" pitchFamily="34" charset="0"/>
              <a:cs typeface="Calibri"/>
            </a:endParaRPr>
          </a:p>
        </p:txBody>
      </p:sp>
      <p:sp>
        <p:nvSpPr>
          <p:cNvPr id="12" name="Rectangle 11">
            <a:extLst>
              <a:ext uri="{FF2B5EF4-FFF2-40B4-BE49-F238E27FC236}">
                <a16:creationId xmlns:a16="http://schemas.microsoft.com/office/drawing/2014/main" id="{182AA6E3-7915-E9D6-F5A2-0A737296952D}"/>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8FCF9AA-9507-1B6D-FE38-2186BE2E6F77}"/>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149811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D357-080B-F932-3420-F517BF956A6D}"/>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FFC99D85-9B24-9021-0115-A985B3110F81}"/>
              </a:ext>
            </a:extLst>
          </p:cNvPr>
          <p:cNvSpPr>
            <a:spLocks noGrp="1"/>
          </p:cNvSpPr>
          <p:nvPr>
            <p:ph idx="1"/>
          </p:nvPr>
        </p:nvSpPr>
        <p:spPr/>
        <p:txBody>
          <a:bodyPr vert="horz" lIns="91440" tIns="45720" rIns="91440" bIns="45720" rtlCol="0" anchor="t">
            <a:normAutofit/>
          </a:bodyPr>
          <a:lstStyle/>
          <a:p>
            <a:pPr lvl="1"/>
            <a:r>
              <a:rPr lang="en-US">
                <a:latin typeface="Minion Pro"/>
              </a:rPr>
              <a:t>Define what a cancer registry </a:t>
            </a:r>
            <a:r>
              <a:rPr lang="en-US">
                <a:latin typeface="Minion Pro"/>
                <a:cs typeface="Calibri"/>
              </a:rPr>
              <a:t>is</a:t>
            </a:r>
            <a:endParaRPr lang="en-US">
              <a:latin typeface="Minion Pro"/>
            </a:endParaRPr>
          </a:p>
          <a:p>
            <a:pPr lvl="1"/>
            <a:r>
              <a:rPr lang="en-US">
                <a:latin typeface="Minion Pro"/>
              </a:rPr>
              <a:t>Discuss the purpose of the cancer registry</a:t>
            </a:r>
            <a:endParaRPr lang="en-US">
              <a:latin typeface="Minion Pro"/>
              <a:cs typeface="Calibri"/>
            </a:endParaRPr>
          </a:p>
          <a:p>
            <a:pPr lvl="1"/>
            <a:r>
              <a:rPr lang="en-US">
                <a:latin typeface="Minion Pro"/>
              </a:rPr>
              <a:t>Explain the importance of the cancer registry</a:t>
            </a:r>
            <a:endParaRPr lang="en-US">
              <a:latin typeface="Minion Pro"/>
              <a:cs typeface="Calibri"/>
            </a:endParaRPr>
          </a:p>
          <a:p>
            <a:pPr lvl="1"/>
            <a:r>
              <a:rPr lang="en-US">
                <a:latin typeface="Minion Pro"/>
              </a:rPr>
              <a:t>Define what a cancer registrar is </a:t>
            </a:r>
          </a:p>
          <a:p>
            <a:pPr lvl="1"/>
            <a:r>
              <a:rPr lang="en-US">
                <a:latin typeface="Minion Pro"/>
              </a:rPr>
              <a:t>Identify the responsibilities of a cancer registrar</a:t>
            </a:r>
            <a:endParaRPr lang="en-US">
              <a:latin typeface="Minion Pro"/>
              <a:cs typeface="Calibri"/>
            </a:endParaRPr>
          </a:p>
          <a:p>
            <a:pPr lvl="1"/>
            <a:r>
              <a:rPr lang="en-US">
                <a:latin typeface="Minion Pro"/>
              </a:rPr>
              <a:t>Describe different types of cancer registries</a:t>
            </a:r>
            <a:endParaRPr lang="en-US">
              <a:latin typeface="Minion Pro"/>
              <a:cs typeface="Calibri"/>
            </a:endParaRPr>
          </a:p>
          <a:p>
            <a:pPr lvl="1" indent="0">
              <a:buNone/>
            </a:pPr>
            <a:endParaRPr lang="en-US"/>
          </a:p>
          <a:p>
            <a:pPr lvl="1"/>
            <a:endParaRPr lang="en-US"/>
          </a:p>
        </p:txBody>
      </p:sp>
    </p:spTree>
    <p:extLst>
      <p:ext uri="{BB962C8B-B14F-4D97-AF65-F5344CB8AC3E}">
        <p14:creationId xmlns:p14="http://schemas.microsoft.com/office/powerpoint/2010/main" val="172210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09E4-5106-1B9C-F9BD-2B3F1D0111D6}"/>
              </a:ext>
            </a:extLst>
          </p:cNvPr>
          <p:cNvSpPr>
            <a:spLocks noGrp="1"/>
          </p:cNvSpPr>
          <p:nvPr>
            <p:ph type="title"/>
          </p:nvPr>
        </p:nvSpPr>
        <p:spPr/>
        <p:txBody>
          <a:bodyPr/>
          <a:lstStyle/>
          <a:p>
            <a:r>
              <a:rPr lang="en-US"/>
              <a:t>Dr. Donna Shalala stated:</a:t>
            </a:r>
          </a:p>
        </p:txBody>
      </p:sp>
      <p:sp>
        <p:nvSpPr>
          <p:cNvPr id="3" name="Content Placeholder 2">
            <a:extLst>
              <a:ext uri="{FF2B5EF4-FFF2-40B4-BE49-F238E27FC236}">
                <a16:creationId xmlns:a16="http://schemas.microsoft.com/office/drawing/2014/main" id="{ACECF9C6-B26F-DD73-972A-F386E42CF563}"/>
              </a:ext>
            </a:extLst>
          </p:cNvPr>
          <p:cNvSpPr>
            <a:spLocks noGrp="1"/>
          </p:cNvSpPr>
          <p:nvPr>
            <p:ph idx="1"/>
          </p:nvPr>
        </p:nvSpPr>
        <p:spPr/>
        <p:txBody>
          <a:bodyPr/>
          <a:lstStyle/>
          <a:p>
            <a:pPr lvl="1" indent="0">
              <a:buNone/>
            </a:pPr>
            <a:endParaRPr lang="en-US"/>
          </a:p>
          <a:p>
            <a:pPr marL="0" lvl="1" indent="0">
              <a:buNone/>
            </a:pPr>
            <a:r>
              <a:rPr lang="en-US"/>
              <a:t>“A national system of cancer registries </a:t>
            </a:r>
            <a:br>
              <a:rPr lang="en-US"/>
            </a:br>
            <a:r>
              <a:rPr lang="en-US"/>
              <a:t>can help us understand the disease better </a:t>
            </a:r>
            <a:br>
              <a:rPr lang="en-US"/>
            </a:br>
            <a:r>
              <a:rPr lang="en-US"/>
              <a:t>and use our resources to the best effect </a:t>
            </a:r>
            <a:br>
              <a:rPr lang="en-US"/>
            </a:br>
            <a:r>
              <a:rPr lang="en-US"/>
              <a:t>in prevention and treatment.”</a:t>
            </a:r>
          </a:p>
        </p:txBody>
      </p:sp>
    </p:spTree>
    <p:extLst>
      <p:ext uri="{BB962C8B-B14F-4D97-AF65-F5344CB8AC3E}">
        <p14:creationId xmlns:p14="http://schemas.microsoft.com/office/powerpoint/2010/main" val="120844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B52D-6ED0-04F6-DA1F-62EF400E932A}"/>
              </a:ext>
            </a:extLst>
          </p:cNvPr>
          <p:cNvSpPr>
            <a:spLocks noGrp="1"/>
          </p:cNvSpPr>
          <p:nvPr>
            <p:ph type="title"/>
          </p:nvPr>
        </p:nvSpPr>
        <p:spPr/>
        <p:txBody>
          <a:bodyPr/>
          <a:lstStyle/>
          <a:p>
            <a:r>
              <a:rPr lang="en-US" spc="-100"/>
              <a:t>Cancer Registry Definition</a:t>
            </a:r>
          </a:p>
        </p:txBody>
      </p:sp>
      <p:sp>
        <p:nvSpPr>
          <p:cNvPr id="3" name="Content Placeholder 2">
            <a:extLst>
              <a:ext uri="{FF2B5EF4-FFF2-40B4-BE49-F238E27FC236}">
                <a16:creationId xmlns:a16="http://schemas.microsoft.com/office/drawing/2014/main" id="{A7829AC9-A6C4-E214-3355-CFCE41961CE5}"/>
              </a:ext>
            </a:extLst>
          </p:cNvPr>
          <p:cNvSpPr>
            <a:spLocks noGrp="1"/>
          </p:cNvSpPr>
          <p:nvPr>
            <p:ph idx="1"/>
          </p:nvPr>
        </p:nvSpPr>
        <p:spPr/>
        <p:txBody>
          <a:bodyPr/>
          <a:lstStyle/>
          <a:p>
            <a:pPr lvl="1"/>
            <a:r>
              <a:rPr lang="en-US"/>
              <a:t>An information system designed </a:t>
            </a:r>
            <a:br>
              <a:rPr lang="en-US"/>
            </a:br>
            <a:r>
              <a:rPr lang="en-US"/>
              <a:t>for cancer data </a:t>
            </a:r>
          </a:p>
          <a:p>
            <a:pPr lvl="3"/>
            <a:r>
              <a:rPr lang="en-US"/>
              <a:t>collection</a:t>
            </a:r>
          </a:p>
          <a:p>
            <a:pPr lvl="3"/>
            <a:r>
              <a:rPr lang="en-US"/>
              <a:t>storage </a:t>
            </a:r>
          </a:p>
          <a:p>
            <a:pPr lvl="3"/>
            <a:r>
              <a:rPr lang="en-US"/>
              <a:t>management </a:t>
            </a:r>
          </a:p>
          <a:p>
            <a:pPr lvl="3">
              <a:spcAft>
                <a:spcPts val="600"/>
              </a:spcAft>
            </a:pPr>
            <a:r>
              <a:rPr lang="en-US"/>
              <a:t>analysis</a:t>
            </a:r>
          </a:p>
          <a:p>
            <a:pPr lvl="1"/>
            <a:r>
              <a:rPr lang="en-US"/>
              <a:t>A type of </a:t>
            </a:r>
            <a:r>
              <a:rPr lang="en-US" i="1"/>
              <a:t>disease</a:t>
            </a:r>
            <a:r>
              <a:rPr lang="en-US"/>
              <a:t> registry</a:t>
            </a:r>
          </a:p>
          <a:p>
            <a:pPr lvl="1" indent="0">
              <a:buNone/>
            </a:pPr>
            <a:endParaRPr lang="en-US"/>
          </a:p>
          <a:p>
            <a:pPr lvl="1"/>
            <a:endParaRPr lang="en-US"/>
          </a:p>
        </p:txBody>
      </p:sp>
    </p:spTree>
    <p:extLst>
      <p:ext uri="{BB962C8B-B14F-4D97-AF65-F5344CB8AC3E}">
        <p14:creationId xmlns:p14="http://schemas.microsoft.com/office/powerpoint/2010/main" val="364754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314A-500B-6674-ABC9-561012970892}"/>
              </a:ext>
            </a:extLst>
          </p:cNvPr>
          <p:cNvSpPr>
            <a:spLocks noGrp="1"/>
          </p:cNvSpPr>
          <p:nvPr>
            <p:ph type="title"/>
          </p:nvPr>
        </p:nvSpPr>
        <p:spPr/>
        <p:txBody>
          <a:bodyPr/>
          <a:lstStyle/>
          <a:p>
            <a:r>
              <a:rPr lang="en-US"/>
              <a:t>Purpose of the</a:t>
            </a:r>
            <a:br>
              <a:rPr lang="en-US"/>
            </a:br>
            <a:r>
              <a:rPr lang="en-US"/>
              <a:t>Cancer Registry</a:t>
            </a:r>
          </a:p>
        </p:txBody>
      </p:sp>
      <p:sp>
        <p:nvSpPr>
          <p:cNvPr id="3" name="Content Placeholder 2">
            <a:extLst>
              <a:ext uri="{FF2B5EF4-FFF2-40B4-BE49-F238E27FC236}">
                <a16:creationId xmlns:a16="http://schemas.microsoft.com/office/drawing/2014/main" id="{2532A0E0-B4EA-0614-4FB7-E63F084778BF}"/>
              </a:ext>
            </a:extLst>
          </p:cNvPr>
          <p:cNvSpPr>
            <a:spLocks noGrp="1"/>
          </p:cNvSpPr>
          <p:nvPr>
            <p:ph idx="1"/>
          </p:nvPr>
        </p:nvSpPr>
        <p:spPr>
          <a:xfrm>
            <a:off x="2211131" y="2132997"/>
            <a:ext cx="6304219" cy="4845379"/>
          </a:xfrm>
        </p:spPr>
        <p:txBody>
          <a:bodyPr vert="horz" lIns="91440" tIns="45720" rIns="91440" bIns="45720" rtlCol="0" anchor="t">
            <a:normAutofit/>
          </a:bodyPr>
          <a:lstStyle/>
          <a:p>
            <a:pPr lvl="1"/>
            <a:r>
              <a:rPr lang="en-US">
                <a:latin typeface="Minion Pro"/>
              </a:rPr>
              <a:t>Establish and maintain a cancer incidence reporting system</a:t>
            </a:r>
          </a:p>
          <a:p>
            <a:pPr lvl="1"/>
            <a:r>
              <a:rPr lang="en-US">
                <a:latin typeface="Minion Pro"/>
              </a:rPr>
              <a:t>Serve as an information resource for cancer research</a:t>
            </a:r>
          </a:p>
          <a:p>
            <a:pPr lvl="1"/>
            <a:r>
              <a:rPr lang="en-US">
                <a:latin typeface="Minion Pro"/>
              </a:rPr>
              <a:t>Provide information to assist public health officials and agencies</a:t>
            </a:r>
          </a:p>
        </p:txBody>
      </p:sp>
    </p:spTree>
    <p:extLst>
      <p:ext uri="{BB962C8B-B14F-4D97-AF65-F5344CB8AC3E}">
        <p14:creationId xmlns:p14="http://schemas.microsoft.com/office/powerpoint/2010/main" val="224087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C8620-B4E8-7131-5370-3BB0C6B12D89}"/>
              </a:ext>
            </a:extLst>
          </p:cNvPr>
          <p:cNvSpPr>
            <a:spLocks noGrp="1"/>
          </p:cNvSpPr>
          <p:nvPr>
            <p:ph type="title"/>
          </p:nvPr>
        </p:nvSpPr>
        <p:spPr/>
        <p:txBody>
          <a:bodyPr/>
          <a:lstStyle/>
          <a:p>
            <a:r>
              <a:rPr lang="en-US"/>
              <a:t>The Cancer Registry Process</a:t>
            </a:r>
          </a:p>
        </p:txBody>
      </p:sp>
      <p:sp>
        <p:nvSpPr>
          <p:cNvPr id="3" name="Content Placeholder 2">
            <a:extLst>
              <a:ext uri="{FF2B5EF4-FFF2-40B4-BE49-F238E27FC236}">
                <a16:creationId xmlns:a16="http://schemas.microsoft.com/office/drawing/2014/main" id="{243C8911-1785-4579-3FC7-AB501FBF0F42}"/>
              </a:ext>
            </a:extLst>
          </p:cNvPr>
          <p:cNvSpPr>
            <a:spLocks noGrp="1"/>
          </p:cNvSpPr>
          <p:nvPr>
            <p:ph idx="1"/>
          </p:nvPr>
        </p:nvSpPr>
        <p:spPr>
          <a:xfrm>
            <a:off x="2283017" y="2666851"/>
            <a:ext cx="6232333" cy="4054625"/>
          </a:xfrm>
        </p:spPr>
        <p:txBody>
          <a:bodyPr/>
          <a:lstStyle/>
          <a:p>
            <a:pPr lvl="1"/>
            <a:r>
              <a:rPr lang="en-US"/>
              <a:t>A continual, systematic collection of data on the occurrence and characteristics of reportable malignancies and tumors.</a:t>
            </a:r>
          </a:p>
          <a:p>
            <a:pPr lvl="1"/>
            <a:r>
              <a:rPr lang="en-US"/>
              <a:t>Helps assess and control the impact of cancer on a community.</a:t>
            </a:r>
            <a:endParaRPr lang="en-US">
              <a:cs typeface="Calibri"/>
            </a:endParaRPr>
          </a:p>
        </p:txBody>
      </p:sp>
    </p:spTree>
    <p:extLst>
      <p:ext uri="{BB962C8B-B14F-4D97-AF65-F5344CB8AC3E}">
        <p14:creationId xmlns:p14="http://schemas.microsoft.com/office/powerpoint/2010/main" val="276649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AF4C-E5EB-7AE7-24BA-CC2A664788BF}"/>
              </a:ext>
            </a:extLst>
          </p:cNvPr>
          <p:cNvSpPr>
            <a:spLocks noGrp="1"/>
          </p:cNvSpPr>
          <p:nvPr>
            <p:ph type="title"/>
          </p:nvPr>
        </p:nvSpPr>
        <p:spPr/>
        <p:txBody>
          <a:bodyPr/>
          <a:lstStyle/>
          <a:p>
            <a:r>
              <a:rPr lang="en-US"/>
              <a:t>Importance of the </a:t>
            </a:r>
            <a:br>
              <a:rPr lang="en-US"/>
            </a:br>
            <a:r>
              <a:rPr lang="en-US"/>
              <a:t>Cancer Registry</a:t>
            </a:r>
          </a:p>
        </p:txBody>
      </p:sp>
      <p:sp>
        <p:nvSpPr>
          <p:cNvPr id="3" name="Content Placeholder 2">
            <a:extLst>
              <a:ext uri="{FF2B5EF4-FFF2-40B4-BE49-F238E27FC236}">
                <a16:creationId xmlns:a16="http://schemas.microsoft.com/office/drawing/2014/main" id="{21C12764-F123-9329-8559-A89159FB0AEC}"/>
              </a:ext>
            </a:extLst>
          </p:cNvPr>
          <p:cNvSpPr>
            <a:spLocks noGrp="1"/>
          </p:cNvSpPr>
          <p:nvPr>
            <p:ph idx="1"/>
          </p:nvPr>
        </p:nvSpPr>
        <p:spPr>
          <a:xfrm>
            <a:off x="2211130" y="2077433"/>
            <a:ext cx="6304219" cy="4845379"/>
          </a:xfrm>
        </p:spPr>
        <p:txBody>
          <a:bodyPr vert="horz" lIns="91440" tIns="45720" rIns="91440" bIns="45720" rtlCol="0" anchor="t">
            <a:normAutofit/>
          </a:bodyPr>
          <a:lstStyle/>
          <a:p>
            <a:pPr lvl="1"/>
            <a:r>
              <a:rPr lang="en-US">
                <a:latin typeface="Minion Pro"/>
              </a:rPr>
              <a:t>Cancer is a major national burden</a:t>
            </a:r>
          </a:p>
          <a:p>
            <a:pPr lvl="1"/>
            <a:r>
              <a:rPr lang="en-US">
                <a:latin typeface="Minion Pro"/>
              </a:rPr>
              <a:t>Cancer is the second leading cause of death among Americans, only second to heart disease</a:t>
            </a:r>
            <a:endParaRPr lang="en-US">
              <a:latin typeface="Minion Pro"/>
              <a:cs typeface="Calibri"/>
            </a:endParaRPr>
          </a:p>
          <a:p>
            <a:pPr lvl="1"/>
            <a:r>
              <a:rPr lang="en-US">
                <a:latin typeface="Minion Pro"/>
              </a:rPr>
              <a:t>Direct medical costs for cancer care in the US for 2025 are estimated at $222 billion</a:t>
            </a:r>
            <a:endParaRPr lang="en-US">
              <a:latin typeface="Minion Pro"/>
              <a:cs typeface="Calibri"/>
            </a:endParaRPr>
          </a:p>
          <a:p>
            <a:pPr lvl="1"/>
            <a:endParaRPr lang="en-US">
              <a:cs typeface="Calibri"/>
            </a:endParaRPr>
          </a:p>
          <a:p>
            <a:pPr marL="0" lvl="1" indent="0">
              <a:buNone/>
            </a:pPr>
            <a:br>
              <a:rPr lang="en-US">
                <a:cs typeface="Calibri"/>
              </a:rPr>
            </a:br>
            <a:br>
              <a:rPr lang="en-US">
                <a:cs typeface="Calibri"/>
              </a:rPr>
            </a:br>
            <a:endParaRPr lang="en-US">
              <a:cs typeface="Calibri"/>
            </a:endParaRPr>
          </a:p>
          <a:p>
            <a:pPr lvl="4"/>
            <a:r>
              <a:rPr lang="en-US" sz="1400">
                <a:latin typeface="Minion Pro"/>
              </a:rPr>
              <a:t>Source: </a:t>
            </a:r>
            <a:r>
              <a:rPr lang="en-US" sz="1400">
                <a:latin typeface="Minion Pro"/>
                <a:hlinkClick r:id="rId3"/>
              </a:rPr>
              <a:t>https://nihcm.org/publications/insights-on-cancer-rates-costs-and-strategies</a:t>
            </a:r>
            <a:endParaRPr lang="en-US" sz="1400">
              <a:solidFill>
                <a:schemeClr val="accent2"/>
              </a:solidFill>
              <a:latin typeface="Minion Pro"/>
              <a:cs typeface="Calibri"/>
            </a:endParaRPr>
          </a:p>
          <a:p>
            <a:pPr marL="1097280" lvl="4" indent="0">
              <a:buNone/>
            </a:pPr>
            <a:endParaRPr lang="en-US" sz="1400"/>
          </a:p>
          <a:p>
            <a:pPr lvl="1" indent="0">
              <a:buNone/>
            </a:pPr>
            <a:endParaRPr lang="en-US"/>
          </a:p>
          <a:p>
            <a:pPr lvl="1"/>
            <a:endParaRPr lang="en-US"/>
          </a:p>
        </p:txBody>
      </p:sp>
    </p:spTree>
    <p:extLst>
      <p:ext uri="{BB962C8B-B14F-4D97-AF65-F5344CB8AC3E}">
        <p14:creationId xmlns:p14="http://schemas.microsoft.com/office/powerpoint/2010/main" val="24337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B0EF-94C8-130D-D823-1243659E73FB}"/>
              </a:ext>
            </a:extLst>
          </p:cNvPr>
          <p:cNvSpPr>
            <a:spLocks noGrp="1"/>
          </p:cNvSpPr>
          <p:nvPr>
            <p:ph type="title"/>
          </p:nvPr>
        </p:nvSpPr>
        <p:spPr/>
        <p:txBody>
          <a:bodyPr/>
          <a:lstStyle/>
          <a:p>
            <a:r>
              <a:rPr lang="en-US"/>
              <a:t>Importance of the </a:t>
            </a:r>
            <a:br>
              <a:rPr lang="en-US"/>
            </a:br>
            <a:r>
              <a:rPr lang="en-US"/>
              <a:t>Cancer Registry</a:t>
            </a:r>
          </a:p>
        </p:txBody>
      </p:sp>
      <p:sp>
        <p:nvSpPr>
          <p:cNvPr id="3" name="Content Placeholder 2">
            <a:extLst>
              <a:ext uri="{FF2B5EF4-FFF2-40B4-BE49-F238E27FC236}">
                <a16:creationId xmlns:a16="http://schemas.microsoft.com/office/drawing/2014/main" id="{F250056D-2B5F-7289-C661-85586866A05B}"/>
              </a:ext>
            </a:extLst>
          </p:cNvPr>
          <p:cNvSpPr>
            <a:spLocks noGrp="1"/>
          </p:cNvSpPr>
          <p:nvPr>
            <p:ph idx="1"/>
          </p:nvPr>
        </p:nvSpPr>
        <p:spPr>
          <a:xfrm>
            <a:off x="2211131" y="2012621"/>
            <a:ext cx="6304219" cy="4845379"/>
          </a:xfrm>
        </p:spPr>
        <p:txBody>
          <a:bodyPr/>
          <a:lstStyle/>
          <a:p>
            <a:pPr lvl="1"/>
            <a:r>
              <a:rPr lang="en-US"/>
              <a:t>Physicians need cancer data to</a:t>
            </a:r>
          </a:p>
          <a:p>
            <a:pPr lvl="3"/>
            <a:r>
              <a:rPr lang="en-US"/>
              <a:t>Learn more about causes of cancer</a:t>
            </a:r>
          </a:p>
          <a:p>
            <a:pPr lvl="3"/>
            <a:r>
              <a:rPr lang="en-US"/>
              <a:t>Detect cancer earlier</a:t>
            </a:r>
          </a:p>
          <a:p>
            <a:pPr lvl="3"/>
            <a:r>
              <a:rPr lang="en-US"/>
              <a:t>Increase the chance to find a cure</a:t>
            </a:r>
            <a:br>
              <a:rPr lang="en-US"/>
            </a:br>
            <a:endParaRPr lang="en-US"/>
          </a:p>
          <a:p>
            <a:pPr lvl="1"/>
            <a:r>
              <a:rPr lang="en-US"/>
              <a:t>Cancer specialists need cancer data to</a:t>
            </a:r>
          </a:p>
          <a:p>
            <a:pPr lvl="3"/>
            <a:r>
              <a:rPr lang="en-US"/>
              <a:t>Make treatment decisions</a:t>
            </a:r>
          </a:p>
          <a:p>
            <a:pPr lvl="3"/>
            <a:r>
              <a:rPr lang="en-US"/>
              <a:t>Determine if treatment worked</a:t>
            </a:r>
          </a:p>
          <a:p>
            <a:pPr lvl="4"/>
            <a:r>
              <a:rPr lang="en-US"/>
              <a:t>If not, determine why</a:t>
            </a:r>
          </a:p>
          <a:p>
            <a:pPr lvl="1"/>
            <a:endParaRPr lang="en-US"/>
          </a:p>
        </p:txBody>
      </p:sp>
    </p:spTree>
    <p:extLst>
      <p:ext uri="{BB962C8B-B14F-4D97-AF65-F5344CB8AC3E}">
        <p14:creationId xmlns:p14="http://schemas.microsoft.com/office/powerpoint/2010/main" val="364894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FC8E-CFEE-0D4A-17CE-E76D1A34CA02}"/>
              </a:ext>
            </a:extLst>
          </p:cNvPr>
          <p:cNvSpPr>
            <a:spLocks noGrp="1"/>
          </p:cNvSpPr>
          <p:nvPr>
            <p:ph type="title"/>
          </p:nvPr>
        </p:nvSpPr>
        <p:spPr/>
        <p:txBody>
          <a:bodyPr/>
          <a:lstStyle/>
          <a:p>
            <a:r>
              <a:rPr lang="en-US"/>
              <a:t>Importance of the </a:t>
            </a:r>
            <a:br>
              <a:rPr lang="en-US"/>
            </a:br>
            <a:r>
              <a:rPr lang="en-US"/>
              <a:t>Cancer Registry</a:t>
            </a:r>
          </a:p>
        </p:txBody>
      </p:sp>
      <p:sp>
        <p:nvSpPr>
          <p:cNvPr id="3" name="Content Placeholder 2">
            <a:extLst>
              <a:ext uri="{FF2B5EF4-FFF2-40B4-BE49-F238E27FC236}">
                <a16:creationId xmlns:a16="http://schemas.microsoft.com/office/drawing/2014/main" id="{F505FAC2-96CE-5073-17F4-0CC2430E9857}"/>
              </a:ext>
            </a:extLst>
          </p:cNvPr>
          <p:cNvSpPr>
            <a:spLocks noGrp="1"/>
          </p:cNvSpPr>
          <p:nvPr>
            <p:ph idx="1"/>
          </p:nvPr>
        </p:nvSpPr>
        <p:spPr>
          <a:xfrm>
            <a:off x="2211131" y="2012621"/>
            <a:ext cx="6304219" cy="4845379"/>
          </a:xfrm>
        </p:spPr>
        <p:txBody>
          <a:bodyPr vert="horz" lIns="91440" tIns="45720" rIns="91440" bIns="45720" rtlCol="0" anchor="t">
            <a:normAutofit/>
          </a:bodyPr>
          <a:lstStyle/>
          <a:p>
            <a:pPr lvl="1"/>
            <a:r>
              <a:rPr lang="en-US">
                <a:latin typeface="Minion Pro"/>
              </a:rPr>
              <a:t>Data helps pinpoint environmental risk factors or high-risk behaviors</a:t>
            </a:r>
          </a:p>
          <a:p>
            <a:pPr lvl="1"/>
            <a:r>
              <a:rPr lang="en-US">
                <a:latin typeface="Minion Pro"/>
              </a:rPr>
              <a:t>Tobacco is the world's most preventable cause of death</a:t>
            </a:r>
          </a:p>
          <a:p>
            <a:pPr lvl="3"/>
            <a:r>
              <a:rPr lang="en-US">
                <a:latin typeface="Minion Pro"/>
              </a:rPr>
              <a:t>Smoking causes one third of all cancer deaths</a:t>
            </a:r>
          </a:p>
          <a:p>
            <a:pPr lvl="3"/>
            <a:r>
              <a:rPr lang="en-US">
                <a:latin typeface="Minion Pro"/>
              </a:rPr>
              <a:t>86% of lung cancer deaths attributed to tobacco use</a:t>
            </a:r>
            <a:endParaRPr lang="en-US">
              <a:latin typeface="Minion Pro"/>
              <a:cs typeface="Calibri"/>
            </a:endParaRPr>
          </a:p>
          <a:p>
            <a:pPr lvl="1"/>
            <a:r>
              <a:rPr lang="en-US">
                <a:latin typeface="Minion Pro"/>
              </a:rPr>
              <a:t>Preventive measures to reduce the number of cancer cases and death</a:t>
            </a:r>
            <a:endParaRPr lang="en-US" sz="2600">
              <a:latin typeface="Minion Pro"/>
              <a:cs typeface="Calibri"/>
            </a:endParaRPr>
          </a:p>
          <a:p>
            <a:pPr lvl="1"/>
            <a:endParaRPr lang="en-US" sz="1500"/>
          </a:p>
          <a:p>
            <a:pPr lvl="1" indent="0">
              <a:buNone/>
            </a:pPr>
            <a:br>
              <a:rPr lang="en-US" sz="1400"/>
            </a:br>
            <a:r>
              <a:rPr lang="en-US" sz="1400">
                <a:latin typeface="Minion Pro"/>
              </a:rPr>
              <a:t>Source:</a:t>
            </a:r>
            <a:r>
              <a:rPr lang="en-US" sz="1400">
                <a:solidFill>
                  <a:srgbClr val="000000"/>
                </a:solidFill>
                <a:latin typeface="Minion Pro"/>
                <a:cs typeface="Calibri"/>
              </a:rPr>
              <a:t> </a:t>
            </a:r>
            <a:r>
              <a:rPr lang="en-US" sz="1400">
                <a:solidFill>
                  <a:srgbClr val="000000"/>
                </a:solidFill>
                <a:latin typeface="Minion Pro"/>
                <a:cs typeface="Calibri"/>
                <a:hlinkClick r:id="rId3"/>
              </a:rPr>
              <a:t>www.cancer.org/content/dam/cancer-org/research/cancer-facts-and-statistics/annual-cancer-facts-and-figures/2025/2025-cancer-facts-and-figures-acs.pdf</a:t>
            </a:r>
            <a:endParaRPr lang="en-US" sz="1400">
              <a:solidFill>
                <a:srgbClr val="56A3A5"/>
              </a:solidFill>
              <a:latin typeface="Minion Pro"/>
              <a:cs typeface="Calibri"/>
            </a:endParaRPr>
          </a:p>
          <a:p>
            <a:pPr lvl="1" indent="0">
              <a:buNone/>
            </a:pPr>
            <a:endParaRPr lang="en-US" sz="1400">
              <a:solidFill>
                <a:srgbClr val="000000"/>
              </a:solidFill>
              <a:latin typeface="Minion Pro"/>
              <a:cs typeface="Calibri"/>
            </a:endParaRPr>
          </a:p>
        </p:txBody>
      </p:sp>
    </p:spTree>
    <p:extLst>
      <p:ext uri="{BB962C8B-B14F-4D97-AF65-F5344CB8AC3E}">
        <p14:creationId xmlns:p14="http://schemas.microsoft.com/office/powerpoint/2010/main" val="611517648"/>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1D9567-0EE3-4C06-AD99-9C6DDFBF3F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F9D47E2-C5AB-40CD-9812-56C62ABE28AB}">
  <ds:schemaRefs>
    <ds:schemaRef ds:uri="http://schemas.microsoft.com/sharepoint/v3/contenttype/forms"/>
  </ds:schemaRefs>
</ds:datastoreItem>
</file>

<file path=customXml/itemProps3.xml><?xml version="1.0" encoding="utf-8"?>
<ds:datastoreItem xmlns:ds="http://schemas.openxmlformats.org/officeDocument/2006/customXml" ds:itemID="{1EB6E29D-6679-47CB-AF0F-70C91F9A4A95}"/>
</file>

<file path=docProps/app.xml><?xml version="1.0" encoding="utf-8"?>
<Properties xmlns="http://schemas.openxmlformats.org/officeDocument/2006/extended-properties" xmlns:vt="http://schemas.openxmlformats.org/officeDocument/2006/docPropsVTypes">
  <Template>Office Theme</Template>
  <TotalTime>0</TotalTime>
  <Words>1889</Words>
  <Application>Microsoft Office PowerPoint</Application>
  <PresentationFormat>On-screen Show (4:3)</PresentationFormat>
  <Paragraphs>211</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Aptos Black</vt:lpstr>
      <vt:lpstr>Aptos ExtraBold</vt:lpstr>
      <vt:lpstr>Arial</vt:lpstr>
      <vt:lpstr>Calibri</vt:lpstr>
      <vt:lpstr>Cambria</vt:lpstr>
      <vt:lpstr>Courier New</vt:lpstr>
      <vt:lpstr>Minion Pro</vt:lpstr>
      <vt:lpstr>Segoe UI</vt:lpstr>
      <vt:lpstr>Office Theme</vt:lpstr>
      <vt:lpstr>PowerPoint Presentation</vt:lpstr>
      <vt:lpstr>Objectives</vt:lpstr>
      <vt:lpstr>Dr. Donna Shalala stated:</vt:lpstr>
      <vt:lpstr>Cancer Registry Definition</vt:lpstr>
      <vt:lpstr>Purpose of the Cancer Registry</vt:lpstr>
      <vt:lpstr>The Cancer Registry Process</vt:lpstr>
      <vt:lpstr>Importance of the  Cancer Registry</vt:lpstr>
      <vt:lpstr>Importance of the  Cancer Registry</vt:lpstr>
      <vt:lpstr>Importance of the  Cancer Registry</vt:lpstr>
      <vt:lpstr>Importance of the  Cancer Registry</vt:lpstr>
      <vt:lpstr>Importance of the Cancer Registry</vt:lpstr>
      <vt:lpstr>Cancer Registrars</vt:lpstr>
      <vt:lpstr>Responsibilities of  Cancer Registrars</vt:lpstr>
      <vt:lpstr>Types of Cancer Registries</vt:lpstr>
      <vt:lpstr>Types of Cancer Registries</vt:lpstr>
      <vt:lpstr>Types of Cancer Registries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Lori Swain</cp:lastModifiedBy>
  <cp:revision>3</cp:revision>
  <dcterms:created xsi:type="dcterms:W3CDTF">2024-11-18T18:14:04Z</dcterms:created>
  <dcterms:modified xsi:type="dcterms:W3CDTF">2025-04-21T14:47:50Z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0x01010082F207FEFC38F64D94CE7B2FAA439BA6</vt:lpwstr>
  </property>
  <property fmtid="{D5CDD505-2E9C-101B-9397-08002B2CF9AE}" pid="3" name="Order">
    <vt:r8>54200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