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7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7F5462-9A99-AD5F-43AE-B9AE56ED2D82}" name="Sara Biese" initials="SB" userId="S::sbiese_swtc.edu#ext#@ncrausaorg.onmicrosoft.com::da779831-c733-4c9c-8ab6-28a75534c9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BE974-CE2F-122E-9D64-B751CA0776EC}" v="22" dt="2025-03-27T19:42:48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/>
    <p:restoredTop sz="66941"/>
  </p:normalViewPr>
  <p:slideViewPr>
    <p:cSldViewPr snapToGrid="0">
      <p:cViewPr varScale="1">
        <p:scale>
          <a:sx n="74" d="100"/>
          <a:sy n="74" d="100"/>
        </p:scale>
        <p:origin x="16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ED892-9C03-FD41-B787-F0F0781FC01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79111-8467-1044-9515-A72EAC23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presentation, “Abstracting,” is sponsored by the National Cancer Registrars Association Education Foundation.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93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</a:t>
            </a:r>
            <a:r>
              <a:rPr lang="en-US" baseline="0" dirty="0"/>
              <a:t> abstract provides a synopsis of a patient’s cancer experience from diagnosis, through treatment and follow-up surveillance.</a:t>
            </a:r>
            <a:r>
              <a:rPr lang="en-US" dirty="0"/>
              <a:t> </a:t>
            </a:r>
            <a:r>
              <a:rPr lang="en-US" baseline="0" dirty="0"/>
              <a:t> The abstract must be</a:t>
            </a:r>
            <a:r>
              <a:rPr lang="en-US" dirty="0"/>
              <a:t> timely,</a:t>
            </a:r>
            <a:r>
              <a:rPr lang="en-US" baseline="0" dirty="0"/>
              <a:t> accurate and complete.</a:t>
            </a:r>
            <a:r>
              <a:rPr lang="en-US" dirty="0"/>
              <a:t> </a:t>
            </a:r>
            <a:r>
              <a:rPr lang="en-US" baseline="0" dirty="0"/>
              <a:t> The data collected is standardized for uniformity through </a:t>
            </a:r>
            <a:r>
              <a:rPr lang="en-US" dirty="0"/>
              <a:t>the United States</a:t>
            </a:r>
            <a:r>
              <a:rPr lang="en-US" baseline="0" dirty="0"/>
              <a:t> and internationally.</a:t>
            </a:r>
            <a:r>
              <a:rPr lang="en-US" dirty="0"/>
              <a:t> </a:t>
            </a:r>
            <a:r>
              <a:rPr lang="en-US" baseline="0" dirty="0"/>
              <a:t> Multiple standard setting organizations are responsible for the rules governing</a:t>
            </a:r>
            <a:r>
              <a:rPr lang="en-US" dirty="0"/>
              <a:t> the collection of</a:t>
            </a:r>
            <a:r>
              <a:rPr lang="en-US" baseline="0" dirty="0"/>
              <a:t> </a:t>
            </a:r>
            <a:r>
              <a:rPr lang="en-US" dirty="0"/>
              <a:t>cancer registry</a:t>
            </a:r>
            <a:r>
              <a:rPr lang="en-US" baseline="0" dirty="0"/>
              <a:t> data.</a:t>
            </a:r>
            <a:r>
              <a:rPr lang="en-US" dirty="0"/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brought to you by the National Cancer Registrars Association Education Foundation.  For more information on the Education Foundation, go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www.ncraeducationfoundation.org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For more information on the cancer registry profession, go to the NCRA website at www.NCRA-usa.org.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0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During</a:t>
            </a:r>
            <a:r>
              <a:rPr lang="en-US" baseline="0" dirty="0"/>
              <a:t> this presentation, we </a:t>
            </a:r>
            <a:r>
              <a:rPr lang="en-US" dirty="0"/>
              <a:t>will define what a cancer registry abstract is, discuss what</a:t>
            </a:r>
            <a:r>
              <a:rPr lang="en-US" baseline="0" dirty="0"/>
              <a:t> </a:t>
            </a:r>
            <a:r>
              <a:rPr lang="en-US" dirty="0"/>
              <a:t>informational</a:t>
            </a:r>
            <a:r>
              <a:rPr lang="en-US" baseline="0" dirty="0"/>
              <a:t> data is collected, </a:t>
            </a:r>
            <a:r>
              <a:rPr lang="en-US" dirty="0"/>
              <a:t>identify </a:t>
            </a:r>
            <a:r>
              <a:rPr lang="en-US" baseline="0" dirty="0"/>
              <a:t>the </a:t>
            </a:r>
            <a:r>
              <a:rPr lang="en-US" dirty="0"/>
              <a:t>organizations that govern the rules of abstracting,</a:t>
            </a:r>
            <a:r>
              <a:rPr lang="en-US" baseline="0" dirty="0"/>
              <a:t> and</a:t>
            </a:r>
            <a:r>
              <a:rPr lang="en-US" dirty="0"/>
              <a:t> review</a:t>
            </a:r>
            <a:r>
              <a:rPr lang="en-US" baseline="0" dirty="0"/>
              <a:t> how the data collected is used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cancer registry abstract is a synopsis of an individual’s cancer related medical information</a:t>
            </a:r>
            <a:r>
              <a:rPr lang="en-US" baseline="0" dirty="0"/>
              <a:t> from diagnosis through treatment and includes follow-up throughout a patient’s lifetime.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information recorded in an abstract includes d</a:t>
            </a:r>
            <a:r>
              <a:rPr lang="en-US" dirty="0"/>
              <a:t>emographics such as</a:t>
            </a:r>
            <a:r>
              <a:rPr lang="en-US" baseline="0" dirty="0"/>
              <a:t> </a:t>
            </a:r>
            <a:r>
              <a:rPr lang="en-US" dirty="0"/>
              <a:t>address</a:t>
            </a:r>
            <a:r>
              <a:rPr lang="en-US" baseline="0" dirty="0"/>
              <a:t> at time of diagnosis, gender, race and ethnicity, marital status, and insurance provider.</a:t>
            </a:r>
          </a:p>
          <a:p>
            <a:endParaRPr lang="en-US" baseline="0" dirty="0"/>
          </a:p>
          <a:p>
            <a:r>
              <a:rPr lang="en-US" baseline="0" dirty="0"/>
              <a:t>The patient’s history and physical includes the chief complaint and symptoms that brought the patient to the attention of the medical facility.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 patient’s diagnostic work-up is an attempt to identify the nature, circumstances, and extent of a patient’s symptoms.</a:t>
            </a:r>
            <a:r>
              <a:rPr lang="en-US" dirty="0"/>
              <a:t> </a:t>
            </a:r>
            <a:r>
              <a:rPr lang="en-US" baseline="0" dirty="0"/>
              <a:t> The workup can include, but is not limited to, imaging studies such as CT scans, ultrasounds, PET scans,</a:t>
            </a:r>
            <a:r>
              <a:rPr lang="en-US" dirty="0"/>
              <a:t> and</a:t>
            </a:r>
            <a:r>
              <a:rPr lang="en-US" baseline="0" dirty="0"/>
              <a:t> MRIs; </a:t>
            </a:r>
            <a:r>
              <a:rPr lang="en-US" dirty="0"/>
              <a:t>diagnostic </a:t>
            </a:r>
            <a:r>
              <a:rPr lang="en-US" baseline="0" dirty="0"/>
              <a:t>procedures such as colonoscopies</a:t>
            </a:r>
            <a:r>
              <a:rPr lang="en-US" dirty="0"/>
              <a:t> and biopsies</a:t>
            </a:r>
            <a:r>
              <a:rPr lang="en-US" baseline="0" dirty="0"/>
              <a:t>; lab tests such </a:t>
            </a:r>
            <a:r>
              <a:rPr lang="en-US" dirty="0"/>
              <a:t>as tumor </a:t>
            </a:r>
            <a:r>
              <a:rPr lang="en-US" baseline="0" dirty="0"/>
              <a:t>markers </a:t>
            </a:r>
            <a:r>
              <a:rPr lang="en-US" dirty="0"/>
              <a:t>like</a:t>
            </a:r>
            <a:r>
              <a:rPr lang="en-US" baseline="0" dirty="0"/>
              <a:t> </a:t>
            </a:r>
            <a:r>
              <a:rPr lang="en-US" dirty="0"/>
              <a:t>PSA for prostate cancer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These elements identify a patient’s stage of disease</a:t>
            </a:r>
            <a:r>
              <a:rPr lang="en-US" dirty="0"/>
              <a:t> and prognostic indicators</a:t>
            </a:r>
            <a:r>
              <a:rPr lang="en-US" baseline="0" dirty="0"/>
              <a:t> at the time of diagnosis and</a:t>
            </a:r>
            <a:r>
              <a:rPr lang="en-US" dirty="0"/>
              <a:t> assists the physician in formulating</a:t>
            </a:r>
            <a:r>
              <a:rPr lang="en-US" baseline="0" dirty="0"/>
              <a:t> an appropriate course of treatment </a:t>
            </a:r>
            <a:r>
              <a:rPr lang="en-US" dirty="0"/>
              <a:t>for the patient</a:t>
            </a:r>
            <a:r>
              <a:rPr lang="en-US" baseline="0" dirty="0"/>
              <a:t>.</a:t>
            </a:r>
            <a:r>
              <a:rPr lang="en-US" dirty="0"/>
              <a:t> </a:t>
            </a:r>
            <a:endParaRPr lang="en-US" baseline="0" dirty="0">
              <a:cs typeface="Calibri"/>
            </a:endParaRPr>
          </a:p>
          <a:p>
            <a:endParaRPr lang="en-US" baseline="0" dirty="0"/>
          </a:p>
          <a:p>
            <a:r>
              <a:rPr lang="en-US" baseline="0" dirty="0"/>
              <a:t>Treatments vary depending on the type</a:t>
            </a:r>
            <a:r>
              <a:rPr lang="en-US" dirty="0"/>
              <a:t> of cancer and its stage</a:t>
            </a:r>
            <a:r>
              <a:rPr lang="en-US" baseline="0" dirty="0"/>
              <a:t>.</a:t>
            </a:r>
            <a:r>
              <a:rPr lang="en-US" dirty="0"/>
              <a:t> </a:t>
            </a:r>
            <a:r>
              <a:rPr lang="en-US" baseline="0" dirty="0"/>
              <a:t> Generally, the most common approaches use one or more of the following modalities; surgery, chemotherapy, radiation therapy,</a:t>
            </a:r>
            <a:r>
              <a:rPr lang="en-US" dirty="0"/>
              <a:t> immunotherapy</a:t>
            </a:r>
            <a:r>
              <a:rPr lang="en-US" baseline="0" dirty="0"/>
              <a:t> and/or hormone therapy.</a:t>
            </a:r>
            <a:r>
              <a:rPr lang="en-US" dirty="0"/>
              <a:t>  </a:t>
            </a:r>
            <a:endParaRPr lang="en-US" baseline="0" dirty="0">
              <a:cs typeface="Calibri"/>
            </a:endParaRPr>
          </a:p>
          <a:p>
            <a:endParaRPr lang="en-US" baseline="0" dirty="0"/>
          </a:p>
          <a:p>
            <a:r>
              <a:rPr lang="en-US" baseline="0" dirty="0"/>
              <a:t>Physicians continue to follow patients to determine their response to treatment by many of the same tests and </a:t>
            </a:r>
            <a:r>
              <a:rPr lang="en-US" dirty="0"/>
              <a:t>examinations </a:t>
            </a:r>
            <a:r>
              <a:rPr lang="en-US" baseline="0" dirty="0"/>
              <a:t>that were initially used to diagnose their </a:t>
            </a:r>
            <a:r>
              <a:rPr lang="en-US" dirty="0"/>
              <a:t>cancer</a:t>
            </a:r>
            <a:r>
              <a:rPr lang="en-US" baseline="0" dirty="0"/>
              <a:t>.</a:t>
            </a:r>
            <a:r>
              <a:rPr lang="en-US" dirty="0"/>
              <a:t> </a:t>
            </a:r>
            <a:r>
              <a:rPr lang="en-US" baseline="0" dirty="0"/>
              <a:t> Cancer </a:t>
            </a:r>
            <a:r>
              <a:rPr lang="en-US" dirty="0"/>
              <a:t>registrars</a:t>
            </a:r>
            <a:r>
              <a:rPr lang="en-US" baseline="0" dirty="0"/>
              <a:t> also collect</a:t>
            </a:r>
            <a:r>
              <a:rPr lang="en-US" dirty="0"/>
              <a:t> </a:t>
            </a:r>
            <a:r>
              <a:rPr lang="en-US" baseline="0" dirty="0"/>
              <a:t>information on a patient’s health and wellbeing throughout their lifetime</a:t>
            </a:r>
            <a:r>
              <a:rPr lang="en-US" dirty="0"/>
              <a:t>, which includes cancer recurrence or being diagnosed with another type of cancer.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3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cancer registrar </a:t>
            </a:r>
            <a:r>
              <a:rPr lang="en-US" dirty="0"/>
              <a:t>reviews the patient's medical records and documents</a:t>
            </a:r>
            <a:r>
              <a:rPr lang="en-US" baseline="0" dirty="0"/>
              <a:t> </a:t>
            </a:r>
            <a:r>
              <a:rPr lang="en-US" dirty="0"/>
              <a:t>the</a:t>
            </a:r>
            <a:r>
              <a:rPr lang="en-US" baseline="0" dirty="0"/>
              <a:t> </a:t>
            </a:r>
            <a:r>
              <a:rPr lang="en-US" dirty="0"/>
              <a:t>diagnostic work up, extent of disease</a:t>
            </a:r>
            <a:r>
              <a:rPr lang="en-US" baseline="0" dirty="0"/>
              <a:t> and treatment </a:t>
            </a:r>
            <a:r>
              <a:rPr lang="en-US" dirty="0"/>
              <a:t>of a</a:t>
            </a:r>
            <a:r>
              <a:rPr lang="en-US" baseline="0" dirty="0"/>
              <a:t> patient </a:t>
            </a:r>
            <a:r>
              <a:rPr lang="en-US" dirty="0"/>
              <a:t>by using codes and text</a:t>
            </a:r>
            <a:r>
              <a:rPr lang="en-US" baseline="0" dirty="0"/>
              <a:t>.</a:t>
            </a:r>
            <a:r>
              <a:rPr lang="en-US" dirty="0"/>
              <a:t> </a:t>
            </a:r>
            <a:r>
              <a:rPr lang="en-US" baseline="0" dirty="0"/>
              <a:t> A complete record of a patient’s treatment </a:t>
            </a:r>
            <a:r>
              <a:rPr lang="en-US" dirty="0"/>
              <a:t>may mean</a:t>
            </a:r>
            <a:r>
              <a:rPr lang="en-US" baseline="0" dirty="0"/>
              <a:t> collecting information from multiple sources outside the registrar’s own facility, including physician’s offices, other hospitals, or radiation oncology treatment centers.</a:t>
            </a:r>
            <a:r>
              <a:rPr lang="en-US" dirty="0"/>
              <a:t> </a:t>
            </a:r>
            <a:r>
              <a:rPr lang="en-US" baseline="0" dirty="0"/>
              <a:t> Information sharing with other registrars is critical to comprehensive data collection and does not violate HIPAA-regulations governing confidentiality and privacy.</a:t>
            </a:r>
            <a:r>
              <a:rPr lang="en-US" dirty="0">
                <a:cs typeface="Calibri"/>
              </a:rPr>
              <a:t> To learn more on this subject, please view the Confidentiality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8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Cancer registrars must be able to determine what information is relevant to include in an abstract and just as importantly,</a:t>
            </a:r>
            <a:r>
              <a:rPr lang="en-US" baseline="0" dirty="0"/>
              <a:t> what information is irrelevant and should not be included in an abstract.</a:t>
            </a:r>
            <a:r>
              <a:rPr lang="en-US" dirty="0"/>
              <a:t>  </a:t>
            </a:r>
          </a:p>
          <a:p>
            <a:endParaRPr lang="en-US" baseline="0" dirty="0"/>
          </a:p>
          <a:p>
            <a:r>
              <a:rPr lang="en-US" baseline="0" dirty="0"/>
              <a:t>Quality cancer registry data is the foundation of a cancer program, and it is imperative</a:t>
            </a:r>
            <a:r>
              <a:rPr lang="en-US" dirty="0"/>
              <a:t> that</a:t>
            </a:r>
            <a:r>
              <a:rPr lang="en-US" baseline="0" dirty="0"/>
              <a:t> the information documented is accurate and complete.</a:t>
            </a:r>
            <a:endParaRPr lang="en-US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Abstracting coding</a:t>
            </a:r>
            <a:r>
              <a:rPr lang="en-US" baseline="0" dirty="0"/>
              <a:t> structure and requirements are established by the National Program of Cancer Registries (NPCR) and the North American Association of Central Cancer Registries (NAACCR).</a:t>
            </a:r>
            <a:r>
              <a:rPr lang="en-US" dirty="0"/>
              <a:t> </a:t>
            </a:r>
            <a:r>
              <a:rPr lang="en-US" baseline="0" dirty="0"/>
              <a:t> State central registries may add additional </a:t>
            </a:r>
            <a:r>
              <a:rPr lang="en-US" dirty="0"/>
              <a:t>requirements</a:t>
            </a:r>
            <a:r>
              <a:rPr lang="en-US" baseline="0" dirty="0"/>
              <a:t> specific to their state.</a:t>
            </a:r>
            <a:r>
              <a:rPr lang="en-US" dirty="0"/>
              <a:t> </a:t>
            </a:r>
            <a:r>
              <a:rPr lang="en-US" baseline="0" dirty="0"/>
              <a:t> Hospitals accredited by the American College of Surgeons Commission on Cancer follow additional rules and standards set by the Commission on Cancer.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6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Cancer registry</a:t>
            </a:r>
            <a:r>
              <a:rPr lang="en-US" baseline="0" dirty="0"/>
              <a:t> </a:t>
            </a:r>
            <a:r>
              <a:rPr lang="en-US" dirty="0"/>
              <a:t>data has many</a:t>
            </a:r>
            <a:r>
              <a:rPr lang="en-US" baseline="0" dirty="0"/>
              <a:t> uses from a facility’s planning for future growth, to determining equipment needs, or assessing </a:t>
            </a:r>
            <a:r>
              <a:rPr lang="en-US" dirty="0"/>
              <a:t>the </a:t>
            </a:r>
            <a:r>
              <a:rPr lang="en-US" baseline="0" dirty="0"/>
              <a:t>community’s needs.</a:t>
            </a:r>
            <a:r>
              <a:rPr lang="en-US" dirty="0"/>
              <a:t>   </a:t>
            </a:r>
            <a:endParaRPr lang="en-US" baseline="0" dirty="0"/>
          </a:p>
          <a:p>
            <a:r>
              <a:rPr lang="en-US" baseline="0" dirty="0"/>
              <a:t> This includes: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Survival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Treatment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Epidemiologic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Facility needs analysis and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Quality-of-care issues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632C-68BE-4F48-A5A7-5665144DEE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D2D-1A2E-6349-83E2-8B517AC3F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632C-68BE-4F48-A5A7-5665144DEE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D2D-1A2E-6349-83E2-8B517AC3F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11131" y="909639"/>
            <a:ext cx="63042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1131" y="2049638"/>
            <a:ext cx="63042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F632C-68BE-4F48-A5A7-5665144DEE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D3D2D-1A2E-6349-83E2-8B517AC3FA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5AFE9-3A04-7024-1F5E-4921115E277B}"/>
              </a:ext>
            </a:extLst>
          </p:cNvPr>
          <p:cNvSpPr/>
          <p:nvPr userDrawn="1"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2CEE7-4F1B-6665-6B57-B5F2D7D71B6C}"/>
              </a:ext>
            </a:extLst>
          </p:cNvPr>
          <p:cNvSpPr txBox="1"/>
          <p:nvPr userDrawn="1"/>
        </p:nvSpPr>
        <p:spPr>
          <a:xfrm>
            <a:off x="5281448" y="135083"/>
            <a:ext cx="3712772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b="1" i="0" spc="50" baseline="0" dirty="0">
                <a:solidFill>
                  <a:schemeClr val="bg1"/>
                </a:solidFill>
                <a:latin typeface="Aptos ExtraBold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INTRODUCTION TO THE CANCER REGISTRY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DDAA2-DE06-41C8-04F8-72B2CB3E07F9}"/>
              </a:ext>
            </a:extLst>
          </p:cNvPr>
          <p:cNvSpPr/>
          <p:nvPr userDrawn="1"/>
        </p:nvSpPr>
        <p:spPr>
          <a:xfrm>
            <a:off x="1828800" y="403356"/>
            <a:ext cx="7315199" cy="370132"/>
          </a:xfrm>
          <a:prstGeom prst="rect">
            <a:avLst/>
          </a:prstGeom>
          <a:solidFill>
            <a:srgbClr val="72665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2F33B4-9CD7-CD08-7217-CA49EEF91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8000"/>
          </a:blip>
          <a:srcRect l="42557" r="42557"/>
          <a:stretch/>
        </p:blipFill>
        <p:spPr>
          <a:xfrm>
            <a:off x="0" y="0"/>
            <a:ext cx="1828800" cy="6884276"/>
          </a:xfrm>
          <a:prstGeom prst="rect">
            <a:avLst/>
          </a:prstGeom>
          <a:effectLst/>
        </p:spPr>
      </p:pic>
      <p:pic>
        <p:nvPicPr>
          <p:cNvPr id="9" name="Content Placeholder 8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F2BF7724-E017-02CD-C768-03A80D4E96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347" y="6110897"/>
            <a:ext cx="1215240" cy="58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CAB15E-2C98-4C0E-3D6A-940D104AFCCC}"/>
              </a:ext>
            </a:extLst>
          </p:cNvPr>
          <p:cNvSpPr txBox="1"/>
          <p:nvPr userDrawn="1"/>
        </p:nvSpPr>
        <p:spPr>
          <a:xfrm>
            <a:off x="3993931" y="349782"/>
            <a:ext cx="4992414" cy="4405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860"/>
              </a:lnSpc>
            </a:pPr>
            <a:r>
              <a:rPr lang="en-US" b="0" i="0" dirty="0">
                <a:solidFill>
                  <a:schemeClr val="bg1"/>
                </a:solidFill>
                <a:latin typeface="Minion Pro" panose="02040503050306020203" pitchFamily="18" charset="0"/>
                <a:ea typeface="Roboto" panose="02000000000000000000" pitchFamily="2" charset="0"/>
                <a:cs typeface="Roboto" panose="02000000000000000000" pitchFamily="2" charset="0"/>
              </a:rPr>
              <a:t>Abstracting</a:t>
            </a:r>
          </a:p>
        </p:txBody>
      </p:sp>
    </p:spTree>
    <p:extLst>
      <p:ext uri="{BB962C8B-B14F-4D97-AF65-F5344CB8AC3E}">
        <p14:creationId xmlns:p14="http://schemas.microsoft.com/office/powerpoint/2010/main" val="210876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txStyles>
    <p:titleStyle>
      <a:lvl1pPr algn="l" defTabSz="914400" rtl="0" eaLnBrk="1" latinLnBrk="0" hangingPunct="1">
        <a:lnSpc>
          <a:spcPts val="332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ptos ExtraBold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60"/>
        </a:lnSpc>
        <a:spcBef>
          <a:spcPts val="1000"/>
        </a:spcBef>
        <a:buFont typeface="Arial" panose="020B0604020202020204" pitchFamily="34" charset="0"/>
        <a:buNone/>
        <a:defRPr sz="2600" b="1" i="0" kern="1200">
          <a:solidFill>
            <a:schemeClr val="accent6">
              <a:lumMod val="50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3pPr>
      <a:lvl4pPr marL="109728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raeducationfoundatio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8DE9B-9FE4-EE65-6EAF-690B6FD91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84" r="11784"/>
          <a:stretch/>
        </p:blipFill>
        <p:spPr>
          <a:xfrm>
            <a:off x="1" y="-19220"/>
            <a:ext cx="9389617" cy="6884276"/>
          </a:xfrm>
          <a:prstGeom prst="rect">
            <a:avLst/>
          </a:prstGeom>
        </p:spPr>
      </p:pic>
      <p:pic>
        <p:nvPicPr>
          <p:cNvPr id="3" name="Content Placeholder 8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02132806-3F82-FEF4-E80D-D1E575058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098" y="5328067"/>
            <a:ext cx="2530407" cy="12080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8477D2-AD88-8832-8591-D20CAA1A5EE5}"/>
              </a:ext>
            </a:extLst>
          </p:cNvPr>
          <p:cNvSpPr/>
          <p:nvPr/>
        </p:nvSpPr>
        <p:spPr>
          <a:xfrm>
            <a:off x="1" y="2222850"/>
            <a:ext cx="9389618" cy="506237"/>
          </a:xfrm>
          <a:prstGeom prst="rect">
            <a:avLst/>
          </a:prstGeom>
          <a:solidFill>
            <a:srgbClr val="726658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D4911-1651-A4AA-00F9-45AFE307AB6F}"/>
              </a:ext>
            </a:extLst>
          </p:cNvPr>
          <p:cNvSpPr txBox="1"/>
          <p:nvPr/>
        </p:nvSpPr>
        <p:spPr>
          <a:xfrm>
            <a:off x="3636579" y="1863514"/>
            <a:ext cx="559538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b="1" spc="100" dirty="0">
                <a:solidFill>
                  <a:schemeClr val="bg1"/>
                </a:solidFill>
                <a:latin typeface="Aptos Black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INTRODUCTION TO THE CANCER REGISTRY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A8DD8-283B-742E-906A-6741D50A3DC8}"/>
              </a:ext>
            </a:extLst>
          </p:cNvPr>
          <p:cNvSpPr txBox="1"/>
          <p:nvPr/>
        </p:nvSpPr>
        <p:spPr>
          <a:xfrm>
            <a:off x="1040524" y="2281651"/>
            <a:ext cx="8191440" cy="4943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860"/>
              </a:lnSpc>
            </a:pPr>
            <a:r>
              <a:rPr lang="en-US" sz="3200" dirty="0">
                <a:solidFill>
                  <a:schemeClr val="bg1"/>
                </a:solidFill>
                <a:latin typeface="Minion Pro" panose="02040503050306020203" pitchFamily="18" charset="0"/>
                <a:ea typeface="Roboto" panose="02000000000000000000" pitchFamily="2" charset="0"/>
                <a:cs typeface="Roboto" panose="02000000000000000000" pitchFamily="2" charset="0"/>
              </a:rPr>
              <a:t>Abstracting</a:t>
            </a:r>
          </a:p>
        </p:txBody>
      </p:sp>
    </p:spTree>
    <p:extLst>
      <p:ext uri="{BB962C8B-B14F-4D97-AF65-F5344CB8AC3E}">
        <p14:creationId xmlns:p14="http://schemas.microsoft.com/office/powerpoint/2010/main" val="87905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F9C-F70F-AA0B-F23D-3F651B49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EDEA1-01ED-6404-1C0B-0059EFC1C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Multiple organizations govern the rules of abstracting</a:t>
            </a:r>
          </a:p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Abstract data must be complete and accurate</a:t>
            </a:r>
          </a:p>
          <a:p>
            <a:pPr marL="685800" lvl="1" indent="-457200"/>
            <a:r>
              <a:rPr lang="en-US" dirty="0">
                <a:latin typeface="Minion Pro"/>
              </a:rPr>
              <a:t>Abstract data is used in survival, treatment, and quality-of-care analysis</a:t>
            </a:r>
          </a:p>
        </p:txBody>
      </p:sp>
    </p:spTree>
    <p:extLst>
      <p:ext uri="{BB962C8B-B14F-4D97-AF65-F5344CB8AC3E}">
        <p14:creationId xmlns:p14="http://schemas.microsoft.com/office/powerpoint/2010/main" val="61126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08FE9-A27E-D93C-D26C-62FA15714A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84" r="11784"/>
          <a:stretch/>
        </p:blipFill>
        <p:spPr>
          <a:xfrm>
            <a:off x="0" y="0"/>
            <a:ext cx="9389617" cy="6884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5C6A3B-16E6-CC48-9936-F41886334D8F}"/>
              </a:ext>
            </a:extLst>
          </p:cNvPr>
          <p:cNvSpPr/>
          <p:nvPr/>
        </p:nvSpPr>
        <p:spPr>
          <a:xfrm>
            <a:off x="1858435" y="2851875"/>
            <a:ext cx="5672745" cy="1913071"/>
          </a:xfrm>
          <a:prstGeom prst="rect">
            <a:avLst/>
          </a:prstGeom>
          <a:solidFill>
            <a:srgbClr val="726658">
              <a:alpha val="5098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BA6AC3-B41B-E9AE-C9A8-AF3EF8FD91B6}"/>
              </a:ext>
            </a:extLst>
          </p:cNvPr>
          <p:cNvSpPr txBox="1">
            <a:spLocks/>
          </p:cNvSpPr>
          <p:nvPr/>
        </p:nvSpPr>
        <p:spPr>
          <a:xfrm>
            <a:off x="1542697" y="2999126"/>
            <a:ext cx="6304219" cy="7673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3pPr>
            <a:lvl4pPr marL="109728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  <a:spcBef>
                <a:spcPts val="0"/>
              </a:spcBef>
              <a:defRPr/>
            </a:pPr>
            <a:r>
              <a:rPr lang="en-US" b="0" dirty="0">
                <a:solidFill>
                  <a:schemeClr val="bg1"/>
                </a:solidFill>
                <a:latin typeface="Minion Pro" panose="02040503050306020203" pitchFamily="18" charset="0"/>
              </a:rPr>
              <a:t>NCRA Education Foundation</a:t>
            </a:r>
          </a:p>
          <a:p>
            <a:pPr algn="ctr">
              <a:lnSpc>
                <a:spcPts val="2560"/>
              </a:lnSpc>
              <a:spcBef>
                <a:spcPts val="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www.ncraeducationfoundation.org</a:t>
            </a:r>
            <a:endParaRPr lang="en-US" u="sng" dirty="0">
              <a:solidFill>
                <a:schemeClr val="bg1"/>
              </a:solidFill>
              <a:latin typeface="Aptos ExtraBold" panose="020B0004020202020204" pitchFamily="34" charset="0"/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9F8F4-BA3F-3CA6-9778-F98E5F6E828B}"/>
              </a:ext>
            </a:extLst>
          </p:cNvPr>
          <p:cNvSpPr txBox="1"/>
          <p:nvPr/>
        </p:nvSpPr>
        <p:spPr>
          <a:xfrm>
            <a:off x="2014523" y="3946135"/>
            <a:ext cx="536056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  <a:defRPr/>
            </a:pPr>
            <a:r>
              <a:rPr lang="en-US" sz="2600" dirty="0">
                <a:solidFill>
                  <a:schemeClr val="bg1"/>
                </a:solidFill>
                <a:latin typeface="Minion Pro" panose="02040503050306020203" pitchFamily="18" charset="0"/>
              </a:rPr>
              <a:t>NCRA</a:t>
            </a:r>
          </a:p>
          <a:p>
            <a:pPr algn="ctr">
              <a:lnSpc>
                <a:spcPts val="2360"/>
              </a:lnSpc>
              <a:defRPr/>
            </a:pPr>
            <a:r>
              <a:rPr lang="en-US" sz="2600" b="1" dirty="0" err="1">
                <a:solidFill>
                  <a:schemeClr val="bg1"/>
                </a:solidFill>
                <a:latin typeface="Aptos ExtraBold" panose="020B0004020202020204" pitchFamily="34" charset="0"/>
                <a:cs typeface="Calibri"/>
              </a:rPr>
              <a:t>www.ncra-usa.org</a:t>
            </a:r>
            <a:endParaRPr lang="en-US" sz="2600" b="1" dirty="0">
              <a:solidFill>
                <a:schemeClr val="bg1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4B9F2-04F9-D955-2375-8C2F9428076A}"/>
              </a:ext>
            </a:extLst>
          </p:cNvPr>
          <p:cNvSpPr/>
          <p:nvPr/>
        </p:nvSpPr>
        <p:spPr>
          <a:xfrm>
            <a:off x="1" y="1761689"/>
            <a:ext cx="9389618" cy="11011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3234A2-15F1-9542-37AB-CA9075176744}"/>
              </a:ext>
            </a:extLst>
          </p:cNvPr>
          <p:cNvSpPr txBox="1"/>
          <p:nvPr/>
        </p:nvSpPr>
        <p:spPr>
          <a:xfrm>
            <a:off x="159391" y="2281651"/>
            <a:ext cx="9072573" cy="6482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7200" dirty="0">
                <a:solidFill>
                  <a:schemeClr val="bg1"/>
                </a:solidFill>
                <a:latin typeface="Minion Pro" panose="02040503050306020203" pitchFamily="18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3152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9B87-6AD2-CBD6-AE56-4743EDCD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305C-E008-E042-5FC1-FC38C928B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685800" lvl="1" indent="-457200"/>
            <a:r>
              <a:rPr lang="en-US" dirty="0"/>
              <a:t>Define what a Cancer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Registry</a:t>
            </a:r>
            <a:r>
              <a:rPr lang="en-US" dirty="0">
                <a:solidFill>
                  <a:schemeClr val="tx1"/>
                </a:solidFill>
              </a:rPr>
              <a:t> abstract</a:t>
            </a:r>
            <a:r>
              <a:rPr lang="en-US" dirty="0">
                <a:cs typeface="Calibri"/>
              </a:rPr>
              <a:t> is</a:t>
            </a:r>
            <a:endParaRPr lang="en-US" dirty="0">
              <a:solidFill>
                <a:schemeClr val="tx1"/>
              </a:solidFill>
            </a:endParaRPr>
          </a:p>
          <a:p>
            <a:pPr marL="685800" lvl="1" indent="-457200"/>
            <a:r>
              <a:rPr lang="en-US" dirty="0"/>
              <a:t>Discuss what</a:t>
            </a:r>
            <a:r>
              <a:rPr lang="en-US" dirty="0">
                <a:solidFill>
                  <a:schemeClr val="tx1"/>
                </a:solidFill>
              </a:rPr>
              <a:t> information (data) is collected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685800" lvl="1" indent="-457200"/>
            <a:r>
              <a:rPr lang="en-US" dirty="0">
                <a:latin typeface="Minion Pro"/>
              </a:rPr>
              <a:t>Identify the organizations that govern abstracting rules</a:t>
            </a:r>
            <a:endParaRPr lang="en-US" dirty="0">
              <a:latin typeface="Minion Pro"/>
              <a:cs typeface="Calibri"/>
            </a:endParaRPr>
          </a:p>
          <a:p>
            <a:pPr marL="685800" lvl="1" indent="-457200"/>
            <a:r>
              <a:rPr lang="en-US" dirty="0"/>
              <a:t>Review how</a:t>
            </a:r>
            <a:r>
              <a:rPr lang="en-US" dirty="0">
                <a:solidFill>
                  <a:schemeClr val="tx1"/>
                </a:solidFill>
              </a:rPr>
              <a:t> the collected data is used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7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1CC0-9D97-D8D0-724E-AEA17B5C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Registry 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104AA-EAF3-A1FD-E24F-600A5C4FD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Patient information</a:t>
            </a:r>
          </a:p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Time of diagnosis throughout life</a:t>
            </a:r>
          </a:p>
        </p:txBody>
      </p:sp>
    </p:spTree>
    <p:extLst>
      <p:ext uri="{BB962C8B-B14F-4D97-AF65-F5344CB8AC3E}">
        <p14:creationId xmlns:p14="http://schemas.microsoft.com/office/powerpoint/2010/main" val="66100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1AD-B73A-3DF3-96A4-01FDA637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Recorded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A3291-F2A0-4B2B-60C6-33752EE56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 indent="-457200"/>
            <a:r>
              <a:rPr lang="en-US" dirty="0"/>
              <a:t>Demographics</a:t>
            </a:r>
          </a:p>
          <a:p>
            <a:pPr marL="1554480" lvl="3" indent="-457200"/>
            <a:r>
              <a:rPr lang="en-US" dirty="0"/>
              <a:t>Address</a:t>
            </a:r>
          </a:p>
          <a:p>
            <a:pPr marL="1554480" lvl="3" indent="-457200"/>
            <a:r>
              <a:rPr lang="en-US" dirty="0"/>
              <a:t>Gender</a:t>
            </a:r>
          </a:p>
          <a:p>
            <a:pPr marL="1554480" lvl="3" indent="-457200"/>
            <a:r>
              <a:rPr lang="en-US" dirty="0"/>
              <a:t>Race and ethnicity</a:t>
            </a:r>
          </a:p>
          <a:p>
            <a:pPr marL="1554480" lvl="3" indent="-457200"/>
            <a:r>
              <a:rPr lang="en-US" dirty="0"/>
              <a:t>Marital status</a:t>
            </a:r>
          </a:p>
          <a:p>
            <a:pPr marL="1554480" lvl="3" indent="-457200"/>
            <a:r>
              <a:rPr lang="en-US" dirty="0"/>
              <a:t>Insurance provider</a:t>
            </a:r>
            <a:br>
              <a:rPr lang="en-US" dirty="0"/>
            </a:br>
            <a:endParaRPr lang="en-US" dirty="0"/>
          </a:p>
          <a:p>
            <a:pPr marL="685800" lvl="1" indent="-457200"/>
            <a:r>
              <a:rPr lang="en-US" dirty="0"/>
              <a:t>History and physical</a:t>
            </a:r>
          </a:p>
          <a:p>
            <a:pPr marL="1554480" lvl="3" indent="-457200"/>
            <a:r>
              <a:rPr lang="en-US" dirty="0"/>
              <a:t>Chief complaints and symptoms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69BB-EF84-7C61-89EA-86924E39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Recorded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6553F-5968-5ED2-6BE7-FEDDC13F3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131" y="2049638"/>
            <a:ext cx="6304219" cy="4351338"/>
          </a:xfrm>
        </p:spPr>
        <p:txBody>
          <a:bodyPr>
            <a:normAutofit/>
          </a:bodyPr>
          <a:lstStyle/>
          <a:p>
            <a:pPr marL="685800" lvl="1" indent="-457200">
              <a:spcAft>
                <a:spcPts val="0"/>
              </a:spcAft>
            </a:pPr>
            <a:r>
              <a:rPr lang="en-US" dirty="0"/>
              <a:t>Diagnostic workup</a:t>
            </a:r>
          </a:p>
          <a:p>
            <a:pPr marL="1554480" lvl="3" indent="-457200">
              <a:spcAft>
                <a:spcPts val="600"/>
              </a:spcAft>
            </a:pPr>
            <a:r>
              <a:rPr lang="en-US" dirty="0"/>
              <a:t>Scans and procedures</a:t>
            </a:r>
          </a:p>
          <a:p>
            <a:pPr marL="685800" lvl="1" indent="-457200"/>
            <a:r>
              <a:rPr lang="en-US" dirty="0"/>
              <a:t>Cancer staging and prognostic indicators</a:t>
            </a:r>
          </a:p>
          <a:p>
            <a:pPr marL="685800" lvl="1" indent="-457200">
              <a:spcAft>
                <a:spcPts val="0"/>
              </a:spcAft>
            </a:pPr>
            <a:r>
              <a:rPr lang="en-US" dirty="0"/>
              <a:t>Treatment</a:t>
            </a:r>
          </a:p>
          <a:p>
            <a:pPr marL="1554480" lvl="3" indent="-457200"/>
            <a:r>
              <a:rPr lang="en-US" dirty="0"/>
              <a:t>Surgery</a:t>
            </a:r>
          </a:p>
          <a:p>
            <a:pPr marL="1554480" lvl="3" indent="-457200"/>
            <a:r>
              <a:rPr lang="en-US" dirty="0"/>
              <a:t>Chemotherapy</a:t>
            </a:r>
          </a:p>
          <a:p>
            <a:pPr marL="1554480" lvl="3" indent="-457200"/>
            <a:r>
              <a:rPr lang="en-US" dirty="0"/>
              <a:t>Radiation therapy</a:t>
            </a:r>
          </a:p>
          <a:p>
            <a:pPr marL="1554480" lvl="3" indent="-457200"/>
            <a:r>
              <a:rPr lang="en-US" dirty="0"/>
              <a:t>Immunotherapy</a:t>
            </a:r>
          </a:p>
          <a:p>
            <a:pPr marL="1554480" lvl="3" indent="-457200">
              <a:spcAft>
                <a:spcPts val="600"/>
              </a:spcAft>
            </a:pPr>
            <a:r>
              <a:rPr lang="en-US" dirty="0"/>
              <a:t>Hormone therapy</a:t>
            </a:r>
          </a:p>
          <a:p>
            <a:pPr marL="685800" lvl="1" indent="-457200"/>
            <a:r>
              <a:rPr lang="en-US" dirty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323275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C0E7-4F25-3E54-0E7A-F842DE36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97EF5-5627-B7D4-FDD1-334B8368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Review medical record(s)</a:t>
            </a:r>
          </a:p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Contact physician offices</a:t>
            </a:r>
          </a:p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Contact other cancer registrars</a:t>
            </a:r>
          </a:p>
        </p:txBody>
      </p:sp>
    </p:spTree>
    <p:extLst>
      <p:ext uri="{BB962C8B-B14F-4D97-AF65-F5344CB8AC3E}">
        <p14:creationId xmlns:p14="http://schemas.microsoft.com/office/powerpoint/2010/main" val="226037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71C8-3588-5513-E1B2-C322CCDE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5486-338D-B74A-E5E3-B7DE4846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457200"/>
            <a:r>
              <a:rPr lang="en-US" dirty="0"/>
              <a:t>Information must be:</a:t>
            </a:r>
          </a:p>
          <a:p>
            <a:pPr marL="1554480" lvl="3" indent="-457200"/>
            <a:r>
              <a:rPr lang="en-US" dirty="0"/>
              <a:t>Pertinent</a:t>
            </a:r>
          </a:p>
          <a:p>
            <a:pPr marL="1554480" lvl="3" indent="-457200"/>
            <a:r>
              <a:rPr lang="en-US" dirty="0"/>
              <a:t>Accurate</a:t>
            </a:r>
          </a:p>
          <a:p>
            <a:pPr marL="1554480" lvl="3" indent="-457200"/>
            <a:r>
              <a:rPr lang="en-US" dirty="0"/>
              <a:t>Complete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0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561C-4CC1-7D71-F3C8-DA16CF81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B954E-8553-B434-DCE7-31F44347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State central cancer registry</a:t>
            </a:r>
          </a:p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National Program of Cancer Registries (NPCR)</a:t>
            </a:r>
          </a:p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North American Association of Central Cancer Registries (NAACCR)</a:t>
            </a:r>
          </a:p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American College of Surgeons Commission on Cancer (</a:t>
            </a:r>
            <a:r>
              <a:rPr lang="en-US" dirty="0" err="1">
                <a:solidFill>
                  <a:schemeClr val="tx1"/>
                </a:solidFill>
              </a:rPr>
              <a:t>ACoS</a:t>
            </a:r>
            <a:r>
              <a:rPr lang="en-US" dirty="0">
                <a:solidFill>
                  <a:schemeClr val="tx1"/>
                </a:solidFill>
              </a:rPr>
              <a:t> CoC)</a:t>
            </a:r>
          </a:p>
        </p:txBody>
      </p:sp>
    </p:spTree>
    <p:extLst>
      <p:ext uri="{BB962C8B-B14F-4D97-AF65-F5344CB8AC3E}">
        <p14:creationId xmlns:p14="http://schemas.microsoft.com/office/powerpoint/2010/main" val="307240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ECFEE-DBDD-0C24-0F3E-BE71488C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9379-0BE9-4D12-ABE7-D05B3167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Survival analysis</a:t>
            </a:r>
          </a:p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Treatment analysis</a:t>
            </a:r>
          </a:p>
          <a:p>
            <a:pPr marL="685800" lvl="1" indent="-457200"/>
            <a:r>
              <a:rPr lang="en-US" dirty="0"/>
              <a:t>Epidemiologic analysis</a:t>
            </a:r>
            <a:endParaRPr lang="en-US" dirty="0">
              <a:solidFill>
                <a:schemeClr val="tx1"/>
              </a:solidFill>
            </a:endParaRPr>
          </a:p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Facility needs analysis and planning</a:t>
            </a:r>
          </a:p>
          <a:p>
            <a:pPr marL="685800" lvl="1" indent="-457200"/>
            <a:r>
              <a:rPr lang="en-US" dirty="0">
                <a:solidFill>
                  <a:schemeClr val="tx1"/>
                </a:solidFill>
              </a:rPr>
              <a:t>Quality-of-care issues</a:t>
            </a:r>
          </a:p>
        </p:txBody>
      </p:sp>
    </p:spTree>
    <p:extLst>
      <p:ext uri="{BB962C8B-B14F-4D97-AF65-F5344CB8AC3E}">
        <p14:creationId xmlns:p14="http://schemas.microsoft.com/office/powerpoint/2010/main" val="111080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RA Registry">
      <a:dk1>
        <a:srgbClr val="000000"/>
      </a:dk1>
      <a:lt1>
        <a:srgbClr val="FFFFFF"/>
      </a:lt1>
      <a:dk2>
        <a:srgbClr val="506D7B"/>
      </a:dk2>
      <a:lt2>
        <a:srgbClr val="E0B524"/>
      </a:lt2>
      <a:accent1>
        <a:srgbClr val="962F58"/>
      </a:accent1>
      <a:accent2>
        <a:srgbClr val="56A3A5"/>
      </a:accent2>
      <a:accent3>
        <a:srgbClr val="246B2B"/>
      </a:accent3>
      <a:accent4>
        <a:srgbClr val="ED4624"/>
      </a:accent4>
      <a:accent5>
        <a:srgbClr val="0C4C61"/>
      </a:accent5>
      <a:accent6>
        <a:srgbClr val="B13428"/>
      </a:accent6>
      <a:hlink>
        <a:srgbClr val="716657"/>
      </a:hlink>
      <a:folHlink>
        <a:srgbClr val="FBDD00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434c83-0255-46ef-a54d-be4537d18526">
      <Terms xmlns="http://schemas.microsoft.com/office/infopath/2007/PartnerControls"/>
    </lcf76f155ced4ddcb4097134ff3c332f>
    <TaxCatchAll xmlns="0fcdeb9f-fe34-45d3-bf7e-6f45f3e479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207FEFC38F64D94CE7B2FAA439BA6" ma:contentTypeVersion="16" ma:contentTypeDescription="Create a new document." ma:contentTypeScope="" ma:versionID="b91738d401015cb5bb8e730b20b9e1d3">
  <xsd:schema xmlns:xsd="http://www.w3.org/2001/XMLSchema" xmlns:xs="http://www.w3.org/2001/XMLSchema" xmlns:p="http://schemas.microsoft.com/office/2006/metadata/properties" xmlns:ns2="d6434c83-0255-46ef-a54d-be4537d18526" xmlns:ns3="0fcdeb9f-fe34-45d3-bf7e-6f45f3e47953" targetNamespace="http://schemas.microsoft.com/office/2006/metadata/properties" ma:root="true" ma:fieldsID="78060ed2ce8365e104bca1252d9ceff4" ns2:_="" ns3:_="">
    <xsd:import namespace="d6434c83-0255-46ef-a54d-be4537d18526"/>
    <xsd:import namespace="0fcdeb9f-fe34-45d3-bf7e-6f45f3e479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34c83-0255-46ef-a54d-be4537d18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60ee2a9-b1ca-491b-890d-1e313af427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deb9f-fe34-45d3-bf7e-6f45f3e4795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cc9377-5417-4b8d-b887-a6120e35a9f2}" ma:internalName="TaxCatchAll" ma:showField="CatchAllData" ma:web="0fcdeb9f-fe34-45d3-bf7e-6f45f3e479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72FDF-FE2D-41A4-8E08-D4D0D2F776C0}">
  <ds:schemaRefs>
    <ds:schemaRef ds:uri="http://schemas.microsoft.com/office/2006/metadata/properties"/>
    <ds:schemaRef ds:uri="http://schemas.microsoft.com/office/infopath/2007/PartnerControls"/>
    <ds:schemaRef ds:uri="d6434c83-0255-46ef-a54d-be4537d18526"/>
    <ds:schemaRef ds:uri="0fcdeb9f-fe34-45d3-bf7e-6f45f3e47953"/>
  </ds:schemaRefs>
</ds:datastoreItem>
</file>

<file path=customXml/itemProps2.xml><?xml version="1.0" encoding="utf-8"?>
<ds:datastoreItem xmlns:ds="http://schemas.openxmlformats.org/officeDocument/2006/customXml" ds:itemID="{FC3BC044-FB8B-4C41-8FCB-AB05EAF024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77BB85-61D4-4C8B-847D-E2507D2360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925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Black</vt:lpstr>
      <vt:lpstr>Aptos ExtraBold</vt:lpstr>
      <vt:lpstr>Arial</vt:lpstr>
      <vt:lpstr>Calibri</vt:lpstr>
      <vt:lpstr>Courier New</vt:lpstr>
      <vt:lpstr>Minion Pro</vt:lpstr>
      <vt:lpstr>Office Theme</vt:lpstr>
      <vt:lpstr>PowerPoint Presentation</vt:lpstr>
      <vt:lpstr>Objectives</vt:lpstr>
      <vt:lpstr>Cancer Registry Abstract</vt:lpstr>
      <vt:lpstr>Information Recorded</vt:lpstr>
      <vt:lpstr>Information Recorded (continued)</vt:lpstr>
      <vt:lpstr>Collecting Information</vt:lpstr>
      <vt:lpstr>Data Collection</vt:lpstr>
      <vt:lpstr>Abstracting Rules</vt:lpstr>
      <vt:lpstr>Data Use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Lucy Pope</dc:creator>
  <cp:lastModifiedBy>Lori Swain</cp:lastModifiedBy>
  <cp:revision>22</cp:revision>
  <dcterms:created xsi:type="dcterms:W3CDTF">2024-11-18T18:14:04Z</dcterms:created>
  <dcterms:modified xsi:type="dcterms:W3CDTF">2025-04-21T14:50:10Z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0x01010082F207FEFC38F64D94CE7B2FAA439BA6</vt:lpwstr>
  </property>
  <property fmtid="{D5CDD505-2E9C-101B-9397-08002B2CF9AE}" pid="3" name="MediaServiceImageTags">
    <vt:lpwstr/>
  </property>
</Properties>
</file>