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7" r:id="rId5"/>
    <p:sldId id="275" r:id="rId6"/>
    <p:sldId id="276" r:id="rId7"/>
    <p:sldId id="277" r:id="rId8"/>
    <p:sldId id="278" r:id="rId9"/>
    <p:sldId id="279" r:id="rId10"/>
    <p:sldId id="280" r:id="rId11"/>
    <p:sldId id="281" r:id="rId12"/>
    <p:sldId id="282" r:id="rId13"/>
    <p:sldId id="284" r:id="rId14"/>
    <p:sldId id="285" r:id="rId15"/>
    <p:sldId id="286" r:id="rId16"/>
    <p:sldId id="287"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5462-9A99-AD5F-43AE-B9AE56ED2D82}" name="Sara Biese" initials="SB" userId="S::sbiese_swtc.edu#ext#@ncrausaorg.onmicrosoft.com::da779831-c733-4c9c-8ab6-28a75534c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86957-2970-8FCF-659F-686D2C6C9444}" v="429" dt="2025-03-27T20:15:02.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p:restoredTop sz="63317" autoAdjust="0"/>
  </p:normalViewPr>
  <p:slideViewPr>
    <p:cSldViewPr snapToGrid="0">
      <p:cViewPr varScale="1">
        <p:scale>
          <a:sx n="70" d="100"/>
          <a:sy n="70" d="100"/>
        </p:scale>
        <p:origin x="18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This presentation on coding is sponsored by the National Cancer Registrars Association Education Foundation.</a:t>
            </a:r>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The Grade Manual is used to assign codes for the tumor's grade.  The tumor grade is a measure of the aggressiveness of the tumor.</a:t>
            </a:r>
          </a:p>
          <a:p>
            <a:pPr eaLnBrk="0" fontAlgn="base" hangingPunct="0">
              <a:spcBef>
                <a:spcPct val="30000"/>
              </a:spcBef>
              <a:spcAft>
                <a:spcPct val="0"/>
              </a:spcAft>
              <a:defRPr/>
            </a:pPr>
            <a:r>
              <a:rPr lang="en-US" dirty="0">
                <a:cs typeface="Calibri"/>
              </a:rPr>
              <a:t>The pathologist's microscopic examination of tumor tissue determines the grade of the tumor.</a:t>
            </a:r>
          </a:p>
          <a:p>
            <a:pPr eaLnBrk="0" fontAlgn="base" hangingPunct="0">
              <a:spcBef>
                <a:spcPct val="30000"/>
              </a:spcBef>
              <a:spcAft>
                <a:spcPct val="0"/>
              </a:spcAft>
              <a:defRPr/>
            </a:pPr>
            <a:r>
              <a:rPr lang="en-US" dirty="0">
                <a:cs typeface="Calibri"/>
              </a:rPr>
              <a:t>Grade can be defined in a number of ways.  The most common way to define grade is an assessment of how closely the tumor cells resemble the normal cells of the organ of origin.</a:t>
            </a:r>
          </a:p>
          <a:p>
            <a:pPr eaLnBrk="0" fontAlgn="base" hangingPunct="0">
              <a:spcBef>
                <a:spcPct val="30000"/>
              </a:spcBef>
              <a:spcAft>
                <a:spcPct val="0"/>
              </a:spcAft>
              <a:defRPr/>
            </a:pPr>
            <a:r>
              <a:rPr lang="en-US" dirty="0">
                <a:cs typeface="Calibri"/>
              </a:rPr>
              <a:t>A few examples would include; well differentiated tumor cells closely resemble the normal cells.  Poorly differentiated and undifferentiated tumor cells are disorganized and abnormal looking; poorly differentiated bears little resemblance and undifferentiated has no resemblance to the normal cells from which they originated.</a:t>
            </a:r>
          </a:p>
          <a:p>
            <a:pPr eaLnBrk="0" fontAlgn="base" hangingPunct="0">
              <a:spcBef>
                <a:spcPct val="30000"/>
              </a:spcBef>
              <a:spcAft>
                <a:spcPct val="0"/>
              </a:spcAft>
              <a:defRPr/>
            </a:pPr>
            <a:r>
              <a:rPr lang="en-US" dirty="0">
                <a:cs typeface="Calibri"/>
              </a:rPr>
              <a:t>Tumor grade is</a:t>
            </a:r>
            <a:r>
              <a:rPr lang="en-US" dirty="0"/>
              <a:t> an important prognostic indicator for many tumors</a:t>
            </a:r>
            <a:r>
              <a:rPr lang="en-US" dirty="0">
                <a:cs typeface="Calibri"/>
              </a:rPr>
              <a:t>, so it is critical that the cancer registrar codes these data items correctly.</a:t>
            </a:r>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425779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Hematopoietic and lymphoid neoplasms are leukemia,</a:t>
            </a:r>
            <a:r>
              <a:rPr lang="en-US" baseline="0" dirty="0"/>
              <a:t> lymphoma, and blood disorders.</a:t>
            </a:r>
            <a:r>
              <a:rPr lang="en-US" dirty="0"/>
              <a:t>   The Hematopoietic Database is used to determine if a patient has a single or multiple</a:t>
            </a:r>
            <a:r>
              <a:rPr lang="en-US" baseline="0" dirty="0"/>
              <a:t> </a:t>
            </a:r>
            <a:r>
              <a:rPr lang="en-US" dirty="0"/>
              <a:t>hematopoietic or lymphoid neoplasm or a transformation from</a:t>
            </a:r>
            <a:r>
              <a:rPr lang="en-US" baseline="0" dirty="0"/>
              <a:t> one hematopoietic </a:t>
            </a:r>
            <a:r>
              <a:rPr lang="en-US" dirty="0"/>
              <a:t>neoplasm </a:t>
            </a:r>
            <a:r>
              <a:rPr lang="en-US" baseline="0" dirty="0"/>
              <a:t>to another hematopoietic </a:t>
            </a:r>
            <a:r>
              <a:rPr lang="en-US" dirty="0"/>
              <a:t>neoplasm</a:t>
            </a:r>
            <a:r>
              <a:rPr lang="en-US"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eaLnBrk="0" fontAlgn="base" hangingPunct="0">
              <a:spcBef>
                <a:spcPct val="30000"/>
              </a:spcBef>
              <a:spcAft>
                <a:spcPct val="0"/>
              </a:spcAft>
              <a:defRPr/>
            </a:pPr>
            <a:r>
              <a:rPr lang="en-US" dirty="0"/>
              <a:t>For example, a patient</a:t>
            </a:r>
            <a:r>
              <a:rPr lang="en-US" baseline="0" dirty="0"/>
              <a:t> may have a history of chronic myelogenous leukemia and now presents with an acute myelogenous leukemia.</a:t>
            </a:r>
            <a:r>
              <a:rPr lang="en-US" dirty="0"/>
              <a:t> </a:t>
            </a:r>
            <a:r>
              <a:rPr lang="en-US" baseline="0" dirty="0"/>
              <a:t> The registrar would need to determine if this is the same primary that has transformed </a:t>
            </a:r>
            <a:r>
              <a:rPr lang="en-US" dirty="0"/>
              <a:t>from a chronic to an acute state or</a:t>
            </a:r>
            <a:r>
              <a:rPr lang="en-US" baseline="0" dirty="0"/>
              <a:t> a new primary neoplasm.</a:t>
            </a:r>
            <a:r>
              <a:rPr lang="en-US" dirty="0"/>
              <a:t> </a:t>
            </a:r>
            <a:r>
              <a:rPr lang="en-US" baseline="0" dirty="0"/>
              <a:t> In this instance, the database would instruct </a:t>
            </a:r>
            <a:r>
              <a:rPr lang="en-US" dirty="0"/>
              <a:t>the registrar</a:t>
            </a:r>
            <a:r>
              <a:rPr lang="en-US" baseline="0" dirty="0"/>
              <a:t> that acute myelogenous leukemia is a new primary and not a recurrence or transformation of the previous chronic myelogenous leukemia</a:t>
            </a:r>
            <a:r>
              <a:rPr lang="en-US" dirty="0"/>
              <a:t>.  The</a:t>
            </a:r>
            <a:r>
              <a:rPr lang="en-US" baseline="0" dirty="0"/>
              <a:t> </a:t>
            </a:r>
            <a:r>
              <a:rPr lang="en-US" dirty="0"/>
              <a:t>abstractor would then complete a </a:t>
            </a:r>
            <a:r>
              <a:rPr lang="en-US" baseline="0" dirty="0"/>
              <a:t>new abstract </a:t>
            </a:r>
            <a:r>
              <a:rPr lang="en-US" dirty="0"/>
              <a:t>for the acute myelogenous leukemia primary</a:t>
            </a:r>
            <a:r>
              <a:rPr lang="en-US" baseline="0" dirty="0"/>
              <a:t>.</a:t>
            </a:r>
            <a:endParaRPr lang="en-US" dirty="0">
              <a:cs typeface="Calibri"/>
            </a:endParaRPr>
          </a:p>
          <a:p>
            <a:pPr>
              <a:spcBef>
                <a:spcPct val="30000"/>
              </a:spcBef>
              <a:spcAft>
                <a:spcPct val="0"/>
              </a:spcAft>
            </a:pPr>
            <a:endParaRPr lang="en-US" dirty="0">
              <a:cs typeface="Calibri"/>
            </a:endParaRPr>
          </a:p>
          <a:p>
            <a:pPr>
              <a:spcBef>
                <a:spcPct val="30000"/>
              </a:spcBef>
              <a:spcAft>
                <a:spcPct val="0"/>
              </a:spcAft>
            </a:pPr>
            <a:r>
              <a:rPr lang="en-US" dirty="0">
                <a:cs typeface="Calibri"/>
              </a:rPr>
              <a:t>This database also assists the cancer registrar in assigning the correct histology code.  This database has additional information about each type of hematopoietic and lymphoid neoplasm.  Please feel free to click on the link provided and search the database.</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292071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SEER*Rx is a web-based application which updates are performed automatically so users do not have to install anything to access the latest revisions.</a:t>
            </a:r>
            <a:endParaRPr lang="en-US" dirty="0"/>
          </a:p>
          <a:p>
            <a:pPr eaLnBrk="0" fontAlgn="base" hangingPunct="0">
              <a:spcBef>
                <a:spcPct val="30000"/>
              </a:spcBef>
              <a:spcAft>
                <a:spcPct val="0"/>
              </a:spcAft>
              <a:defRPr/>
            </a:pPr>
            <a:r>
              <a:rPr lang="en-US" dirty="0">
                <a:cs typeface="Calibri"/>
              </a:rPr>
              <a:t>SEER*Rx was developed as a one-step lookup for coding oncology drug and regimen treatments.</a:t>
            </a:r>
            <a:endParaRPr lang="en-US" dirty="0"/>
          </a:p>
          <a:p>
            <a:pPr eaLnBrk="0" fontAlgn="base" hangingPunct="0">
              <a:spcBef>
                <a:spcPct val="30000"/>
              </a:spcBef>
              <a:spcAft>
                <a:spcPct val="0"/>
              </a:spcAft>
              <a:defRPr/>
            </a:pPr>
            <a:r>
              <a:rPr lang="en-US" dirty="0">
                <a:cs typeface="Calibri"/>
              </a:rPr>
              <a:t>The cancer registrar searches the database by entering an oncology drug name or regimen and the software indicates how the drug or drugs need to be categorized and coded in the cancer registry abstract.  </a:t>
            </a:r>
          </a:p>
          <a:p>
            <a:pPr eaLnBrk="0" fontAlgn="base" hangingPunct="0">
              <a:spcBef>
                <a:spcPct val="30000"/>
              </a:spcBef>
              <a:spcAft>
                <a:spcPct val="0"/>
              </a:spcAft>
              <a:defRPr/>
            </a:pPr>
            <a:r>
              <a:rPr lang="en-US" dirty="0">
                <a:cs typeface="Calibri"/>
              </a:rPr>
              <a:t>The oncology drug categories that cancer registrars use are chemotherapy, hormone therapy and immunotherapy.</a:t>
            </a:r>
          </a:p>
          <a:p>
            <a:pPr eaLnBrk="0" fontAlgn="base" hangingPunct="0">
              <a:spcBef>
                <a:spcPct val="30000"/>
              </a:spcBef>
              <a:spcAft>
                <a:spcPct val="0"/>
              </a:spcAft>
              <a:defRPr/>
            </a:pPr>
            <a:r>
              <a:rPr lang="en-US" dirty="0">
                <a:cs typeface="Calibri"/>
              </a:rPr>
              <a:t>The link to access SEER*Rx is provided for those who would like to search the application.</a:t>
            </a:r>
          </a:p>
          <a:p>
            <a:pPr eaLnBrk="0" fontAlgn="base" hangingPunct="0">
              <a:spcBef>
                <a:spcPct val="30000"/>
              </a:spcBef>
              <a:spcAft>
                <a:spcPct val="0"/>
              </a:spcAf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400783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 summarize, the cancer registrar uses multiple</a:t>
            </a:r>
            <a:r>
              <a:rPr lang="en-US" baseline="0" dirty="0"/>
              <a:t> coding applications and manuals to </a:t>
            </a:r>
            <a:r>
              <a:rPr lang="en-US" dirty="0"/>
              <a:t>complete an abstract</a:t>
            </a:r>
            <a:r>
              <a:rPr lang="en-US" baseline="0" dirty="0"/>
              <a:t>.</a:t>
            </a:r>
            <a:r>
              <a:rPr lang="en-US" dirty="0"/>
              <a:t> </a:t>
            </a:r>
            <a:r>
              <a:rPr lang="en-US" baseline="0" dirty="0"/>
              <a:t> </a:t>
            </a:r>
            <a:r>
              <a:rPr lang="en-US" dirty="0"/>
              <a:t>Using </a:t>
            </a:r>
            <a:r>
              <a:rPr lang="en-US" baseline="0" dirty="0"/>
              <a:t>these applications and manuals,</a:t>
            </a:r>
            <a:r>
              <a:rPr lang="en-US" dirty="0"/>
              <a:t> ensures</a:t>
            </a:r>
            <a:r>
              <a:rPr lang="en-US" baseline="0" dirty="0"/>
              <a:t> standardization </a:t>
            </a:r>
            <a:r>
              <a:rPr lang="en-US" dirty="0"/>
              <a:t>and coding consistency </a:t>
            </a:r>
            <a:r>
              <a:rPr lang="en-US" baseline="0" dirty="0"/>
              <a:t>of the data</a:t>
            </a:r>
            <a:r>
              <a:rPr lang="en-US" dirty="0"/>
              <a:t>.</a:t>
            </a:r>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395914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Arial" charset="0"/>
              </a:rPr>
              <a:t>Thank you.</a:t>
            </a:r>
            <a:r>
              <a:rPr lang="en-US" sz="1200" kern="1200" baseline="0" dirty="0">
                <a:solidFill>
                  <a:schemeClr val="tx1"/>
                </a:solidFill>
                <a:effectLst/>
                <a:latin typeface="Arial" charset="0"/>
                <a:ea typeface="+mn-ea"/>
                <a:cs typeface="Arial" charset="0"/>
              </a:rPr>
              <a:t> This presentation is</a:t>
            </a:r>
            <a:r>
              <a:rPr lang="en-US" sz="1200" kern="1200" dirty="0">
                <a:solidFill>
                  <a:schemeClr val="tx1"/>
                </a:solidFill>
                <a:effectLst/>
                <a:latin typeface="Arial" charset="0"/>
                <a:ea typeface="+mn-ea"/>
                <a:cs typeface="Arial" charset="0"/>
              </a:rPr>
              <a:t> brought to you by the National Cancer Registrars Association Education Foundation.  For more information on the Education Foundation, go to </a:t>
            </a:r>
            <a:r>
              <a:rPr lang="en-US" sz="1200" kern="1200" dirty="0" err="1">
                <a:solidFill>
                  <a:schemeClr val="tx1"/>
                </a:solidFill>
                <a:effectLst/>
                <a:latin typeface="Arial" charset="0"/>
                <a:ea typeface="+mn-ea"/>
                <a:cs typeface="Arial" charset="0"/>
              </a:rPr>
              <a:t>www.ncraeducationfoundation.org</a:t>
            </a:r>
            <a:r>
              <a:rPr lang="en-US" sz="1200" kern="1200" dirty="0">
                <a:solidFill>
                  <a:schemeClr val="tx1"/>
                </a:solidFill>
                <a:effectLst/>
                <a:latin typeface="Arial" charset="0"/>
                <a:ea typeface="+mn-ea"/>
                <a:cs typeface="Arial" charset="0"/>
              </a:rPr>
              <a:t>.  For more information on the cancer registry profession, go to the NCRA website at </a:t>
            </a:r>
            <a:r>
              <a:rPr lang="en-US" sz="1200" kern="1200" dirty="0" err="1">
                <a:solidFill>
                  <a:schemeClr val="tx1"/>
                </a:solidFill>
                <a:effectLst/>
                <a:latin typeface="Arial" charset="0"/>
                <a:ea typeface="+mn-ea"/>
                <a:cs typeface="Arial" charset="0"/>
              </a:rPr>
              <a:t>www.NCRA-usa.org</a:t>
            </a:r>
            <a:r>
              <a:rPr lang="en-US" sz="1200" kern="1200">
                <a:solidFill>
                  <a:schemeClr val="tx1"/>
                </a:solidFill>
                <a:effectLst/>
                <a:latin typeface="Arial" charset="0"/>
                <a:ea typeface="+mn-ea"/>
                <a:cs typeface="Arial" charset="0"/>
              </a:rPr>
              <a:t>.</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32716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During</a:t>
            </a:r>
            <a:r>
              <a:rPr lang="en-US" baseline="0" dirty="0"/>
              <a:t> this presentation, </a:t>
            </a:r>
            <a:r>
              <a:rPr lang="en-US" dirty="0"/>
              <a:t>we will discuss the different coding applications and manuals used to abstract.  You will</a:t>
            </a:r>
            <a:r>
              <a:rPr lang="en-US" baseline="0" dirty="0"/>
              <a:t> </a:t>
            </a:r>
            <a:r>
              <a:rPr lang="en-US" dirty="0"/>
              <a:t>also learn</a:t>
            </a:r>
            <a:r>
              <a:rPr lang="en-US" baseline="0" dirty="0"/>
              <a:t> why the manuals and applications are so important in data standardization.</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Cancer registries use many coding manuals and applications to determine if a case is reportable and to code different portions of the abstract. </a:t>
            </a:r>
          </a:p>
          <a:p>
            <a:pPr eaLnBrk="0" fontAlgn="base" hangingPunct="0">
              <a:spcBef>
                <a:spcPct val="30000"/>
              </a:spcBef>
              <a:spcAft>
                <a:spcPct val="0"/>
              </a:spcAft>
              <a:defRPr/>
            </a:pPr>
            <a:r>
              <a:rPr lang="en-US" dirty="0"/>
              <a:t>These</a:t>
            </a:r>
            <a:r>
              <a:rPr lang="en-US" baseline="0" dirty="0"/>
              <a:t> coding</a:t>
            </a:r>
            <a:r>
              <a:rPr lang="en-US" dirty="0"/>
              <a:t> manuals and</a:t>
            </a:r>
            <a:r>
              <a:rPr lang="en-US" baseline="0" dirty="0"/>
              <a:t> applications</a:t>
            </a:r>
            <a:r>
              <a:rPr lang="en-US" dirty="0"/>
              <a:t> listed</a:t>
            </a:r>
            <a:r>
              <a:rPr lang="en-US" baseline="0" dirty="0"/>
              <a:t> </a:t>
            </a:r>
            <a:r>
              <a:rPr lang="en-US" dirty="0"/>
              <a:t>here standardize</a:t>
            </a:r>
            <a:r>
              <a:rPr lang="en-US" baseline="0" dirty="0"/>
              <a:t> </a:t>
            </a:r>
            <a:r>
              <a:rPr lang="en-US" dirty="0"/>
              <a:t>data</a:t>
            </a:r>
            <a:r>
              <a:rPr lang="en-US" baseline="0" dirty="0"/>
              <a:t> </a:t>
            </a:r>
            <a:r>
              <a:rPr lang="en-US" dirty="0"/>
              <a:t>collection</a:t>
            </a:r>
            <a:r>
              <a:rPr lang="en-US" baseline="0" dirty="0"/>
              <a:t> making sure it is accurate, timely and complete.</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169732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Standards for Oncology Registry Entry (STORE) manual is developed by the American College of Surgeons Commission on Cancer.  </a:t>
            </a:r>
          </a:p>
          <a:p>
            <a:pPr eaLnBrk="0" fontAlgn="base" hangingPunct="0">
              <a:spcBef>
                <a:spcPct val="30000"/>
              </a:spcBef>
              <a:spcAft>
                <a:spcPct val="0"/>
              </a:spcAft>
              <a:defRPr/>
            </a:pPr>
            <a:endParaRPr lang="en-US" dirty="0"/>
          </a:p>
          <a:p>
            <a:pPr eaLnBrk="0" fontAlgn="base" hangingPunct="0">
              <a:spcBef>
                <a:spcPct val="30000"/>
              </a:spcBef>
              <a:spcAft>
                <a:spcPct val="0"/>
              </a:spcAft>
              <a:defRPr/>
            </a:pPr>
            <a:r>
              <a:rPr lang="en-US" dirty="0"/>
              <a:t>This data dictionary manual is indispensable</a:t>
            </a:r>
            <a:r>
              <a:rPr lang="en-US" baseline="0" dirty="0"/>
              <a:t> to </a:t>
            </a:r>
            <a:r>
              <a:rPr lang="en-US" dirty="0"/>
              <a:t>all registrars and must be followed by all CoC accredited facilities, as it provides direction on how to accurately complete and code all the data</a:t>
            </a:r>
            <a:r>
              <a:rPr lang="en-US" baseline="0" dirty="0"/>
              <a:t> fields</a:t>
            </a:r>
            <a:r>
              <a:rPr lang="en-US" dirty="0"/>
              <a:t> of an abstract.  </a:t>
            </a:r>
            <a:endParaRPr lang="en-US" dirty="0">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eaLnBrk="0" fontAlgn="base" hangingPunct="0">
              <a:spcBef>
                <a:spcPct val="30000"/>
              </a:spcBef>
              <a:spcAft>
                <a:spcPct val="0"/>
              </a:spcAft>
              <a:defRPr/>
            </a:pPr>
            <a:r>
              <a:rPr lang="en-US" dirty="0"/>
              <a:t>It clearly</a:t>
            </a:r>
            <a:r>
              <a:rPr lang="en-US" baseline="0" dirty="0"/>
              <a:t> instructs abstractors on</a:t>
            </a:r>
            <a:r>
              <a:rPr lang="en-US" dirty="0"/>
              <a:t> which malignant and benign</a:t>
            </a:r>
            <a:r>
              <a:rPr lang="en-US" baseline="0" dirty="0"/>
              <a:t> tumors</a:t>
            </a:r>
            <a:r>
              <a:rPr lang="en-US" dirty="0"/>
              <a:t> are reportable and must be abstracted.  </a:t>
            </a:r>
          </a:p>
          <a:p>
            <a:pPr eaLnBrk="0" fontAlgn="base" hangingPunct="0">
              <a:spcBef>
                <a:spcPct val="30000"/>
              </a:spcBef>
              <a:spcAft>
                <a:spcPct val="0"/>
              </a:spcAft>
              <a:defRPr/>
            </a:pPr>
            <a:r>
              <a:rPr lang="en-US" dirty="0"/>
              <a:t>It</a:t>
            </a:r>
            <a:r>
              <a:rPr lang="en-US" baseline="0" dirty="0"/>
              <a:t> outlines </a:t>
            </a:r>
            <a:r>
              <a:rPr lang="en-US" dirty="0"/>
              <a:t>the code</a:t>
            </a:r>
            <a:r>
              <a:rPr lang="en-US" baseline="0" dirty="0"/>
              <a:t> </a:t>
            </a:r>
            <a:r>
              <a:rPr lang="en-US" dirty="0"/>
              <a:t>description, the rationale or the reason why the data item is collected, a definition that provides additional background on the data item and its clinical importance, as well as the coding instructions and allowable codes</a:t>
            </a:r>
            <a:r>
              <a:rPr lang="en-US" baseline="0" dirty="0"/>
              <a:t> for each</a:t>
            </a:r>
            <a:r>
              <a:rPr lang="en-US" dirty="0"/>
              <a:t> data</a:t>
            </a:r>
            <a:r>
              <a:rPr lang="en-US" baseline="0" dirty="0"/>
              <a:t> field </a:t>
            </a:r>
            <a:r>
              <a:rPr lang="en-US" dirty="0"/>
              <a:t>collected within</a:t>
            </a:r>
            <a:r>
              <a:rPr lang="en-US" baseline="0" dirty="0"/>
              <a:t> the abstract.</a:t>
            </a:r>
            <a:endParaRPr lang="en-US" dirty="0">
              <a:cs typeface="Calibri"/>
            </a:endParaRPr>
          </a:p>
          <a:p>
            <a:pPr>
              <a:spcBef>
                <a:spcPct val="30000"/>
              </a:spcBef>
              <a:spcAft>
                <a:spcPct val="0"/>
              </a:spcAft>
            </a:pPr>
            <a:r>
              <a:rPr lang="en-US" dirty="0">
                <a:cs typeface="Calibri"/>
              </a:rPr>
              <a:t>To experience using the STORE Manual and assigning codes for different data fields, please see the activity exercises that are available.</a:t>
            </a:r>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89773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Classification of Diseases for Oncology (ICD-O) manual is used to code the patient's primary site of cancer (the organ the tumor originated) and the histology, including the behavior of that histology</a:t>
            </a:r>
            <a:r>
              <a:rPr lang="en-US" dirty="0">
                <a:cs typeface="Calibri"/>
              </a:rPr>
              <a:t>.</a:t>
            </a:r>
          </a:p>
          <a:p>
            <a:r>
              <a:rPr lang="en-US" dirty="0">
                <a:cs typeface="Calibri"/>
              </a:rPr>
              <a:t>The behavior code indicates if the tumor is a benign, borderline, in situ, or invasive tumor.</a:t>
            </a:r>
            <a:endParaRPr lang="en-US" dirty="0"/>
          </a:p>
          <a:p>
            <a:r>
              <a:rPr lang="en-US" dirty="0"/>
              <a:t>For example:</a:t>
            </a:r>
            <a:endParaRPr lang="en-US" dirty="0">
              <a:cs typeface="Calibri"/>
            </a:endParaRPr>
          </a:p>
          <a:p>
            <a:pPr marL="171450" indent="-171450">
              <a:buFont typeface="Arial"/>
              <a:buChar char="•"/>
            </a:pPr>
            <a:r>
              <a:rPr lang="en-US" dirty="0"/>
              <a:t>The primary site code for a sigmoid colon</a:t>
            </a:r>
            <a:r>
              <a:rPr lang="en-US" baseline="0" dirty="0"/>
              <a:t> cancer is C18.7 (18 for colon and .7 for sigmoid</a:t>
            </a:r>
            <a:r>
              <a:rPr lang="en-US" dirty="0"/>
              <a:t> a subcategory of the colon</a:t>
            </a:r>
            <a:r>
              <a:rPr lang="en-US" baseline="0" dirty="0"/>
              <a:t>)</a:t>
            </a:r>
            <a:endParaRPr lang="en-US" dirty="0">
              <a:cs typeface="Calibri"/>
            </a:endParaRPr>
          </a:p>
          <a:p>
            <a:pPr marL="171450" indent="-171450">
              <a:buFont typeface="Arial"/>
              <a:buChar char="•"/>
            </a:pPr>
            <a:r>
              <a:rPr lang="en-US" dirty="0"/>
              <a:t>An invasive adenocarcinoma is assigned as code 8140/3</a:t>
            </a:r>
            <a:r>
              <a:rPr lang="en-US" baseline="0" dirty="0"/>
              <a:t> (8140</a:t>
            </a:r>
            <a:r>
              <a:rPr lang="en-US" dirty="0"/>
              <a:t> identifies the cancer as an</a:t>
            </a:r>
            <a:r>
              <a:rPr lang="en-US" baseline="0" dirty="0"/>
              <a:t> adenocarcinoma </a:t>
            </a:r>
            <a:r>
              <a:rPr lang="en-US" dirty="0"/>
              <a:t>and the </a:t>
            </a:r>
            <a:r>
              <a:rPr lang="en-US" baseline="0" dirty="0"/>
              <a:t>3 </a:t>
            </a:r>
            <a:r>
              <a:rPr lang="en-US" dirty="0"/>
              <a:t>indicates the tumor behavior is an invasive malignant tumor)    </a:t>
            </a:r>
            <a:endParaRPr lang="en-US" dirty="0">
              <a:cs typeface="Calibri"/>
            </a:endParaRPr>
          </a:p>
          <a:p>
            <a:r>
              <a:rPr lang="en-US" dirty="0">
                <a:cs typeface="Calibri"/>
              </a:rPr>
              <a:t>To learn how to assign primary site and histology codes, please go to the Site and Histology Activity that is available.</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273067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American Joint</a:t>
            </a:r>
            <a:r>
              <a:rPr lang="en-US" baseline="0" dirty="0"/>
              <a:t> Committee on Cancer (</a:t>
            </a:r>
            <a:r>
              <a:rPr lang="en-US" dirty="0"/>
              <a:t>AJCC) staging manual allows for concise staging of the tumor identified by a T for tumor, N for nodes, and M indicates if there is distant metastasis or not.  </a:t>
            </a:r>
          </a:p>
          <a:p>
            <a:pPr eaLnBrk="0" fontAlgn="base" hangingPunct="0">
              <a:spcBef>
                <a:spcPct val="30000"/>
              </a:spcBef>
              <a:spcAft>
                <a:spcPct val="0"/>
              </a:spcAft>
              <a:defRPr/>
            </a:pPr>
            <a:endParaRPr lang="en-US" dirty="0"/>
          </a:p>
          <a:p>
            <a:pPr eaLnBrk="0" fontAlgn="base" hangingPunct="0">
              <a:spcBef>
                <a:spcPct val="30000"/>
              </a:spcBef>
              <a:spcAft>
                <a:spcPct val="0"/>
              </a:spcAft>
              <a:defRPr/>
            </a:pPr>
            <a:r>
              <a:rPr lang="en-US" dirty="0"/>
              <a:t>Additional factors may play a role in the calculation of the AJCC Prognostic Stage Group for a disease site.  Each primary site has its own chapter and instructions within this manual for accurate staging of a patient’s cancer.  However, there are some primary sites that are not staged using the AJCC Staging Manual, such as brain tumors and leukemias.  </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152825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spcBef>
                <a:spcPct val="30000"/>
              </a:spcBef>
              <a:spcAft>
                <a:spcPct val="0"/>
              </a:spcAft>
              <a:buFont typeface="Arial"/>
              <a:buChar char="•"/>
              <a:defRPr/>
            </a:pPr>
            <a:r>
              <a:rPr lang="en-US" dirty="0"/>
              <a:t>SEER Summary</a:t>
            </a:r>
            <a:r>
              <a:rPr lang="en-US" baseline="0" dirty="0"/>
              <a:t> </a:t>
            </a:r>
            <a:r>
              <a:rPr lang="en-US" dirty="0"/>
              <a:t>Stage is </a:t>
            </a:r>
            <a:r>
              <a:rPr lang="en-US" baseline="0" dirty="0"/>
              <a:t>the </a:t>
            </a:r>
            <a:r>
              <a:rPr lang="en-US" dirty="0"/>
              <a:t>most basic</a:t>
            </a:r>
            <a:r>
              <a:rPr lang="en-US" dirty="0">
                <a:cs typeface="Calibri"/>
              </a:rPr>
              <a:t> way of categorizing how far a cancer has spread from its point of origin.  The Summary staging categories are broad enough to measure the success of cancer control efforts and other epidemiologic efforts.</a:t>
            </a:r>
          </a:p>
          <a:p>
            <a:pPr marL="171450" indent="-171450" eaLnBrk="0" fontAlgn="base" hangingPunct="0">
              <a:spcBef>
                <a:spcPct val="30000"/>
              </a:spcBef>
              <a:spcAft>
                <a:spcPct val="0"/>
              </a:spcAft>
              <a:buFont typeface="Arial"/>
              <a:buChar char="•"/>
              <a:defRPr/>
            </a:pPr>
            <a:r>
              <a:rPr lang="en-US" dirty="0"/>
              <a:t>Summary Stage is applicable</a:t>
            </a:r>
            <a:r>
              <a:rPr lang="en-US" baseline="0" dirty="0"/>
              <a:t> to all malignant primary sites</a:t>
            </a:r>
            <a:r>
              <a:rPr lang="en-US" dirty="0"/>
              <a:t>, including lymphoma and leukemia. </a:t>
            </a:r>
            <a:endParaRPr lang="en-US" dirty="0">
              <a:cs typeface="Calibri"/>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A</a:t>
            </a:r>
            <a:r>
              <a:rPr lang="en-US" baseline="0" dirty="0"/>
              <a:t> combination of clinical and pathological information is used to determine the SEER </a:t>
            </a:r>
            <a:r>
              <a:rPr lang="en-US" dirty="0"/>
              <a:t>Stage.</a:t>
            </a:r>
            <a:endParaRPr lang="en-US" dirty="0">
              <a:cs typeface="Calibri"/>
            </a:endParaRP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Clinical information includes</a:t>
            </a:r>
            <a:r>
              <a:rPr lang="en-US" baseline="0" dirty="0"/>
              <a:t> all information found before treatment has begun.</a:t>
            </a:r>
            <a:endParaRPr lang="en-US" baseline="0" dirty="0">
              <a:cs typeface="Calibri"/>
            </a:endParaRPr>
          </a:p>
          <a:p>
            <a:pPr marL="628650" lvl="1" indent="-171450" eaLnBrk="0" fontAlgn="base" hangingPunct="0">
              <a:spcBef>
                <a:spcPct val="30000"/>
              </a:spcBef>
              <a:spcAft>
                <a:spcPct val="0"/>
              </a:spcAft>
              <a:buFont typeface="Arial"/>
              <a:buChar char="•"/>
              <a:defRPr/>
            </a:pPr>
            <a:r>
              <a:rPr lang="en-US" baseline="0" dirty="0"/>
              <a:t>Pathological information includes information found from</a:t>
            </a:r>
            <a:r>
              <a:rPr lang="en-US" dirty="0"/>
              <a:t> the surgical resection of the primary</a:t>
            </a:r>
            <a:r>
              <a:rPr lang="en-US" baseline="0" dirty="0"/>
              <a:t> </a:t>
            </a:r>
            <a:r>
              <a:rPr lang="en-US" dirty="0"/>
              <a:t>cancer</a:t>
            </a:r>
            <a:r>
              <a:rPr lang="en-US" baseline="0" dirty="0"/>
              <a:t>.</a:t>
            </a:r>
            <a:endParaRPr lang="en-US" dirty="0">
              <a:cs typeface="Calibri"/>
            </a:endParaRPr>
          </a:p>
          <a:p>
            <a:r>
              <a:rPr lang="en-US" dirty="0"/>
              <a:t>Please view the Cancer Staging presentation for a more in-depth explanation of AJCC TNM Staging and SEER Summary Stage.</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376732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Solid Tumor Rules manual </a:t>
            </a:r>
            <a:r>
              <a:rPr lang="en-US" baseline="0" dirty="0"/>
              <a:t>was </a:t>
            </a:r>
            <a:r>
              <a:rPr lang="en-US" dirty="0"/>
              <a:t>developed to promote consistent and</a:t>
            </a:r>
            <a:r>
              <a:rPr lang="en-US" baseline="0" dirty="0"/>
              <a:t> </a:t>
            </a:r>
            <a:r>
              <a:rPr lang="en-US" dirty="0"/>
              <a:t>standardized coding by cancer registrars.  These rules guide the process of determining</a:t>
            </a:r>
            <a:r>
              <a:rPr lang="en-US" baseline="0" dirty="0"/>
              <a:t> the number of primary sites </a:t>
            </a:r>
            <a:r>
              <a:rPr lang="en-US" dirty="0"/>
              <a:t>(or primaries) a patient has.</a:t>
            </a:r>
            <a:r>
              <a:rPr lang="en-US" baseline="0" dirty="0"/>
              <a:t> At times, a patient may have multiple primaries—that is, more than one cancer at the same time</a:t>
            </a:r>
            <a:r>
              <a:rPr lang="en-US" dirty="0"/>
              <a:t> or throughout their lifetime</a:t>
            </a:r>
            <a:r>
              <a:rPr lang="en-US" baseline="0" dirty="0"/>
              <a:t>.</a:t>
            </a:r>
            <a:r>
              <a:rPr lang="en-US" dirty="0">
                <a:cs typeface="Calibri"/>
              </a:rPr>
              <a:t>  The cancer registrar must complete an abstract for each cancer primary a patient has.  These rules also assist the cancer registrar whether a subsequent tumor is a new primary or a recurrence of a previous primary.</a:t>
            </a:r>
          </a:p>
          <a:p>
            <a:pPr eaLnBrk="0" fontAlgn="base" hangingPunct="0">
              <a:spcBef>
                <a:spcPct val="30000"/>
              </a:spcBef>
              <a:spcAft>
                <a:spcPct val="0"/>
              </a:spcAft>
              <a:defRPr/>
            </a:pPr>
            <a:endParaRPr lang="en-US" dirty="0">
              <a:cs typeface="Calibri"/>
            </a:endParaRPr>
          </a:p>
          <a:p>
            <a:pPr eaLnBrk="0" fontAlgn="base" hangingPunct="0">
              <a:spcBef>
                <a:spcPct val="30000"/>
              </a:spcBef>
              <a:spcAft>
                <a:spcPct val="0"/>
              </a:spcAft>
              <a:defRPr/>
            </a:pPr>
            <a:r>
              <a:rPr lang="en-US" dirty="0">
                <a:cs typeface="Calibri"/>
              </a:rPr>
              <a:t>The Solid Tumor Rules also assist the cancer registrar in assigning the correct histology code, especially when the biopsy does not use the same terminology as the resection of the tumor, or the patient's tumor has multiple </a:t>
            </a:r>
            <a:r>
              <a:rPr lang="en-US" dirty="0" err="1">
                <a:cs typeface="Calibri"/>
              </a:rPr>
              <a:t>histologies</a:t>
            </a:r>
            <a:r>
              <a:rPr lang="en-US" dirty="0">
                <a:cs typeface="Calibri"/>
              </a:rPr>
              <a:t> or the tumor is a combination of </a:t>
            </a:r>
            <a:r>
              <a:rPr lang="en-US" dirty="0" err="1">
                <a:cs typeface="Calibri"/>
              </a:rPr>
              <a:t>histologies</a:t>
            </a:r>
            <a:r>
              <a:rPr lang="en-US" dirty="0">
                <a:cs typeface="Calibri"/>
              </a:rPr>
              <a:t>.</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19470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The Site-specific data item manual is the primary resource for documentation and coding instructions for site-specific data. </a:t>
            </a:r>
          </a:p>
          <a:p>
            <a:pPr eaLnBrk="0" fontAlgn="base" hangingPunct="0">
              <a:spcBef>
                <a:spcPct val="30000"/>
              </a:spcBef>
              <a:spcAft>
                <a:spcPct val="0"/>
              </a:spcAft>
              <a:defRPr/>
            </a:pPr>
            <a:r>
              <a:rPr lang="en-US" dirty="0">
                <a:cs typeface="Calibri"/>
              </a:rPr>
              <a:t>Each site-specific data item applies only to selected schemas.  There are 153 schemas which are defined based on site/histology and used to assign applicable site-specific factors.</a:t>
            </a:r>
          </a:p>
          <a:p>
            <a:pPr eaLnBrk="0" fontAlgn="base" hangingPunct="0">
              <a:defRPr/>
            </a:pPr>
            <a:r>
              <a:rPr lang="en-US" dirty="0"/>
              <a:t>Like the STORE Manual, the SSDI Manual is a data dictionary that outlines the code description, the rationale, a definition that provides additional background on the data item and its clinical importance, as well as the coding instructions, format and allowable codes for each site-specific data item for that cancer site.</a:t>
            </a:r>
            <a:endParaRPr lang="en-US" dirty="0">
              <a:cs typeface="Calibri"/>
            </a:endParaRPr>
          </a:p>
          <a:p>
            <a:pPr eaLnBrk="0" fontAlgn="base" hangingPunct="0">
              <a:defRPr/>
            </a:pPr>
            <a:r>
              <a:rPr lang="en-US" dirty="0">
                <a:cs typeface="Calibri"/>
              </a:rPr>
              <a:t>Examples of site-specific data items that would be collected by a cancer registrar for breast cancer include; estrogen receptor status, progesterone receptor status, Her2 status and Oncotype Dx tests.</a:t>
            </a:r>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334222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632C-68BE-4F48-A5A7-5665144DEE21}"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Coding</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seer.cancer.gov/seertools/hemelymph/" TargetMode="External"/><Relationship Id="rId4" Type="http://schemas.openxmlformats.org/officeDocument/2006/relationships/hyperlink" Target="NUL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eer.cancer.gov/seertools/seerr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Coding</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F402-5D4B-032E-1C40-1DAFFAD5610D}"/>
              </a:ext>
            </a:extLst>
          </p:cNvPr>
          <p:cNvSpPr>
            <a:spLocks noGrp="1"/>
          </p:cNvSpPr>
          <p:nvPr>
            <p:ph type="title"/>
          </p:nvPr>
        </p:nvSpPr>
        <p:spPr/>
        <p:txBody>
          <a:bodyPr/>
          <a:lstStyle/>
          <a:p>
            <a:r>
              <a:rPr lang="en-US" dirty="0"/>
              <a:t>Grade Manual</a:t>
            </a:r>
          </a:p>
        </p:txBody>
      </p:sp>
      <p:sp>
        <p:nvSpPr>
          <p:cNvPr id="3" name="Content Placeholder 2">
            <a:extLst>
              <a:ext uri="{FF2B5EF4-FFF2-40B4-BE49-F238E27FC236}">
                <a16:creationId xmlns:a16="http://schemas.microsoft.com/office/drawing/2014/main" id="{0151DD8C-2530-7089-1829-92F0CEA2D18E}"/>
              </a:ext>
            </a:extLst>
          </p:cNvPr>
          <p:cNvSpPr>
            <a:spLocks noGrp="1"/>
          </p:cNvSpPr>
          <p:nvPr>
            <p:ph idx="1"/>
          </p:nvPr>
        </p:nvSpPr>
        <p:spPr/>
        <p:txBody>
          <a:bodyPr/>
          <a:lstStyle/>
          <a:p>
            <a:pPr lvl="1"/>
            <a:r>
              <a:rPr lang="en-US" dirty="0">
                <a:cs typeface="Calibri"/>
              </a:rPr>
              <a:t>A measure of the tumor aggressiveness</a:t>
            </a:r>
          </a:p>
          <a:p>
            <a:pPr lvl="1"/>
            <a:r>
              <a:rPr lang="en-US" dirty="0">
                <a:cs typeface="Calibri"/>
              </a:rPr>
              <a:t>Microscopic examination of tumor tissue</a:t>
            </a:r>
          </a:p>
          <a:p>
            <a:pPr lvl="1"/>
            <a:r>
              <a:rPr lang="en-US" dirty="0">
                <a:cs typeface="Calibri"/>
              </a:rPr>
              <a:t>How closely the tumor cells resemble the normal cells of the organ of origin</a:t>
            </a:r>
          </a:p>
          <a:p>
            <a:pPr lvl="3"/>
            <a:r>
              <a:rPr lang="en-US" dirty="0">
                <a:cs typeface="Calibri"/>
              </a:rPr>
              <a:t>Well differentiated: closely resemble</a:t>
            </a:r>
          </a:p>
          <a:p>
            <a:pPr lvl="3"/>
            <a:r>
              <a:rPr lang="en-US" dirty="0">
                <a:cs typeface="Calibri"/>
              </a:rPr>
              <a:t>Poorly differentiated: little resemblance </a:t>
            </a:r>
          </a:p>
          <a:p>
            <a:pPr lvl="3"/>
            <a:r>
              <a:rPr lang="en-US" dirty="0">
                <a:cs typeface="Calibri"/>
              </a:rPr>
              <a:t>Undifferentiated: no resemblance </a:t>
            </a:r>
          </a:p>
        </p:txBody>
      </p:sp>
    </p:spTree>
    <p:extLst>
      <p:ext uri="{BB962C8B-B14F-4D97-AF65-F5344CB8AC3E}">
        <p14:creationId xmlns:p14="http://schemas.microsoft.com/office/powerpoint/2010/main" val="166003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DEE9-8C4E-7A0D-1E70-AE298195FE35}"/>
              </a:ext>
            </a:extLst>
          </p:cNvPr>
          <p:cNvSpPr>
            <a:spLocks noGrp="1"/>
          </p:cNvSpPr>
          <p:nvPr>
            <p:ph type="title"/>
          </p:nvPr>
        </p:nvSpPr>
        <p:spPr/>
        <p:txBody>
          <a:bodyPr>
            <a:normAutofit fontScale="90000"/>
          </a:bodyPr>
          <a:lstStyle/>
          <a:p>
            <a:r>
              <a:rPr lang="en-US" dirty="0"/>
              <a:t>Hematopoietic and Lymphoid Neoplasm Database</a:t>
            </a:r>
          </a:p>
        </p:txBody>
      </p:sp>
      <p:sp>
        <p:nvSpPr>
          <p:cNvPr id="3" name="Content Placeholder 2">
            <a:extLst>
              <a:ext uri="{FF2B5EF4-FFF2-40B4-BE49-F238E27FC236}">
                <a16:creationId xmlns:a16="http://schemas.microsoft.com/office/drawing/2014/main" id="{13C98837-4F09-9490-BCF2-F31E255E875D}"/>
              </a:ext>
            </a:extLst>
          </p:cNvPr>
          <p:cNvSpPr>
            <a:spLocks noGrp="1"/>
          </p:cNvSpPr>
          <p:nvPr>
            <p:ph idx="1"/>
          </p:nvPr>
        </p:nvSpPr>
        <p:spPr/>
        <p:txBody>
          <a:bodyPr vert="horz" lIns="91440" tIns="45720" rIns="91440" bIns="45720" rtlCol="0" anchor="t">
            <a:normAutofit/>
          </a:bodyPr>
          <a:lstStyle/>
          <a:p>
            <a:pPr lvl="1"/>
            <a:r>
              <a:rPr lang="en-US" dirty="0"/>
              <a:t>Hematopoietic and lymphoid neoplasms</a:t>
            </a:r>
          </a:p>
          <a:p>
            <a:pPr lvl="3"/>
            <a:r>
              <a:rPr lang="en-US" dirty="0"/>
              <a:t>Leukemia</a:t>
            </a:r>
            <a:endParaRPr lang="en-US" dirty="0">
              <a:cs typeface="Calibri"/>
            </a:endParaRPr>
          </a:p>
          <a:p>
            <a:pPr lvl="3"/>
            <a:r>
              <a:rPr lang="en-US" dirty="0"/>
              <a:t>Lymphoma</a:t>
            </a:r>
            <a:endParaRPr lang="en-US" dirty="0">
              <a:cs typeface="Calibri"/>
            </a:endParaRPr>
          </a:p>
          <a:p>
            <a:pPr lvl="3"/>
            <a:r>
              <a:rPr lang="en-US" dirty="0"/>
              <a:t>Blood disorders</a:t>
            </a:r>
            <a:br>
              <a:rPr lang="en-US" dirty="0"/>
            </a:br>
            <a:endParaRPr lang="en-US" dirty="0">
              <a:cs typeface="Calibri"/>
            </a:endParaRPr>
          </a:p>
          <a:p>
            <a:pPr lvl="1"/>
            <a:r>
              <a:rPr lang="en-US" dirty="0"/>
              <a:t>Accurate reporting</a:t>
            </a:r>
            <a:endParaRPr lang="en-US" dirty="0">
              <a:cs typeface="Calibri"/>
            </a:endParaRPr>
          </a:p>
          <a:p>
            <a:pPr lvl="3"/>
            <a:r>
              <a:rPr lang="en-US" dirty="0"/>
              <a:t>One primary or two primaries</a:t>
            </a:r>
            <a:endParaRPr lang="en-US" dirty="0">
              <a:cs typeface="Calibri"/>
            </a:endParaRPr>
          </a:p>
          <a:p>
            <a:pPr lvl="3"/>
            <a:r>
              <a:rPr lang="en-US" dirty="0"/>
              <a:t>Histology coding</a:t>
            </a:r>
            <a:endParaRPr lang="en-US" dirty="0">
              <a:cs typeface="Calibri"/>
            </a:endParaRPr>
          </a:p>
          <a:p>
            <a:pPr lvl="3"/>
            <a:r>
              <a:rPr lang="en-US" dirty="0"/>
              <a:t>Transformations</a:t>
            </a:r>
          </a:p>
          <a:p>
            <a:pPr lvl="2"/>
            <a:br>
              <a:rPr lang="en-US" sz="1400" dirty="0">
                <a:hlinkClick r:id="rId3" invalidUrl="http://">
                  <a:extLst>
                    <a:ext uri="{A12FA001-AC4F-418D-AE19-62706E023703}">
                      <ahyp:hlinkClr xmlns:ahyp="http://schemas.microsoft.com/office/drawing/2018/hyperlinkcolor" val="tx"/>
                    </a:ext>
                  </a:extLst>
                </a:hlinkClick>
              </a:rPr>
            </a:br>
            <a:br>
              <a:rPr lang="en-US" sz="1400" dirty="0">
                <a:hlinkClick r:id="rId4" invalidUrl="http://">
                  <a:extLst>
                    <a:ext uri="{A12FA001-AC4F-418D-AE19-62706E023703}">
                      <ahyp:hlinkClr xmlns:ahyp="http://schemas.microsoft.com/office/drawing/2018/hyperlinkcolor" val="tx"/>
                    </a:ext>
                  </a:extLst>
                </a:hlinkClick>
              </a:rPr>
            </a:br>
            <a:endParaRPr lang="en-US" sz="1400" dirty="0">
              <a:solidFill>
                <a:schemeClr val="accent2"/>
              </a:solidFill>
              <a:latin typeface="Minion Pro"/>
              <a:hlinkClick r:id="rId5">
                <a:extLst>
                  <a:ext uri="{A12FA001-AC4F-418D-AE19-62706E023703}">
                    <ahyp:hlinkClr xmlns:ahyp="http://schemas.microsoft.com/office/drawing/2018/hyperlinkcolor" val="tx"/>
                  </a:ext>
                </a:extLst>
              </a:hlinkClick>
            </a:endParaRPr>
          </a:p>
          <a:p>
            <a:pPr lvl="2" algn="r"/>
            <a:r>
              <a:rPr lang="en-US" sz="1400" dirty="0">
                <a:solidFill>
                  <a:schemeClr val="accent2"/>
                </a:solidFill>
                <a:latin typeface="Minion Pro"/>
                <a:hlinkClick r:id="rId5">
                  <a:extLst>
                    <a:ext uri="{A12FA001-AC4F-418D-AE19-62706E023703}">
                      <ahyp:hlinkClr xmlns:ahyp="http://schemas.microsoft.com/office/drawing/2018/hyperlinkcolor" val="tx"/>
                    </a:ext>
                  </a:extLst>
                </a:hlinkClick>
              </a:rPr>
              <a:t>https://seer.cancer.gov/seertools/hemelymph/</a:t>
            </a:r>
            <a:endParaRPr lang="en-US">
              <a:solidFill>
                <a:schemeClr val="accent2"/>
              </a:solidFill>
              <a:latin typeface="Minion Pro"/>
            </a:endParaRPr>
          </a:p>
        </p:txBody>
      </p:sp>
    </p:spTree>
    <p:extLst>
      <p:ext uri="{BB962C8B-B14F-4D97-AF65-F5344CB8AC3E}">
        <p14:creationId xmlns:p14="http://schemas.microsoft.com/office/powerpoint/2010/main" val="7392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7696-6D82-4DD6-4DF1-9766A019B7E8}"/>
              </a:ext>
            </a:extLst>
          </p:cNvPr>
          <p:cNvSpPr>
            <a:spLocks noGrp="1"/>
          </p:cNvSpPr>
          <p:nvPr>
            <p:ph type="title"/>
          </p:nvPr>
        </p:nvSpPr>
        <p:spPr/>
        <p:txBody>
          <a:bodyPr>
            <a:normAutofit fontScale="90000"/>
          </a:bodyPr>
          <a:lstStyle/>
          <a:p>
            <a:r>
              <a:rPr lang="en-US" dirty="0"/>
              <a:t>SEER*Rx Interactive Antineoplastic Drugs Database</a:t>
            </a:r>
          </a:p>
        </p:txBody>
      </p:sp>
      <p:sp>
        <p:nvSpPr>
          <p:cNvPr id="3" name="Content Placeholder 2">
            <a:extLst>
              <a:ext uri="{FF2B5EF4-FFF2-40B4-BE49-F238E27FC236}">
                <a16:creationId xmlns:a16="http://schemas.microsoft.com/office/drawing/2014/main" id="{F0D30FC2-CF1A-1A49-EF69-065005504720}"/>
              </a:ext>
            </a:extLst>
          </p:cNvPr>
          <p:cNvSpPr>
            <a:spLocks noGrp="1"/>
          </p:cNvSpPr>
          <p:nvPr>
            <p:ph idx="1"/>
          </p:nvPr>
        </p:nvSpPr>
        <p:spPr/>
        <p:txBody>
          <a:bodyPr>
            <a:normAutofit/>
          </a:bodyPr>
          <a:lstStyle/>
          <a:p>
            <a:pPr lvl="1"/>
            <a:r>
              <a:rPr lang="en-US" dirty="0">
                <a:cs typeface="Calibri"/>
              </a:rPr>
              <a:t>Web-based application</a:t>
            </a:r>
          </a:p>
          <a:p>
            <a:pPr lvl="1"/>
            <a:r>
              <a:rPr lang="en-US" dirty="0">
                <a:cs typeface="Calibri"/>
              </a:rPr>
              <a:t>One-step lookup for coding oncology drug and regimen treatments</a:t>
            </a:r>
          </a:p>
          <a:p>
            <a:pPr lvl="3"/>
            <a:r>
              <a:rPr lang="en-US" dirty="0">
                <a:cs typeface="Calibri"/>
              </a:rPr>
              <a:t>Chemotherapy</a:t>
            </a:r>
          </a:p>
          <a:p>
            <a:pPr lvl="3"/>
            <a:r>
              <a:rPr lang="en-US" dirty="0">
                <a:cs typeface="Calibri"/>
              </a:rPr>
              <a:t>Hormone therapy</a:t>
            </a:r>
          </a:p>
          <a:p>
            <a:pPr lvl="3"/>
            <a:r>
              <a:rPr lang="en-US" dirty="0">
                <a:cs typeface="Calibri"/>
              </a:rPr>
              <a:t>Immunotherapy</a:t>
            </a:r>
          </a:p>
          <a:p>
            <a:pPr lvl="2"/>
            <a:endParaRPr lang="en-US" sz="1400" dirty="0">
              <a:solidFill>
                <a:schemeClr val="accent2"/>
              </a:solidFill>
              <a:hlinkClick r:id="rId3">
                <a:extLst>
                  <a:ext uri="{A12FA001-AC4F-418D-AE19-62706E023703}">
                    <ahyp:hlinkClr xmlns:ahyp="http://schemas.microsoft.com/office/drawing/2018/hyperlinkcolor" val="tx"/>
                  </a:ext>
                </a:extLst>
              </a:hlinkClick>
            </a:endParaRPr>
          </a:p>
          <a:p>
            <a:pPr lvl="2"/>
            <a:endParaRPr lang="en-US" sz="1400" dirty="0">
              <a:solidFill>
                <a:schemeClr val="accent2"/>
              </a:solidFill>
              <a:hlinkClick r:id="rId3">
                <a:extLst>
                  <a:ext uri="{A12FA001-AC4F-418D-AE19-62706E023703}">
                    <ahyp:hlinkClr xmlns:ahyp="http://schemas.microsoft.com/office/drawing/2018/hyperlinkcolor" val="tx"/>
                  </a:ext>
                </a:extLst>
              </a:hlinkClick>
            </a:endParaRPr>
          </a:p>
          <a:p>
            <a:pPr lvl="2"/>
            <a:br>
              <a:rPr lang="en-US" sz="1400" dirty="0">
                <a:solidFill>
                  <a:schemeClr val="accent2"/>
                </a:solidFill>
                <a:hlinkClick r:id="rId3">
                  <a:extLst>
                    <a:ext uri="{A12FA001-AC4F-418D-AE19-62706E023703}">
                      <ahyp:hlinkClr xmlns:ahyp="http://schemas.microsoft.com/office/drawing/2018/hyperlinkcolor" val="tx"/>
                    </a:ext>
                  </a:extLst>
                </a:hlinkClick>
              </a:rPr>
            </a:br>
            <a:endParaRPr lang="en-US" sz="1400" dirty="0">
              <a:solidFill>
                <a:schemeClr val="accent2"/>
              </a:solidFill>
              <a:hlinkClick r:id="rId3">
                <a:extLst>
                  <a:ext uri="{A12FA001-AC4F-418D-AE19-62706E023703}">
                    <ahyp:hlinkClr xmlns:ahyp="http://schemas.microsoft.com/office/drawing/2018/hyperlinkcolor" val="tx"/>
                  </a:ext>
                </a:extLst>
              </a:hlinkClick>
            </a:endParaRPr>
          </a:p>
          <a:p>
            <a:pPr lvl="2"/>
            <a:endParaRPr lang="en-US" sz="1400" dirty="0">
              <a:solidFill>
                <a:schemeClr val="accent2"/>
              </a:solidFill>
              <a:hlinkClick r:id="rId3">
                <a:extLst>
                  <a:ext uri="{A12FA001-AC4F-418D-AE19-62706E023703}">
                    <ahyp:hlinkClr xmlns:ahyp="http://schemas.microsoft.com/office/drawing/2018/hyperlinkcolor" val="tx"/>
                  </a:ext>
                </a:extLst>
              </a:hlinkClick>
            </a:endParaRPr>
          </a:p>
          <a:p>
            <a:pPr lvl="2" algn="r"/>
            <a:r>
              <a:rPr lang="en-US" sz="1400" dirty="0">
                <a:solidFill>
                  <a:schemeClr val="accent2"/>
                </a:solidFill>
                <a:hlinkClick r:id="rId3">
                  <a:extLst>
                    <a:ext uri="{A12FA001-AC4F-418D-AE19-62706E023703}">
                      <ahyp:hlinkClr xmlns:ahyp="http://schemas.microsoft.com/office/drawing/2018/hyperlinkcolor" val="tx"/>
                    </a:ext>
                  </a:extLst>
                </a:hlinkClick>
              </a:rPr>
              <a:t>https://seer.cancer.gov/seertools/seerrx/</a:t>
            </a:r>
          </a:p>
        </p:txBody>
      </p:sp>
    </p:spTree>
    <p:extLst>
      <p:ext uri="{BB962C8B-B14F-4D97-AF65-F5344CB8AC3E}">
        <p14:creationId xmlns:p14="http://schemas.microsoft.com/office/powerpoint/2010/main" val="4435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181A-1CBD-7BA7-71DF-613D6C0BC03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CF5524E-BB97-0FD5-B5C1-BCA93BFE0067}"/>
              </a:ext>
            </a:extLst>
          </p:cNvPr>
          <p:cNvSpPr>
            <a:spLocks noGrp="1"/>
          </p:cNvSpPr>
          <p:nvPr>
            <p:ph idx="1"/>
          </p:nvPr>
        </p:nvSpPr>
        <p:spPr/>
        <p:txBody>
          <a:bodyPr/>
          <a:lstStyle/>
          <a:p>
            <a:pPr lvl="1"/>
            <a:r>
              <a:rPr lang="en-US" dirty="0"/>
              <a:t>Multiple coding applications and manuals</a:t>
            </a:r>
          </a:p>
          <a:p>
            <a:pPr lvl="1"/>
            <a:r>
              <a:rPr lang="en-US" dirty="0"/>
              <a:t>Important for standardization of data</a:t>
            </a:r>
          </a:p>
        </p:txBody>
      </p:sp>
    </p:spTree>
    <p:extLst>
      <p:ext uri="{BB962C8B-B14F-4D97-AF65-F5344CB8AC3E}">
        <p14:creationId xmlns:p14="http://schemas.microsoft.com/office/powerpoint/2010/main" val="121740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FDB45-8C2A-FA85-9F91-9C530FED704E}"/>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41F8D780-E7A3-4F17-EABC-3466F4384ED1}"/>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1177C9B-D08B-B600-C75C-296E981321A7}"/>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057EF86A-6CB3-5F48-5FD7-B1DC21BC39DC}"/>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66979795-218B-884D-8BEC-06085D766D63}"/>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B24269-2347-929B-E034-AD3D47940AAE}"/>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Discuss the coding manuals and applications used</a:t>
            </a:r>
            <a:r>
              <a:rPr lang="en-US" dirty="0">
                <a:cs typeface="Calibri"/>
              </a:rPr>
              <a:t> to abstract</a:t>
            </a:r>
            <a:endParaRPr lang="en-US" dirty="0"/>
          </a:p>
          <a:p>
            <a:pPr lvl="1"/>
            <a:r>
              <a:rPr lang="en-US" dirty="0"/>
              <a:t>Explain the importance of standardization</a:t>
            </a:r>
            <a:endParaRPr lang="en-US" dirty="0">
              <a:cs typeface="Calibri"/>
            </a:endParaRPr>
          </a:p>
        </p:txBody>
      </p:sp>
    </p:spTree>
    <p:extLst>
      <p:ext uri="{BB962C8B-B14F-4D97-AF65-F5344CB8AC3E}">
        <p14:creationId xmlns:p14="http://schemas.microsoft.com/office/powerpoint/2010/main" val="26489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1CC0-9D97-D8D0-724E-AEA17B5CC2F8}"/>
              </a:ext>
            </a:extLst>
          </p:cNvPr>
          <p:cNvSpPr>
            <a:spLocks noGrp="1"/>
          </p:cNvSpPr>
          <p:nvPr>
            <p:ph type="title"/>
          </p:nvPr>
        </p:nvSpPr>
        <p:spPr/>
        <p:txBody>
          <a:bodyPr/>
          <a:lstStyle/>
          <a:p>
            <a:r>
              <a:rPr lang="en-US" dirty="0"/>
              <a:t>Coding Manuals and Applications</a:t>
            </a:r>
          </a:p>
        </p:txBody>
      </p:sp>
      <p:sp>
        <p:nvSpPr>
          <p:cNvPr id="3" name="Content Placeholder 2">
            <a:extLst>
              <a:ext uri="{FF2B5EF4-FFF2-40B4-BE49-F238E27FC236}">
                <a16:creationId xmlns:a16="http://schemas.microsoft.com/office/drawing/2014/main" id="{4A8104AA-EAF3-A1FD-E24F-600A5C4FD1C8}"/>
              </a:ext>
            </a:extLst>
          </p:cNvPr>
          <p:cNvSpPr>
            <a:spLocks noGrp="1"/>
          </p:cNvSpPr>
          <p:nvPr>
            <p:ph idx="1"/>
          </p:nvPr>
        </p:nvSpPr>
        <p:spPr/>
        <p:txBody>
          <a:bodyPr vert="horz" lIns="91440" tIns="45720" rIns="91440" bIns="45720" rtlCol="0" anchor="t">
            <a:normAutofit fontScale="92500" lnSpcReduction="20000"/>
          </a:bodyPr>
          <a:lstStyle/>
          <a:p>
            <a:pPr lvl="1"/>
            <a:r>
              <a:rPr lang="en-US" dirty="0"/>
              <a:t>Standards for Oncology Registry Entry (STORE)</a:t>
            </a:r>
          </a:p>
          <a:p>
            <a:pPr lvl="1"/>
            <a:r>
              <a:rPr lang="en-US" dirty="0">
                <a:latin typeface="Minion Pro"/>
              </a:rPr>
              <a:t>International Classification of Disease for Oncology </a:t>
            </a:r>
            <a:r>
              <a:rPr lang="en-US">
                <a:latin typeface="Minion Pro"/>
              </a:rPr>
              <a:t>(ICD-O)</a:t>
            </a:r>
            <a:endParaRPr lang="en-US">
              <a:latin typeface="Minion Pro"/>
              <a:cs typeface="Calibri"/>
            </a:endParaRPr>
          </a:p>
          <a:p>
            <a:pPr lvl="1"/>
            <a:r>
              <a:rPr lang="en-US" dirty="0">
                <a:latin typeface="Minion Pro"/>
              </a:rPr>
              <a:t>AJCC (American Joint Committee on Cancer) Cancer Staging Manual Eighth Edition</a:t>
            </a:r>
            <a:endParaRPr lang="en-US" dirty="0">
              <a:cs typeface="Calibri"/>
            </a:endParaRPr>
          </a:p>
          <a:p>
            <a:pPr lvl="1"/>
            <a:r>
              <a:rPr lang="en-US" dirty="0">
                <a:latin typeface="Minion Pro"/>
              </a:rPr>
              <a:t>SEER (Surveillance, Epidemiology, and End Results) Summary Stage</a:t>
            </a:r>
            <a:endParaRPr lang="en-US" dirty="0">
              <a:cs typeface="Calibri"/>
            </a:endParaRPr>
          </a:p>
          <a:p>
            <a:pPr lvl="1"/>
            <a:r>
              <a:rPr lang="en-US" dirty="0">
                <a:latin typeface="Minion Pro"/>
              </a:rPr>
              <a:t>Solid Tumor Rules</a:t>
            </a:r>
            <a:endParaRPr lang="en-US" dirty="0">
              <a:cs typeface="Calibri"/>
            </a:endParaRPr>
          </a:p>
          <a:p>
            <a:pPr lvl="1"/>
            <a:r>
              <a:rPr lang="en-US" dirty="0">
                <a:latin typeface="Minion Pro"/>
              </a:rPr>
              <a:t>Site-Specific Data Item</a:t>
            </a:r>
            <a:endParaRPr lang="en-US" dirty="0">
              <a:cs typeface="Calibri"/>
            </a:endParaRPr>
          </a:p>
          <a:p>
            <a:pPr lvl="1"/>
            <a:r>
              <a:rPr lang="en-US" dirty="0">
                <a:latin typeface="Minion Pro"/>
              </a:rPr>
              <a:t>Grade Manual</a:t>
            </a:r>
            <a:endParaRPr lang="en-US" dirty="0">
              <a:cs typeface="Calibri"/>
            </a:endParaRPr>
          </a:p>
          <a:p>
            <a:pPr lvl="1"/>
            <a:r>
              <a:rPr lang="en-US" dirty="0">
                <a:latin typeface="Minion Pro"/>
              </a:rPr>
              <a:t>Hematopoietic and Lymphoid Neoplasm Database</a:t>
            </a:r>
            <a:endParaRPr lang="en-US" dirty="0">
              <a:latin typeface="Minion Pro"/>
              <a:cs typeface="Calibri"/>
            </a:endParaRPr>
          </a:p>
          <a:p>
            <a:pPr lvl="1"/>
            <a:r>
              <a:rPr lang="en-US" dirty="0">
                <a:cs typeface="Calibri"/>
              </a:rPr>
              <a:t>SEER*Rx Interactive Antineoplastic Drugs Database</a:t>
            </a:r>
          </a:p>
        </p:txBody>
      </p:sp>
    </p:spTree>
    <p:extLst>
      <p:ext uri="{BB962C8B-B14F-4D97-AF65-F5344CB8AC3E}">
        <p14:creationId xmlns:p14="http://schemas.microsoft.com/office/powerpoint/2010/main" val="66100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11AD-B73A-3DF3-96A4-01FDA637F270}"/>
              </a:ext>
            </a:extLst>
          </p:cNvPr>
          <p:cNvSpPr>
            <a:spLocks noGrp="1"/>
          </p:cNvSpPr>
          <p:nvPr>
            <p:ph type="title"/>
          </p:nvPr>
        </p:nvSpPr>
        <p:spPr/>
        <p:txBody>
          <a:bodyPr/>
          <a:lstStyle/>
          <a:p>
            <a:r>
              <a:rPr lang="en-US" dirty="0"/>
              <a:t>Standards for Oncology Registry Entry (STORE)</a:t>
            </a:r>
          </a:p>
        </p:txBody>
      </p:sp>
      <p:sp>
        <p:nvSpPr>
          <p:cNvPr id="3" name="Content Placeholder 2">
            <a:extLst>
              <a:ext uri="{FF2B5EF4-FFF2-40B4-BE49-F238E27FC236}">
                <a16:creationId xmlns:a16="http://schemas.microsoft.com/office/drawing/2014/main" id="{D55A3291-F2A0-4B2B-60C6-33752EE5655E}"/>
              </a:ext>
            </a:extLst>
          </p:cNvPr>
          <p:cNvSpPr>
            <a:spLocks noGrp="1"/>
          </p:cNvSpPr>
          <p:nvPr>
            <p:ph idx="1"/>
          </p:nvPr>
        </p:nvSpPr>
        <p:spPr/>
        <p:txBody>
          <a:bodyPr vert="horz" lIns="91440" tIns="45720" rIns="91440" bIns="45720" rtlCol="0" anchor="t">
            <a:normAutofit/>
          </a:bodyPr>
          <a:lstStyle/>
          <a:p>
            <a:pPr lvl="1"/>
            <a:r>
              <a:rPr lang="en-US" dirty="0">
                <a:latin typeface="Minion Pro"/>
              </a:rPr>
              <a:t>Developed by the Commission on Cancer (CoC)</a:t>
            </a:r>
            <a:endParaRPr lang="en-US" dirty="0"/>
          </a:p>
          <a:p>
            <a:pPr lvl="1"/>
            <a:r>
              <a:rPr lang="en-US" dirty="0">
                <a:latin typeface="Minion Pro"/>
              </a:rPr>
              <a:t>Required cases to be abstracted</a:t>
            </a:r>
          </a:p>
          <a:p>
            <a:pPr lvl="1"/>
            <a:r>
              <a:rPr lang="en-US" dirty="0">
                <a:latin typeface="Minion Pro"/>
              </a:rPr>
              <a:t>Data dictionary</a:t>
            </a:r>
            <a:endParaRPr lang="en-US" dirty="0">
              <a:latin typeface="Minion Pro"/>
              <a:cs typeface="Calibri"/>
            </a:endParaRPr>
          </a:p>
          <a:p>
            <a:pPr lvl="3"/>
            <a:r>
              <a:rPr lang="en-US" dirty="0">
                <a:latin typeface="Minion Pro"/>
                <a:cs typeface="Calibri"/>
              </a:rPr>
              <a:t>Description </a:t>
            </a:r>
          </a:p>
          <a:p>
            <a:pPr lvl="3"/>
            <a:r>
              <a:rPr lang="en-US" dirty="0">
                <a:cs typeface="Calibri"/>
              </a:rPr>
              <a:t>Rationale</a:t>
            </a:r>
          </a:p>
          <a:p>
            <a:pPr lvl="3"/>
            <a:r>
              <a:rPr lang="en-US" dirty="0">
                <a:cs typeface="Calibri"/>
              </a:rPr>
              <a:t>Definition</a:t>
            </a:r>
          </a:p>
          <a:p>
            <a:pPr lvl="3"/>
            <a:r>
              <a:rPr lang="en-US" dirty="0">
                <a:cs typeface="Calibri"/>
              </a:rPr>
              <a:t>Coding instructions</a:t>
            </a:r>
          </a:p>
          <a:p>
            <a:pPr lvl="3"/>
            <a:r>
              <a:rPr lang="en-US" dirty="0">
                <a:cs typeface="Calibri"/>
              </a:rPr>
              <a:t>Allowable codes</a:t>
            </a:r>
          </a:p>
        </p:txBody>
      </p:sp>
    </p:spTree>
    <p:extLst>
      <p:ext uri="{BB962C8B-B14F-4D97-AF65-F5344CB8AC3E}">
        <p14:creationId xmlns:p14="http://schemas.microsoft.com/office/powerpoint/2010/main" val="28143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69BB-EF84-7C61-89EA-86924E399C2D}"/>
              </a:ext>
            </a:extLst>
          </p:cNvPr>
          <p:cNvSpPr>
            <a:spLocks noGrp="1"/>
          </p:cNvSpPr>
          <p:nvPr>
            <p:ph type="title"/>
          </p:nvPr>
        </p:nvSpPr>
        <p:spPr/>
        <p:txBody>
          <a:bodyPr>
            <a:normAutofit fontScale="90000"/>
          </a:bodyPr>
          <a:lstStyle/>
          <a:p>
            <a:r>
              <a:rPr lang="en-US" dirty="0">
                <a:latin typeface="Aptos ExtraBold"/>
              </a:rPr>
              <a:t>International Classification of Disease for Oncology (ICD-0)</a:t>
            </a:r>
          </a:p>
        </p:txBody>
      </p:sp>
      <p:sp>
        <p:nvSpPr>
          <p:cNvPr id="3" name="Content Placeholder 2">
            <a:extLst>
              <a:ext uri="{FF2B5EF4-FFF2-40B4-BE49-F238E27FC236}">
                <a16:creationId xmlns:a16="http://schemas.microsoft.com/office/drawing/2014/main" id="{47A6553F-5968-5ED2-6BE7-FEDDC13F34A7}"/>
              </a:ext>
            </a:extLst>
          </p:cNvPr>
          <p:cNvSpPr>
            <a:spLocks noGrp="1"/>
          </p:cNvSpPr>
          <p:nvPr>
            <p:ph idx="1"/>
          </p:nvPr>
        </p:nvSpPr>
        <p:spPr/>
        <p:txBody>
          <a:bodyPr vert="horz" lIns="91440" tIns="45720" rIns="91440" bIns="45720" rtlCol="0" anchor="t">
            <a:normAutofit/>
          </a:bodyPr>
          <a:lstStyle/>
          <a:p>
            <a:pPr lvl="1"/>
            <a:r>
              <a:rPr lang="en-US" dirty="0"/>
              <a:t>Primary site</a:t>
            </a:r>
          </a:p>
          <a:p>
            <a:pPr lvl="1"/>
            <a:r>
              <a:rPr lang="en-US" dirty="0"/>
              <a:t>Histology</a:t>
            </a:r>
          </a:p>
          <a:p>
            <a:pPr lvl="1"/>
            <a:r>
              <a:rPr lang="en-US" dirty="0">
                <a:latin typeface="Minion Pro"/>
              </a:rPr>
              <a:t>Behavior (benign, borderline, in situ or invasive)</a:t>
            </a:r>
            <a:endParaRPr lang="en-US" dirty="0">
              <a:latin typeface="Minion Pro"/>
              <a:cs typeface="Calibri"/>
            </a:endParaRPr>
          </a:p>
          <a:p>
            <a:pPr lvl="1"/>
            <a:r>
              <a:rPr lang="en-US" dirty="0"/>
              <a:t>Example</a:t>
            </a:r>
          </a:p>
          <a:p>
            <a:pPr lvl="3"/>
            <a:r>
              <a:rPr lang="en-US" dirty="0"/>
              <a:t>Sigmoid colon = C18.7</a:t>
            </a:r>
            <a:endParaRPr lang="en-US" dirty="0">
              <a:cs typeface="Calibri"/>
            </a:endParaRPr>
          </a:p>
          <a:p>
            <a:pPr lvl="3"/>
            <a:r>
              <a:rPr lang="en-US" dirty="0"/>
              <a:t>Invasive adenocarcinoma = 8140/3</a:t>
            </a:r>
            <a:endParaRPr lang="en-US" dirty="0">
              <a:cs typeface="Calibri"/>
            </a:endParaRPr>
          </a:p>
        </p:txBody>
      </p:sp>
    </p:spTree>
    <p:extLst>
      <p:ext uri="{BB962C8B-B14F-4D97-AF65-F5344CB8AC3E}">
        <p14:creationId xmlns:p14="http://schemas.microsoft.com/office/powerpoint/2010/main" val="323275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C0E7-4F25-3E54-0E7A-F842DE36502C}"/>
              </a:ext>
            </a:extLst>
          </p:cNvPr>
          <p:cNvSpPr>
            <a:spLocks noGrp="1"/>
          </p:cNvSpPr>
          <p:nvPr>
            <p:ph type="title"/>
          </p:nvPr>
        </p:nvSpPr>
        <p:spPr/>
        <p:txBody>
          <a:bodyPr>
            <a:normAutofit fontScale="90000"/>
          </a:bodyPr>
          <a:lstStyle/>
          <a:p>
            <a:r>
              <a:rPr lang="en-US" dirty="0"/>
              <a:t>American Joint Committee on Cancer (AJCC) Staging Manual</a:t>
            </a:r>
          </a:p>
        </p:txBody>
      </p:sp>
      <p:sp>
        <p:nvSpPr>
          <p:cNvPr id="3" name="Content Placeholder 2">
            <a:extLst>
              <a:ext uri="{FF2B5EF4-FFF2-40B4-BE49-F238E27FC236}">
                <a16:creationId xmlns:a16="http://schemas.microsoft.com/office/drawing/2014/main" id="{2E997EF5-5627-B7D4-FDD1-334B83689D88}"/>
              </a:ext>
            </a:extLst>
          </p:cNvPr>
          <p:cNvSpPr>
            <a:spLocks noGrp="1"/>
          </p:cNvSpPr>
          <p:nvPr>
            <p:ph idx="1"/>
          </p:nvPr>
        </p:nvSpPr>
        <p:spPr/>
        <p:txBody>
          <a:bodyPr vert="horz" lIns="91440" tIns="45720" rIns="91440" bIns="45720" rtlCol="0" anchor="t">
            <a:normAutofit/>
          </a:bodyPr>
          <a:lstStyle/>
          <a:p>
            <a:pPr lvl="1"/>
            <a:r>
              <a:rPr lang="en-US" dirty="0"/>
              <a:t>TNM Staging</a:t>
            </a:r>
          </a:p>
          <a:p>
            <a:pPr lvl="1"/>
            <a:r>
              <a:rPr lang="en-US" dirty="0"/>
              <a:t>Clinical and pathological</a:t>
            </a:r>
          </a:p>
          <a:p>
            <a:pPr lvl="3"/>
            <a:r>
              <a:rPr lang="en-US" u="sng" dirty="0"/>
              <a:t>T</a:t>
            </a:r>
            <a:r>
              <a:rPr lang="en-US" dirty="0"/>
              <a:t>umor</a:t>
            </a:r>
            <a:endParaRPr lang="en-US" dirty="0">
              <a:cs typeface="Calibri"/>
            </a:endParaRPr>
          </a:p>
          <a:p>
            <a:pPr lvl="3"/>
            <a:r>
              <a:rPr lang="en-US" u="sng" dirty="0"/>
              <a:t>N</a:t>
            </a:r>
            <a:r>
              <a:rPr lang="en-US" dirty="0"/>
              <a:t>odes</a:t>
            </a:r>
            <a:endParaRPr lang="en-US" dirty="0">
              <a:cs typeface="Calibri"/>
            </a:endParaRPr>
          </a:p>
          <a:p>
            <a:pPr lvl="3"/>
            <a:r>
              <a:rPr lang="en-US" u="sng" dirty="0">
                <a:latin typeface="Minion Pro"/>
              </a:rPr>
              <a:t>M</a:t>
            </a:r>
            <a:r>
              <a:rPr lang="en-US" dirty="0">
                <a:latin typeface="Minion Pro"/>
              </a:rPr>
              <a:t>etastasis</a:t>
            </a:r>
            <a:endParaRPr lang="en-US" dirty="0">
              <a:cs typeface="Calibri"/>
            </a:endParaRPr>
          </a:p>
          <a:p>
            <a:pPr lvl="3"/>
            <a:r>
              <a:rPr lang="en-US" dirty="0">
                <a:latin typeface="Minion Pro"/>
              </a:rPr>
              <a:t>Stage Group</a:t>
            </a:r>
            <a:endParaRPr lang="en-US" dirty="0">
              <a:cs typeface="Calibri"/>
            </a:endParaRPr>
          </a:p>
          <a:p>
            <a:pPr lvl="3"/>
            <a:r>
              <a:rPr lang="en-US" dirty="0">
                <a:latin typeface="Minion Pro"/>
              </a:rPr>
              <a:t>Prognostic Factors</a:t>
            </a:r>
            <a:endParaRPr lang="en-US" dirty="0">
              <a:cs typeface="Calibri"/>
            </a:endParaRPr>
          </a:p>
          <a:p>
            <a:pPr indent="0">
              <a:buFont typeface="Arial" panose="020B0604020202020204" pitchFamily="34" charset="0"/>
              <a:buNone/>
            </a:pPr>
            <a:endParaRPr lang="en-US" dirty="0">
              <a:solidFill>
                <a:srgbClr val="591A14"/>
              </a:solidFill>
              <a:cs typeface="Calibri"/>
            </a:endParaRPr>
          </a:p>
        </p:txBody>
      </p:sp>
    </p:spTree>
    <p:extLst>
      <p:ext uri="{BB962C8B-B14F-4D97-AF65-F5344CB8AC3E}">
        <p14:creationId xmlns:p14="http://schemas.microsoft.com/office/powerpoint/2010/main" val="226037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71C8-3588-5513-E1B2-C322CCDE228F}"/>
              </a:ext>
            </a:extLst>
          </p:cNvPr>
          <p:cNvSpPr>
            <a:spLocks noGrp="1"/>
          </p:cNvSpPr>
          <p:nvPr>
            <p:ph type="title"/>
          </p:nvPr>
        </p:nvSpPr>
        <p:spPr/>
        <p:txBody>
          <a:bodyPr/>
          <a:lstStyle/>
          <a:p>
            <a:r>
              <a:rPr lang="en-US" dirty="0"/>
              <a:t>SEER Summary Stage</a:t>
            </a:r>
          </a:p>
        </p:txBody>
      </p:sp>
      <p:sp>
        <p:nvSpPr>
          <p:cNvPr id="3" name="Content Placeholder 2">
            <a:extLst>
              <a:ext uri="{FF2B5EF4-FFF2-40B4-BE49-F238E27FC236}">
                <a16:creationId xmlns:a16="http://schemas.microsoft.com/office/drawing/2014/main" id="{AA665486-338D-B74A-E5E3-B7DE4846F4FF}"/>
              </a:ext>
            </a:extLst>
          </p:cNvPr>
          <p:cNvSpPr>
            <a:spLocks noGrp="1"/>
          </p:cNvSpPr>
          <p:nvPr>
            <p:ph idx="1"/>
          </p:nvPr>
        </p:nvSpPr>
        <p:spPr/>
        <p:txBody>
          <a:bodyPr vert="horz" lIns="91440" tIns="45720" rIns="91440" bIns="45720" rtlCol="0" anchor="t">
            <a:normAutofit/>
          </a:bodyPr>
          <a:lstStyle/>
          <a:p>
            <a:pPr lvl="1"/>
            <a:r>
              <a:rPr lang="en-US">
                <a:latin typeface="Minion Pro"/>
              </a:rPr>
              <a:t>Basic category of how far tumor has spread</a:t>
            </a:r>
            <a:endParaRPr lang="en-US" dirty="0"/>
          </a:p>
          <a:p>
            <a:pPr lvl="1"/>
            <a:r>
              <a:rPr lang="en-US" dirty="0">
                <a:latin typeface="Minion Pro"/>
              </a:rPr>
              <a:t>Measure cancer control and epidemiologic efforts</a:t>
            </a:r>
            <a:endParaRPr lang="en-US" dirty="0"/>
          </a:p>
          <a:p>
            <a:pPr lvl="1"/>
            <a:r>
              <a:rPr lang="en-US" dirty="0"/>
              <a:t>Applicable to all malignant primary sites</a:t>
            </a:r>
          </a:p>
          <a:p>
            <a:pPr lvl="1"/>
            <a:r>
              <a:rPr lang="en-US" dirty="0"/>
              <a:t>Combination clinical and pathological</a:t>
            </a:r>
            <a:endParaRPr lang="en-US" dirty="0">
              <a:cs typeface="Calibri"/>
            </a:endParaRPr>
          </a:p>
          <a:p>
            <a:pPr lvl="3"/>
            <a:r>
              <a:rPr lang="en-US">
                <a:latin typeface="Minion Pro"/>
              </a:rPr>
              <a:t>Clinical – Information prior to treatment</a:t>
            </a:r>
            <a:endParaRPr lang="en-US" dirty="0">
              <a:cs typeface="Calibri"/>
            </a:endParaRPr>
          </a:p>
          <a:p>
            <a:pPr lvl="3"/>
            <a:r>
              <a:rPr lang="en-US" dirty="0">
                <a:latin typeface="Minion Pro"/>
              </a:rPr>
              <a:t>Pathological – Information includes surgical resection</a:t>
            </a:r>
            <a:endParaRPr lang="en-US" dirty="0">
              <a:cs typeface="Calibri"/>
            </a:endParaRPr>
          </a:p>
          <a:p>
            <a:pPr indent="0">
              <a:buFont typeface="Arial" panose="020B0604020202020204" pitchFamily="34" charset="0"/>
              <a:buNone/>
            </a:pPr>
            <a:endParaRPr lang="en-US" dirty="0">
              <a:solidFill>
                <a:srgbClr val="591A14"/>
              </a:solidFill>
              <a:cs typeface="Calibri"/>
            </a:endParaRPr>
          </a:p>
        </p:txBody>
      </p:sp>
    </p:spTree>
    <p:extLst>
      <p:ext uri="{BB962C8B-B14F-4D97-AF65-F5344CB8AC3E}">
        <p14:creationId xmlns:p14="http://schemas.microsoft.com/office/powerpoint/2010/main" val="359630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561C-4CC1-7D71-F3C8-DA16CF816188}"/>
              </a:ext>
            </a:extLst>
          </p:cNvPr>
          <p:cNvSpPr>
            <a:spLocks noGrp="1"/>
          </p:cNvSpPr>
          <p:nvPr>
            <p:ph type="title"/>
          </p:nvPr>
        </p:nvSpPr>
        <p:spPr/>
        <p:txBody>
          <a:bodyPr/>
          <a:lstStyle/>
          <a:p>
            <a:r>
              <a:rPr lang="en-US" dirty="0"/>
              <a:t>Solid Tumor Rules</a:t>
            </a:r>
          </a:p>
        </p:txBody>
      </p:sp>
      <p:sp>
        <p:nvSpPr>
          <p:cNvPr id="3" name="Content Placeholder 2">
            <a:extLst>
              <a:ext uri="{FF2B5EF4-FFF2-40B4-BE49-F238E27FC236}">
                <a16:creationId xmlns:a16="http://schemas.microsoft.com/office/drawing/2014/main" id="{ED1B954E-8553-B434-DCE7-31F443479253}"/>
              </a:ext>
            </a:extLst>
          </p:cNvPr>
          <p:cNvSpPr>
            <a:spLocks noGrp="1"/>
          </p:cNvSpPr>
          <p:nvPr>
            <p:ph idx="1"/>
          </p:nvPr>
        </p:nvSpPr>
        <p:spPr/>
        <p:txBody>
          <a:bodyPr vert="horz" lIns="91440" tIns="45720" rIns="91440" bIns="45720" rtlCol="0" anchor="t">
            <a:normAutofit/>
          </a:bodyPr>
          <a:lstStyle/>
          <a:p>
            <a:pPr lvl="1"/>
            <a:r>
              <a:rPr lang="en-US" dirty="0"/>
              <a:t>Consistent and standardized coding</a:t>
            </a:r>
          </a:p>
          <a:p>
            <a:pPr lvl="1"/>
            <a:r>
              <a:rPr lang="en-US" dirty="0">
                <a:latin typeface="Minion Pro"/>
              </a:rPr>
              <a:t>Determine number of primaries to abstract</a:t>
            </a:r>
            <a:endParaRPr lang="en-US" dirty="0"/>
          </a:p>
          <a:p>
            <a:pPr lvl="3">
              <a:spcAft>
                <a:spcPts val="600"/>
              </a:spcAft>
            </a:pPr>
            <a:r>
              <a:rPr lang="en-US" dirty="0"/>
              <a:t>Two or more tumors in same site</a:t>
            </a:r>
            <a:endParaRPr lang="en-US" dirty="0">
              <a:cs typeface="Calibri"/>
            </a:endParaRPr>
          </a:p>
          <a:p>
            <a:pPr lvl="3"/>
            <a:r>
              <a:rPr lang="en-US" dirty="0">
                <a:latin typeface="Minion Pro"/>
              </a:rPr>
              <a:t>New primary or a recurrence of a previous primary</a:t>
            </a:r>
          </a:p>
          <a:p>
            <a:pPr lvl="1"/>
            <a:r>
              <a:rPr lang="en-US" dirty="0">
                <a:latin typeface="Minion Pro"/>
              </a:rPr>
              <a:t>Assign histology code</a:t>
            </a:r>
            <a:endParaRPr lang="en-US" dirty="0"/>
          </a:p>
          <a:p>
            <a:pPr lvl="3"/>
            <a:r>
              <a:rPr lang="en-US" dirty="0">
                <a:latin typeface="Minion Pro"/>
              </a:rPr>
              <a:t>Discrepancy between the biopsy and resection</a:t>
            </a:r>
          </a:p>
          <a:p>
            <a:pPr lvl="3"/>
            <a:r>
              <a:rPr lang="en-US" dirty="0">
                <a:latin typeface="Minion Pro"/>
              </a:rPr>
              <a:t>Two or more </a:t>
            </a:r>
            <a:r>
              <a:rPr lang="en-US" dirty="0" err="1">
                <a:latin typeface="Minion Pro"/>
              </a:rPr>
              <a:t>histologies</a:t>
            </a:r>
            <a:r>
              <a:rPr lang="en-US" dirty="0">
                <a:latin typeface="Minion Pro"/>
              </a:rPr>
              <a:t> in same site</a:t>
            </a:r>
            <a:endParaRPr lang="en-US">
              <a:latin typeface="Minion Pro"/>
              <a:cs typeface="Calibri"/>
            </a:endParaRPr>
          </a:p>
          <a:p>
            <a:pPr lvl="3"/>
            <a:r>
              <a:rPr lang="en-US" dirty="0">
                <a:latin typeface="Minion Pro"/>
              </a:rPr>
              <a:t>Combination histology</a:t>
            </a:r>
            <a:endParaRPr lang="en-US" dirty="0"/>
          </a:p>
          <a:p>
            <a:pPr lvl="1" indent="0">
              <a:buNone/>
            </a:pPr>
            <a:endParaRPr lang="en-US" dirty="0"/>
          </a:p>
        </p:txBody>
      </p:sp>
    </p:spTree>
    <p:extLst>
      <p:ext uri="{BB962C8B-B14F-4D97-AF65-F5344CB8AC3E}">
        <p14:creationId xmlns:p14="http://schemas.microsoft.com/office/powerpoint/2010/main" val="307240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CFEE-DBDD-0C24-0F3E-BE71488CB19D}"/>
              </a:ext>
            </a:extLst>
          </p:cNvPr>
          <p:cNvSpPr>
            <a:spLocks noGrp="1"/>
          </p:cNvSpPr>
          <p:nvPr>
            <p:ph type="title"/>
          </p:nvPr>
        </p:nvSpPr>
        <p:spPr/>
        <p:txBody>
          <a:bodyPr/>
          <a:lstStyle/>
          <a:p>
            <a:r>
              <a:rPr lang="en-US" dirty="0"/>
              <a:t>Site-Specific Data Items (SSDI)</a:t>
            </a:r>
          </a:p>
        </p:txBody>
      </p:sp>
      <p:sp>
        <p:nvSpPr>
          <p:cNvPr id="3" name="Content Placeholder 2">
            <a:extLst>
              <a:ext uri="{FF2B5EF4-FFF2-40B4-BE49-F238E27FC236}">
                <a16:creationId xmlns:a16="http://schemas.microsoft.com/office/drawing/2014/main" id="{AED79379-0BE9-4D12-ABE7-D05B3167F4D8}"/>
              </a:ext>
            </a:extLst>
          </p:cNvPr>
          <p:cNvSpPr>
            <a:spLocks noGrp="1"/>
          </p:cNvSpPr>
          <p:nvPr>
            <p:ph idx="1"/>
          </p:nvPr>
        </p:nvSpPr>
        <p:spPr/>
        <p:txBody>
          <a:bodyPr/>
          <a:lstStyle/>
          <a:p>
            <a:pPr lvl="1"/>
            <a:r>
              <a:rPr lang="en-US" dirty="0">
                <a:cs typeface="Calibri"/>
              </a:rPr>
              <a:t>Data items specific to certain site/histology combinations</a:t>
            </a:r>
          </a:p>
          <a:p>
            <a:pPr lvl="1"/>
            <a:r>
              <a:rPr lang="en-US" dirty="0">
                <a:cs typeface="Calibri"/>
              </a:rPr>
              <a:t>Data dictionary</a:t>
            </a:r>
          </a:p>
          <a:p>
            <a:pPr lvl="1"/>
            <a:r>
              <a:rPr lang="en-US" dirty="0">
                <a:cs typeface="Calibri"/>
              </a:rPr>
              <a:t>Breast cancer</a:t>
            </a:r>
          </a:p>
          <a:p>
            <a:pPr lvl="3"/>
            <a:r>
              <a:rPr lang="en-US" dirty="0">
                <a:cs typeface="Calibri"/>
              </a:rPr>
              <a:t>Estrogen receptor status</a:t>
            </a:r>
          </a:p>
          <a:p>
            <a:pPr lvl="3"/>
            <a:r>
              <a:rPr lang="en-US" dirty="0">
                <a:cs typeface="Calibri"/>
              </a:rPr>
              <a:t>Progesterone receptor status</a:t>
            </a:r>
          </a:p>
          <a:p>
            <a:pPr lvl="3"/>
            <a:r>
              <a:rPr lang="en-US" dirty="0">
                <a:cs typeface="Calibri"/>
              </a:rPr>
              <a:t>Her2 status</a:t>
            </a:r>
          </a:p>
          <a:p>
            <a:pPr lvl="3"/>
            <a:r>
              <a:rPr lang="en-US" dirty="0">
                <a:cs typeface="Calibri"/>
              </a:rPr>
              <a:t>Oncotype Dx tests</a:t>
            </a:r>
          </a:p>
        </p:txBody>
      </p:sp>
    </p:spTree>
    <p:extLst>
      <p:ext uri="{BB962C8B-B14F-4D97-AF65-F5344CB8AC3E}">
        <p14:creationId xmlns:p14="http://schemas.microsoft.com/office/powerpoint/2010/main" val="1110801602"/>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1B6E88-0B35-4CB4-ABF0-DD92E9768FB2}">
  <ds:schemaRefs>
    <ds:schemaRef ds:uri="http://schemas.microsoft.com/office/2006/metadata/properties"/>
    <ds:schemaRef ds:uri="http://schemas.microsoft.com/office/infopath/2007/PartnerControls"/>
    <ds:schemaRef ds:uri="d6434c83-0255-46ef-a54d-be4537d18526"/>
    <ds:schemaRef ds:uri="0fcdeb9f-fe34-45d3-bf7e-6f45f3e47953"/>
  </ds:schemaRefs>
</ds:datastoreItem>
</file>

<file path=customXml/itemProps2.xml><?xml version="1.0" encoding="utf-8"?>
<ds:datastoreItem xmlns:ds="http://schemas.openxmlformats.org/officeDocument/2006/customXml" ds:itemID="{11C50BBD-73D2-43F8-9C69-B110C6FDDB0C}">
  <ds:schemaRefs>
    <ds:schemaRef ds:uri="http://schemas.microsoft.com/sharepoint/v3/contenttype/forms"/>
  </ds:schemaRefs>
</ds:datastoreItem>
</file>

<file path=customXml/itemProps3.xml><?xml version="1.0" encoding="utf-8"?>
<ds:datastoreItem xmlns:ds="http://schemas.openxmlformats.org/officeDocument/2006/customXml" ds:itemID="{76796E4B-AC84-4845-8423-25D23EDA7201}"/>
</file>

<file path=docProps/app.xml><?xml version="1.0" encoding="utf-8"?>
<Properties xmlns="http://schemas.openxmlformats.org/officeDocument/2006/extended-properties" xmlns:vt="http://schemas.openxmlformats.org/officeDocument/2006/docPropsVTypes">
  <Template>Office Theme</Template>
  <TotalTime>763</TotalTime>
  <Words>1866</Words>
  <Application>Microsoft Office PowerPoint</Application>
  <PresentationFormat>On-screen Show (4:3)</PresentationFormat>
  <Paragraphs>164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Coding Manuals and Applications</vt:lpstr>
      <vt:lpstr>Standards for Oncology Registry Entry (STORE)</vt:lpstr>
      <vt:lpstr>International Classification of Disease for Oncology (ICD-0)</vt:lpstr>
      <vt:lpstr>American Joint Committee on Cancer (AJCC) Staging Manual</vt:lpstr>
      <vt:lpstr>SEER Summary Stage</vt:lpstr>
      <vt:lpstr>Solid Tumor Rules</vt:lpstr>
      <vt:lpstr>Site-Specific Data Items (SSDI)</vt:lpstr>
      <vt:lpstr>Grade Manual</vt:lpstr>
      <vt:lpstr>Hematopoietic and Lymphoid Neoplasm Database</vt:lpstr>
      <vt:lpstr>SEER*Rx Interactive Antineoplastic Drugs Database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106</cp:revision>
  <dcterms:created xsi:type="dcterms:W3CDTF">2024-11-18T18:14:04Z</dcterms:created>
  <dcterms:modified xsi:type="dcterms:W3CDTF">2025-04-21T14:53:06Z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0x010100F335DF1F8241D0448C05A7DD9AF04875</vt:lpwstr>
  </property>
  <property fmtid="{D5CDD505-2E9C-101B-9397-08002B2CF9AE}" pid="3" name="MediaServiceImageTags">
    <vt:lpwstr/>
  </property>
</Properties>
</file>