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7" r:id="rId2"/>
    <p:sldId id="275" r:id="rId3"/>
    <p:sldId id="276" r:id="rId4"/>
    <p:sldId id="277" r:id="rId5"/>
    <p:sldId id="279" r:id="rId6"/>
    <p:sldId id="280" r:id="rId7"/>
    <p:sldId id="281" r:id="rId8"/>
    <p:sldId id="282" r:id="rId9"/>
    <p:sldId id="283" r:id="rId10"/>
    <p:sldId id="27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7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05"/>
    <p:restoredTop sz="86712"/>
  </p:normalViewPr>
  <p:slideViewPr>
    <p:cSldViewPr snapToGrid="0">
      <p:cViewPr varScale="1">
        <p:scale>
          <a:sx n="107" d="100"/>
          <a:sy n="107" d="100"/>
        </p:scale>
        <p:origin x="16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ED892-9C03-FD41-B787-F0F0781FC01C}" type="datetimeFigureOut">
              <a:rPr lang="en-US" smtClean="0"/>
              <a:t>1/24/25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9111-8467-1044-9515-A72EAC239BEF}" type="slidenum">
              <a:rPr lang="en-US" smtClean="0"/>
              <a:t>‹#›</a:t>
            </a:fld>
            <a:endParaRPr lang="en-US"/>
          </a:p>
        </p:txBody>
      </p:sp>
    </p:spTree>
    <p:extLst>
      <p:ext uri="{BB962C8B-B14F-4D97-AF65-F5344CB8AC3E}">
        <p14:creationId xmlns:p14="http://schemas.microsoft.com/office/powerpoint/2010/main" val="283083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presentation, “</a:t>
            </a:r>
            <a:r>
              <a:rPr lang="en-US" dirty="0" err="1"/>
              <a:t>Casefinding</a:t>
            </a:r>
            <a:r>
              <a:rPr lang="en-US" dirty="0"/>
              <a:t>,” is sponsored by the National Cancer Registrars Association Education Foundation.</a:t>
            </a: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a:t>
            </a:fld>
            <a:endParaRPr lang="en-US"/>
          </a:p>
        </p:txBody>
      </p:sp>
    </p:spTree>
    <p:extLst>
      <p:ext uri="{BB962C8B-B14F-4D97-AF65-F5344CB8AC3E}">
        <p14:creationId xmlns:p14="http://schemas.microsoft.com/office/powerpoint/2010/main" val="1047993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This presentation is brought to you by the National Cancer Registrars Association Education Foundation.  For more information on the Education Foundation, go to </a:t>
            </a:r>
            <a:r>
              <a:rPr lang="en-US" sz="1200" kern="1200" dirty="0" err="1">
                <a:solidFill>
                  <a:schemeClr val="tx1"/>
                </a:solidFill>
                <a:effectLst/>
                <a:latin typeface="+mn-lt"/>
                <a:ea typeface="+mn-ea"/>
                <a:cs typeface="+mn-cs"/>
              </a:rPr>
              <a:t>www.ncraeducationfoundation.org</a:t>
            </a:r>
            <a:r>
              <a:rPr lang="en-US" sz="1200" kern="1200" dirty="0">
                <a:solidFill>
                  <a:schemeClr val="tx1"/>
                </a:solidFill>
                <a:effectLst/>
                <a:latin typeface="+mn-lt"/>
                <a:ea typeface="+mn-ea"/>
                <a:cs typeface="+mn-cs"/>
              </a:rPr>
              <a:t>.  For more information on the cancer registry profession, go to the NCRA website at </a:t>
            </a:r>
            <a:r>
              <a:rPr lang="en-US" sz="1200" kern="1200" dirty="0" err="1">
                <a:solidFill>
                  <a:schemeClr val="tx1"/>
                </a:solidFill>
                <a:effectLst/>
                <a:latin typeface="+mn-lt"/>
                <a:ea typeface="+mn-ea"/>
                <a:cs typeface="+mn-cs"/>
              </a:rPr>
              <a:t>www.NCRA-usa.org</a:t>
            </a:r>
            <a:r>
              <a:rPr lang="en-US" sz="1200" kern="120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10</a:t>
            </a:fld>
            <a:endParaRPr lang="en-US"/>
          </a:p>
        </p:txBody>
      </p:sp>
    </p:spTree>
    <p:extLst>
      <p:ext uri="{BB962C8B-B14F-4D97-AF65-F5344CB8AC3E}">
        <p14:creationId xmlns:p14="http://schemas.microsoft.com/office/powerpoint/2010/main" val="327160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During</a:t>
            </a:r>
            <a:r>
              <a:rPr lang="en-US" baseline="0" dirty="0"/>
              <a:t> this presentation, </a:t>
            </a:r>
            <a:r>
              <a:rPr lang="en-US" dirty="0"/>
              <a:t>we will define</a:t>
            </a:r>
            <a:r>
              <a:rPr lang="en-US" baseline="0" dirty="0"/>
              <a:t> what </a:t>
            </a:r>
            <a:r>
              <a:rPr lang="en-US" dirty="0" err="1"/>
              <a:t>casefinding</a:t>
            </a:r>
            <a:r>
              <a:rPr lang="en-US" baseline="0" dirty="0"/>
              <a:t> is,</a:t>
            </a:r>
            <a:r>
              <a:rPr lang="en-US" dirty="0"/>
              <a:t> describe</a:t>
            </a:r>
            <a:r>
              <a:rPr lang="en-US" baseline="0" dirty="0"/>
              <a:t> methods of </a:t>
            </a:r>
            <a:r>
              <a:rPr lang="en-US" dirty="0" err="1"/>
              <a:t>casefinding</a:t>
            </a:r>
            <a:r>
              <a:rPr lang="en-US" baseline="0" dirty="0"/>
              <a:t>, and </a:t>
            </a:r>
            <a:r>
              <a:rPr lang="en-US" dirty="0"/>
              <a:t>explain why</a:t>
            </a:r>
            <a:r>
              <a:rPr lang="en-US" baseline="0" dirty="0"/>
              <a:t> </a:t>
            </a:r>
            <a:r>
              <a:rPr lang="en-US" dirty="0" err="1"/>
              <a:t>casefinding</a:t>
            </a:r>
            <a:r>
              <a:rPr lang="en-US" dirty="0"/>
              <a:t> is so</a:t>
            </a:r>
            <a:r>
              <a:rPr lang="en-US" baseline="0" dirty="0"/>
              <a:t> important</a:t>
            </a:r>
            <a:r>
              <a:rPr lang="en-US" dirty="0"/>
              <a:t> to the cancer registry</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2</a:t>
            </a:fld>
            <a:endParaRPr lang="en-US"/>
          </a:p>
        </p:txBody>
      </p:sp>
    </p:spTree>
    <p:extLst>
      <p:ext uri="{BB962C8B-B14F-4D97-AF65-F5344CB8AC3E}">
        <p14:creationId xmlns:p14="http://schemas.microsoft.com/office/powerpoint/2010/main" val="74541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dirty="0" err="1"/>
              <a:t>Casefinding</a:t>
            </a:r>
            <a:r>
              <a:rPr lang="en-US" dirty="0"/>
              <a:t> is a system of identifying every patient—inpatient or outpatient—who is diagnosed and/or treated with a reportable diagnosis at a facility.  All registries must perform </a:t>
            </a:r>
            <a:r>
              <a:rPr lang="en-US" dirty="0" err="1"/>
              <a:t>casefinding</a:t>
            </a:r>
            <a:r>
              <a:rPr lang="en-US" dirty="0"/>
              <a:t>.  </a:t>
            </a:r>
          </a:p>
          <a:p>
            <a:pPr defTabSz="940643">
              <a:defRPr/>
            </a:pPr>
            <a:endParaRPr lang="en-US" dirty="0"/>
          </a:p>
          <a:p>
            <a:pPr defTabSz="940643">
              <a:defRPr/>
            </a:pPr>
            <a:r>
              <a:rPr lang="en-US" dirty="0"/>
              <a:t>Although registries may use different source documents, the procedures involved in </a:t>
            </a:r>
            <a:r>
              <a:rPr lang="en-US" dirty="0" err="1"/>
              <a:t>casefinding</a:t>
            </a:r>
            <a:r>
              <a:rPr lang="en-US" dirty="0"/>
              <a:t> are similar.</a:t>
            </a: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3</a:t>
            </a:fld>
            <a:endParaRPr lang="en-US"/>
          </a:p>
        </p:txBody>
      </p:sp>
    </p:spTree>
    <p:extLst>
      <p:ext uri="{BB962C8B-B14F-4D97-AF65-F5344CB8AC3E}">
        <p14:creationId xmlns:p14="http://schemas.microsoft.com/office/powerpoint/2010/main" val="219246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dirty="0"/>
              <a:t>By law, almost all malignant cancer cases must</a:t>
            </a:r>
            <a:r>
              <a:rPr lang="en-US" baseline="0" dirty="0"/>
              <a:t> be reported to the state</a:t>
            </a:r>
            <a:r>
              <a:rPr lang="en-US" dirty="0"/>
              <a:t>.  A</a:t>
            </a:r>
            <a:r>
              <a:rPr lang="en-US" baseline="0" dirty="0"/>
              <a:t> couple of malignant cancers that are not reportable are squamous cell and basal cell </a:t>
            </a:r>
            <a:r>
              <a:rPr lang="en-US" dirty="0"/>
              <a:t>carcinoma </a:t>
            </a:r>
            <a:r>
              <a:rPr lang="en-US" baseline="0" dirty="0"/>
              <a:t>of the skin.</a:t>
            </a:r>
            <a:r>
              <a:rPr lang="en-US" dirty="0"/>
              <a:t>  </a:t>
            </a:r>
          </a:p>
          <a:p>
            <a:pPr defTabSz="940643">
              <a:defRPr/>
            </a:pPr>
            <a:endParaRPr lang="en-US" dirty="0"/>
          </a:p>
          <a:p>
            <a:pPr defTabSz="940643">
              <a:defRPr/>
            </a:pPr>
            <a:r>
              <a:rPr lang="en-US" dirty="0"/>
              <a:t>Some benign central nervous system</a:t>
            </a:r>
            <a:r>
              <a:rPr lang="en-US" baseline="0" dirty="0"/>
              <a:t> tumors, including brain tumors, are required by law to be reported</a:t>
            </a:r>
            <a:r>
              <a:rPr lang="en-US" dirty="0"/>
              <a:t> as well</a:t>
            </a:r>
            <a:r>
              <a:rPr lang="en-US" baseline="0" dirty="0"/>
              <a:t>.</a:t>
            </a:r>
            <a:r>
              <a:rPr lang="en-US" dirty="0"/>
              <a:t> </a:t>
            </a:r>
            <a:endParaRPr lang="en-US" dirty="0">
              <a:cs typeface="Calibri"/>
            </a:endParaRPr>
          </a:p>
          <a:p>
            <a:pPr defTabSz="940643">
              <a:defRPr/>
            </a:pPr>
            <a:endParaRPr lang="en-US" dirty="0"/>
          </a:p>
          <a:p>
            <a:pPr defTabSz="940643">
              <a:defRPr/>
            </a:pPr>
            <a:r>
              <a:rPr lang="en-US" dirty="0"/>
              <a:t>A</a:t>
            </a:r>
            <a:r>
              <a:rPr lang="en-US" baseline="0" dirty="0"/>
              <a:t> h</a:t>
            </a:r>
            <a:r>
              <a:rPr lang="en-US" dirty="0"/>
              <a:t>ospital Cancer Committee or even some state central cancer registries may require the cancer registry to report other benign,</a:t>
            </a:r>
            <a:r>
              <a:rPr lang="en-US" baseline="0" dirty="0"/>
              <a:t> </a:t>
            </a:r>
            <a:r>
              <a:rPr lang="en-US" dirty="0"/>
              <a:t>borderline,</a:t>
            </a:r>
            <a:r>
              <a:rPr lang="en-US" baseline="0" dirty="0"/>
              <a:t> and </a:t>
            </a:r>
            <a:r>
              <a:rPr lang="en-US" dirty="0"/>
              <a:t>uncertain behavior cases.  Examples of this include borderline ovarian tumors and carcinoma in situ of the cervix.</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4</a:t>
            </a:fld>
            <a:endParaRPr lang="en-US"/>
          </a:p>
        </p:txBody>
      </p:sp>
    </p:spTree>
    <p:extLst>
      <p:ext uri="{BB962C8B-B14F-4D97-AF65-F5344CB8AC3E}">
        <p14:creationId xmlns:p14="http://schemas.microsoft.com/office/powerpoint/2010/main" val="417153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dirty="0"/>
              <a:t>There are two</a:t>
            </a:r>
            <a:r>
              <a:rPr lang="en-US" baseline="0" dirty="0"/>
              <a:t> </a:t>
            </a:r>
            <a:r>
              <a:rPr lang="en-US" dirty="0"/>
              <a:t>methods</a:t>
            </a:r>
            <a:r>
              <a:rPr lang="en-US" baseline="0" dirty="0"/>
              <a:t> of </a:t>
            </a:r>
            <a:r>
              <a:rPr lang="en-US" dirty="0" err="1"/>
              <a:t>casefinding</a:t>
            </a:r>
            <a:r>
              <a:rPr lang="en-US" baseline="0" dirty="0"/>
              <a:t> used by registries: active and passive.</a:t>
            </a:r>
            <a:endParaRPr lang="en-US" dirty="0"/>
          </a:p>
          <a:p>
            <a:pPr defTabSz="940643">
              <a:defRPr/>
            </a:pPr>
            <a:endParaRPr lang="en-US" dirty="0"/>
          </a:p>
          <a:p>
            <a:pPr defTabSz="940643">
              <a:defRPr/>
            </a:pPr>
            <a:r>
              <a:rPr lang="en-US" dirty="0"/>
              <a:t>Active </a:t>
            </a:r>
            <a:r>
              <a:rPr lang="en-US" dirty="0" err="1"/>
              <a:t>casefinding</a:t>
            </a:r>
            <a:r>
              <a:rPr lang="en-US" dirty="0"/>
              <a:t> involves registry personnel retrieving and reviewing source</a:t>
            </a:r>
            <a:r>
              <a:rPr lang="en-US" baseline="0" dirty="0"/>
              <a:t> documents, such as pathology reports or radiation </a:t>
            </a:r>
            <a:r>
              <a:rPr lang="en-US" dirty="0"/>
              <a:t>oncology treatment summaries</a:t>
            </a:r>
            <a:r>
              <a:rPr lang="en-US" baseline="0" dirty="0"/>
              <a:t>.</a:t>
            </a:r>
            <a:r>
              <a:rPr lang="en-US" dirty="0"/>
              <a:t> </a:t>
            </a:r>
            <a:r>
              <a:rPr lang="en-US" baseline="0" dirty="0"/>
              <a:t> The </a:t>
            </a:r>
            <a:r>
              <a:rPr lang="en-US" dirty="0"/>
              <a:t>benefit of active </a:t>
            </a:r>
            <a:r>
              <a:rPr lang="en-US" dirty="0" err="1"/>
              <a:t>casefinding</a:t>
            </a:r>
            <a:r>
              <a:rPr lang="en-US" dirty="0"/>
              <a:t> is that it is more thorough and accurate of the two methods used, since</a:t>
            </a:r>
            <a:r>
              <a:rPr lang="en-US" dirty="0">
                <a:cs typeface="Calibri"/>
              </a:rPr>
              <a:t> </a:t>
            </a:r>
            <a:r>
              <a:rPr lang="en-US" dirty="0"/>
              <a:t>registry personnel have knowledge of criteria and terminology to recognize reportable cases. </a:t>
            </a:r>
            <a:endParaRPr lang="en-US" dirty="0">
              <a:cs typeface="Calibri"/>
            </a:endParaRPr>
          </a:p>
          <a:p>
            <a:pPr defTabSz="940643">
              <a:defRPr/>
            </a:pPr>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5</a:t>
            </a:fld>
            <a:endParaRPr lang="en-US"/>
          </a:p>
        </p:txBody>
      </p:sp>
    </p:spTree>
    <p:extLst>
      <p:ext uri="{BB962C8B-B14F-4D97-AF65-F5344CB8AC3E}">
        <p14:creationId xmlns:p14="http://schemas.microsoft.com/office/powerpoint/2010/main" val="240569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A6540-AC74-B69E-D0E8-307C8F9E9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136E0-0D74-3C00-E2DE-3A99CF7F33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5CF33-80B1-A1CE-308E-A6376D78F98E}"/>
              </a:ext>
            </a:extLst>
          </p:cNvPr>
          <p:cNvSpPr>
            <a:spLocks noGrp="1"/>
          </p:cNvSpPr>
          <p:nvPr>
            <p:ph type="body" idx="1"/>
          </p:nvPr>
        </p:nvSpPr>
        <p:spPr/>
        <p:txBody>
          <a:bodyPr/>
          <a:lstStyle/>
          <a:p>
            <a:pPr defTabSz="940643">
              <a:defRPr/>
            </a:pPr>
            <a:r>
              <a:rPr lang="en-US" dirty="0"/>
              <a:t>Passive </a:t>
            </a:r>
            <a:r>
              <a:rPr lang="en-US" dirty="0" err="1"/>
              <a:t>casefinding</a:t>
            </a:r>
            <a:r>
              <a:rPr lang="en-US" dirty="0"/>
              <a:t> occurs when other departments notify the cancer registrar of potentially reportable cases. </a:t>
            </a:r>
          </a:p>
          <a:p>
            <a:pPr defTabSz="940643">
              <a:defRPr/>
            </a:pPr>
            <a:endParaRPr lang="en-US" dirty="0"/>
          </a:p>
          <a:p>
            <a:pPr defTabSz="940643">
              <a:defRPr/>
            </a:pPr>
            <a:r>
              <a:rPr lang="en-US" dirty="0"/>
              <a:t>A concern with passive </a:t>
            </a:r>
            <a:r>
              <a:rPr lang="en-US" dirty="0" err="1"/>
              <a:t>casefinding</a:t>
            </a:r>
            <a:r>
              <a:rPr lang="en-US" dirty="0"/>
              <a:t> is that non-registry staff are not as familiar with reporting criteria and terminology, so potential cases may be missed and incomplete </a:t>
            </a:r>
            <a:r>
              <a:rPr lang="en-US" dirty="0" err="1"/>
              <a:t>casefinding</a:t>
            </a:r>
            <a:r>
              <a:rPr lang="en-US" dirty="0"/>
              <a:t> may occur. </a:t>
            </a:r>
            <a:endParaRPr lang="en-US" dirty="0">
              <a:cs typeface="Calibri"/>
            </a:endParaRPr>
          </a:p>
          <a:p>
            <a:pPr defTabSz="940643">
              <a:defRPr/>
            </a:pPr>
            <a:endParaRPr lang="en-US" dirty="0"/>
          </a:p>
          <a:p>
            <a:pPr defTabSz="940643">
              <a:defRPr/>
            </a:pPr>
            <a:r>
              <a:rPr lang="en-US" dirty="0"/>
              <a:t>Most registries</a:t>
            </a:r>
            <a:r>
              <a:rPr lang="en-US" baseline="0" dirty="0"/>
              <a:t> use a</a:t>
            </a:r>
            <a:r>
              <a:rPr lang="en-US" dirty="0"/>
              <a:t> combination of active and passive </a:t>
            </a:r>
            <a:r>
              <a:rPr lang="en-US" dirty="0" err="1"/>
              <a:t>casefinding</a:t>
            </a:r>
            <a:r>
              <a:rPr lang="en-US" dirty="0">
                <a:cs typeface="Calibri"/>
              </a:rPr>
              <a:t> methods.</a:t>
            </a:r>
          </a:p>
        </p:txBody>
      </p:sp>
      <p:sp>
        <p:nvSpPr>
          <p:cNvPr id="4" name="Slide Number Placeholder 3">
            <a:extLst>
              <a:ext uri="{FF2B5EF4-FFF2-40B4-BE49-F238E27FC236}">
                <a16:creationId xmlns:a16="http://schemas.microsoft.com/office/drawing/2014/main" id="{0CF025D0-7B2F-02BF-8BFA-87875EC1867D}"/>
              </a:ext>
            </a:extLst>
          </p:cNvPr>
          <p:cNvSpPr>
            <a:spLocks noGrp="1"/>
          </p:cNvSpPr>
          <p:nvPr>
            <p:ph type="sldNum" sz="quarter" idx="5"/>
          </p:nvPr>
        </p:nvSpPr>
        <p:spPr/>
        <p:txBody>
          <a:bodyPr/>
          <a:lstStyle/>
          <a:p>
            <a:fld id="{A7479111-8467-1044-9515-A72EAC239BEF}" type="slidenum">
              <a:rPr lang="en-US" smtClean="0"/>
              <a:t>6</a:t>
            </a:fld>
            <a:endParaRPr lang="en-US"/>
          </a:p>
        </p:txBody>
      </p:sp>
    </p:spTree>
    <p:extLst>
      <p:ext uri="{BB962C8B-B14F-4D97-AF65-F5344CB8AC3E}">
        <p14:creationId xmlns:p14="http://schemas.microsoft.com/office/powerpoint/2010/main" val="183518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dirty="0"/>
              <a:t>Various sources are used for </a:t>
            </a:r>
            <a:r>
              <a:rPr lang="en-US" dirty="0" err="1"/>
              <a:t>casefinding</a:t>
            </a:r>
            <a:r>
              <a:rPr lang="en-US" dirty="0"/>
              <a:t>, but the two most important </a:t>
            </a:r>
            <a:r>
              <a:rPr lang="en-US" dirty="0" err="1"/>
              <a:t>casefinding</a:t>
            </a:r>
            <a:r>
              <a:rPr lang="en-US" dirty="0"/>
              <a:t> sources are</a:t>
            </a:r>
            <a:r>
              <a:rPr lang="en-US" dirty="0">
                <a:cs typeface="Calibri"/>
              </a:rPr>
              <a:t> pathology reports and the disease diagnosis index. </a:t>
            </a:r>
            <a:endParaRPr lang="en-US" dirty="0"/>
          </a:p>
          <a:p>
            <a:pPr defTabSz="940643">
              <a:defRPr/>
            </a:pPr>
            <a:endParaRPr lang="en-US" dirty="0"/>
          </a:p>
          <a:p>
            <a:pPr defTabSz="940643">
              <a:defRPr/>
            </a:pPr>
            <a:r>
              <a:rPr lang="en-US" dirty="0"/>
              <a:t>Pathology reports include</a:t>
            </a:r>
            <a:r>
              <a:rPr lang="en-US" baseline="0" dirty="0"/>
              <a:t> surgical pathology, biopsy, cytology, bone marrow, and </a:t>
            </a:r>
            <a:r>
              <a:rPr lang="en-US" dirty="0"/>
              <a:t>autopsies.  </a:t>
            </a:r>
          </a:p>
          <a:p>
            <a:pPr defTabSz="940643">
              <a:defRPr/>
            </a:pPr>
            <a:r>
              <a:rPr lang="en-US" dirty="0"/>
              <a:t>The computerized disease diagnosis index is based off of all patients' coded encounters that are completed by coders.  By utilizing the disease diagnosis index, the cancer registrar can determine if cases were missed from the other sources.  </a:t>
            </a:r>
            <a:endParaRPr lang="en-US" dirty="0">
              <a:cs typeface="Calibri"/>
            </a:endParaRPr>
          </a:p>
          <a:p>
            <a:pPr defTabSz="940643">
              <a:defRPr/>
            </a:pPr>
            <a:endParaRPr lang="en-US" dirty="0"/>
          </a:p>
          <a:p>
            <a:pPr defTabSz="940643">
              <a:defRPr/>
            </a:pPr>
            <a:r>
              <a:rPr lang="en-US" dirty="0"/>
              <a:t>Surgery schedules and reports can be used to identify port placements or seed implants for prostate cancer. </a:t>
            </a:r>
            <a:endParaRPr lang="en-US" dirty="0">
              <a:cs typeface="Calibri"/>
            </a:endParaRPr>
          </a:p>
          <a:p>
            <a:pPr defTabSz="940643">
              <a:defRPr/>
            </a:pPr>
            <a:endParaRPr lang="en-US" dirty="0">
              <a:cs typeface="Calibri"/>
            </a:endParaRPr>
          </a:p>
          <a:p>
            <a:pPr defTabSz="940643">
              <a:defRPr/>
            </a:pPr>
            <a:r>
              <a:rPr lang="en-US" dirty="0">
                <a:cs typeface="Calibri"/>
              </a:rPr>
              <a:t>Radiology reports are important to identify clinically diagnosed cases and cancer treatments that do not result in a pathology report.</a:t>
            </a:r>
          </a:p>
          <a:p>
            <a:pPr defTabSz="940643">
              <a:defRPr/>
            </a:pPr>
            <a:endParaRPr lang="en-US" dirty="0"/>
          </a:p>
          <a:p>
            <a:pPr defTabSz="940643">
              <a:defRPr/>
            </a:pPr>
            <a:r>
              <a:rPr lang="en-US" dirty="0"/>
              <a:t>For radiation and medical oncology, treatment</a:t>
            </a:r>
            <a:r>
              <a:rPr lang="en-US" baseline="0" dirty="0"/>
              <a:t> summaries and new patient </a:t>
            </a:r>
            <a:r>
              <a:rPr lang="en-US" dirty="0"/>
              <a:t>listings</a:t>
            </a:r>
            <a:r>
              <a:rPr lang="en-US" baseline="0" dirty="0"/>
              <a:t> are valuable sources for </a:t>
            </a:r>
            <a:r>
              <a:rPr lang="en-US" dirty="0" err="1"/>
              <a:t>casefinding</a:t>
            </a:r>
            <a:r>
              <a:rPr lang="en-US" baseline="0" dirty="0"/>
              <a:t>.</a:t>
            </a:r>
            <a:r>
              <a:rPr lang="en-US" dirty="0"/>
              <a:t>  </a:t>
            </a:r>
            <a:endParaRPr lang="en-US" baseline="0" dirty="0">
              <a:cs typeface="Calibri"/>
            </a:endParaRPr>
          </a:p>
          <a:p>
            <a:pPr defTabSz="940643">
              <a:defRPr/>
            </a:pPr>
            <a:endParaRPr lang="en-US" baseline="0" dirty="0"/>
          </a:p>
          <a:p>
            <a:pPr defTabSz="940643">
              <a:defRPr/>
            </a:pPr>
            <a:r>
              <a:rPr lang="en-US" baseline="0" dirty="0"/>
              <a:t>Logs from cancer-specific outpatient areas or clinics</a:t>
            </a:r>
            <a:r>
              <a:rPr lang="en-US" dirty="0"/>
              <a:t> are important to include in </a:t>
            </a:r>
            <a:r>
              <a:rPr lang="en-US" dirty="0" err="1"/>
              <a:t>casefinding</a:t>
            </a:r>
            <a:r>
              <a:rPr lang="en-US" dirty="0"/>
              <a:t> procedures as well.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7</a:t>
            </a:fld>
            <a:endParaRPr lang="en-US"/>
          </a:p>
        </p:txBody>
      </p:sp>
    </p:spTree>
    <p:extLst>
      <p:ext uri="{BB962C8B-B14F-4D97-AF65-F5344CB8AC3E}">
        <p14:creationId xmlns:p14="http://schemas.microsoft.com/office/powerpoint/2010/main" val="424310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Case finding is necessary to ensure complete reporting.  </a:t>
            </a:r>
          </a:p>
          <a:p>
            <a:endParaRPr lang="en-US" baseline="0" dirty="0"/>
          </a:p>
          <a:p>
            <a:r>
              <a:rPr lang="en-US" baseline="0" dirty="0"/>
              <a:t>Cancer registries use many quality-control procedures to guarantee all cases are captured and reported.  </a:t>
            </a:r>
          </a:p>
          <a:p>
            <a:endParaRPr lang="en-US" baseline="0" dirty="0"/>
          </a:p>
          <a:p>
            <a:r>
              <a:rPr lang="en-US" baseline="0" dirty="0"/>
              <a:t>Completeness logs can help monitor the number of cases found.</a:t>
            </a:r>
            <a:r>
              <a:rPr lang="en-US" dirty="0"/>
              <a:t> </a:t>
            </a:r>
            <a:r>
              <a:rPr lang="en-US" baseline="0" dirty="0"/>
              <a:t> Multiple completeness logs can be used</a:t>
            </a:r>
            <a:r>
              <a:rPr lang="en-US" dirty="0"/>
              <a:t> to ensure all cases have been identified;</a:t>
            </a:r>
            <a:r>
              <a:rPr lang="en-US" baseline="0" dirty="0"/>
              <a:t> for example, the number of cases by month and department, by month and year, or by year and cancer site.</a:t>
            </a:r>
            <a:r>
              <a:rPr lang="en-US" dirty="0"/>
              <a:t> </a:t>
            </a:r>
            <a:r>
              <a:rPr lang="en-US" baseline="0" dirty="0"/>
              <a:t> </a:t>
            </a:r>
            <a:endParaRPr lang="en-US" dirty="0"/>
          </a:p>
          <a:p>
            <a:endParaRPr lang="en-US" dirty="0"/>
          </a:p>
          <a:p>
            <a:r>
              <a:rPr lang="en-US" dirty="0"/>
              <a:t>By comparing</a:t>
            </a:r>
            <a:r>
              <a:rPr lang="en-US" baseline="0" dirty="0"/>
              <a:t> different monthly </a:t>
            </a:r>
            <a:r>
              <a:rPr lang="en-US" dirty="0"/>
              <a:t>and/</a:t>
            </a:r>
            <a:r>
              <a:rPr lang="en-US" baseline="0" dirty="0"/>
              <a:t>or annual reports</a:t>
            </a:r>
            <a:r>
              <a:rPr lang="en-US" dirty="0"/>
              <a:t>, underreported areas</a:t>
            </a:r>
            <a:r>
              <a:rPr lang="en-US" baseline="0" dirty="0"/>
              <a:t> can</a:t>
            </a:r>
            <a:r>
              <a:rPr lang="en-US" dirty="0"/>
              <a:t> be</a:t>
            </a:r>
            <a:r>
              <a:rPr lang="en-US" baseline="0" dirty="0"/>
              <a:t> </a:t>
            </a:r>
            <a:r>
              <a:rPr lang="en-US" dirty="0"/>
              <a:t>identified</a:t>
            </a:r>
            <a:r>
              <a:rPr lang="en-US" baseline="0" dirty="0"/>
              <a:t>, so that immediate corrections can be made.</a:t>
            </a:r>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8</a:t>
            </a:fld>
            <a:endParaRPr lang="en-US"/>
          </a:p>
        </p:txBody>
      </p:sp>
    </p:spTree>
    <p:extLst>
      <p:ext uri="{BB962C8B-B14F-4D97-AF65-F5344CB8AC3E}">
        <p14:creationId xmlns:p14="http://schemas.microsoft.com/office/powerpoint/2010/main" val="307911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err="1"/>
              <a:t>Casefinding</a:t>
            </a:r>
            <a:r>
              <a:rPr lang="en-US" dirty="0"/>
              <a:t> is a system to identify all patients with a reportable neoplastic diagnosis.  Cancer registrars</a:t>
            </a:r>
            <a:r>
              <a:rPr lang="en-US" baseline="0" dirty="0"/>
              <a:t> utilize many sources to make sure that all cases are reported.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9</a:t>
            </a:fld>
            <a:endParaRPr lang="en-US"/>
          </a:p>
        </p:txBody>
      </p:sp>
    </p:spTree>
    <p:extLst>
      <p:ext uri="{BB962C8B-B14F-4D97-AF65-F5344CB8AC3E}">
        <p14:creationId xmlns:p14="http://schemas.microsoft.com/office/powerpoint/2010/main" val="413598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DBF632C-68BE-4F48-A5A7-5665144DEE21}"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D3D2D-1A2E-6349-83E2-8B517AC3FA17}" type="slidenum">
              <a:rPr lang="en-US" smtClean="0"/>
              <a:t>‹#›</a:t>
            </a:fld>
            <a:endParaRPr lang="en-US"/>
          </a:p>
        </p:txBody>
      </p:sp>
    </p:spTree>
    <p:extLst>
      <p:ext uri="{BB962C8B-B14F-4D97-AF65-F5344CB8AC3E}">
        <p14:creationId xmlns:p14="http://schemas.microsoft.com/office/powerpoint/2010/main" val="30873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F632C-68BE-4F48-A5A7-5665144DEE21}" type="datetimeFigureOut">
              <a:rPr lang="en-US" smtClean="0"/>
              <a:t>1/24/25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0D3D2D-1A2E-6349-83E2-8B517AC3FA17}" type="slidenum">
              <a:rPr lang="en-US" smtClean="0"/>
              <a:t>‹#›</a:t>
            </a:fld>
            <a:endParaRPr lang="en-US"/>
          </a:p>
        </p:txBody>
      </p:sp>
    </p:spTree>
    <p:extLst>
      <p:ext uri="{BB962C8B-B14F-4D97-AF65-F5344CB8AC3E}">
        <p14:creationId xmlns:p14="http://schemas.microsoft.com/office/powerpoint/2010/main" val="1538141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7D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11131" y="909639"/>
            <a:ext cx="630421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11131" y="2049638"/>
            <a:ext cx="630421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BF632C-68BE-4F48-A5A7-5665144DEE21}" type="datetimeFigureOut">
              <a:rPr lang="en-US" smtClean="0"/>
              <a:t>1/24/25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0D3D2D-1A2E-6349-83E2-8B517AC3FA17}" type="slidenum">
              <a:rPr lang="en-US" smtClean="0"/>
              <a:t>‹#›</a:t>
            </a:fld>
            <a:endParaRPr lang="en-US"/>
          </a:p>
        </p:txBody>
      </p:sp>
      <p:sp>
        <p:nvSpPr>
          <p:cNvPr id="7" name="Rectangle 6">
            <a:extLst>
              <a:ext uri="{FF2B5EF4-FFF2-40B4-BE49-F238E27FC236}">
                <a16:creationId xmlns:a16="http://schemas.microsoft.com/office/drawing/2014/main" id="{79A5AFE9-3A04-7024-1F5E-4921115E277B}"/>
              </a:ext>
            </a:extLst>
          </p:cNvPr>
          <p:cNvSpPr/>
          <p:nvPr userDrawn="1"/>
        </p:nvSpPr>
        <p:spPr>
          <a:xfrm>
            <a:off x="0" y="0"/>
            <a:ext cx="18288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D2CEE7-4F1B-6665-6B57-B5F2D7D71B6C}"/>
              </a:ext>
            </a:extLst>
          </p:cNvPr>
          <p:cNvSpPr txBox="1"/>
          <p:nvPr userDrawn="1"/>
        </p:nvSpPr>
        <p:spPr>
          <a:xfrm>
            <a:off x="5281448" y="135083"/>
            <a:ext cx="3712772" cy="276999"/>
          </a:xfrm>
          <a:prstGeom prst="rect">
            <a:avLst/>
          </a:prstGeom>
          <a:solidFill>
            <a:schemeClr val="accent6">
              <a:lumMod val="50000"/>
            </a:schemeClr>
          </a:solidFill>
          <a:effectLst/>
        </p:spPr>
        <p:txBody>
          <a:bodyPr wrap="square" rtlCol="0">
            <a:spAutoFit/>
          </a:bodyPr>
          <a:lstStyle/>
          <a:p>
            <a:pPr algn="r"/>
            <a:r>
              <a:rPr lang="en-US" sz="1200" b="1" i="0" spc="50" baseline="0" dirty="0">
                <a:solidFill>
                  <a:schemeClr val="bg1"/>
                </a:solidFill>
                <a:latin typeface="Aptos ExtraBold" panose="020B0004020202020204" pitchFamily="34" charset="0"/>
                <a:ea typeface="Verdana" panose="020B0604030504040204" pitchFamily="34" charset="0"/>
                <a:cs typeface="Verdana" panose="020B0604030504040204" pitchFamily="34" charset="0"/>
              </a:rPr>
              <a:t>AN INTRODUCTION TO THE CANCER REGISTRY</a:t>
            </a:r>
          </a:p>
        </p:txBody>
      </p:sp>
      <p:sp>
        <p:nvSpPr>
          <p:cNvPr id="10" name="Rectangle 9">
            <a:extLst>
              <a:ext uri="{FF2B5EF4-FFF2-40B4-BE49-F238E27FC236}">
                <a16:creationId xmlns:a16="http://schemas.microsoft.com/office/drawing/2014/main" id="{5C3DDAA2-DE06-41C8-04F8-72B2CB3E07F9}"/>
              </a:ext>
            </a:extLst>
          </p:cNvPr>
          <p:cNvSpPr/>
          <p:nvPr userDrawn="1"/>
        </p:nvSpPr>
        <p:spPr>
          <a:xfrm>
            <a:off x="1828800" y="403356"/>
            <a:ext cx="7315199" cy="370132"/>
          </a:xfrm>
          <a:prstGeom prst="rect">
            <a:avLst/>
          </a:prstGeom>
          <a:solidFill>
            <a:srgbClr val="72665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D2F33B4-9CD7-CD08-7217-CA49EEF915DD}"/>
              </a:ext>
            </a:extLst>
          </p:cNvPr>
          <p:cNvPicPr>
            <a:picLocks noChangeAspect="1"/>
          </p:cNvPicPr>
          <p:nvPr userDrawn="1"/>
        </p:nvPicPr>
        <p:blipFill>
          <a:blip r:embed="rId4">
            <a:alphaModFix amt="58000"/>
          </a:blip>
          <a:srcRect l="42557" r="42557"/>
          <a:stretch/>
        </p:blipFill>
        <p:spPr>
          <a:xfrm>
            <a:off x="0" y="0"/>
            <a:ext cx="1828800" cy="6884276"/>
          </a:xfrm>
          <a:prstGeom prst="rect">
            <a:avLst/>
          </a:prstGeom>
          <a:effectLst/>
        </p:spPr>
      </p:pic>
      <p:pic>
        <p:nvPicPr>
          <p:cNvPr id="9" name="Content Placeholder 8" descr="A black and white logo with white text&#10;&#10;Description automatically generated">
            <a:extLst>
              <a:ext uri="{FF2B5EF4-FFF2-40B4-BE49-F238E27FC236}">
                <a16:creationId xmlns:a16="http://schemas.microsoft.com/office/drawing/2014/main" id="{F2BF7724-E017-02CD-C768-03A80D4E962C}"/>
              </a:ext>
            </a:extLst>
          </p:cNvPr>
          <p:cNvPicPr>
            <a:picLocks noChangeAspect="1"/>
          </p:cNvPicPr>
          <p:nvPr userDrawn="1"/>
        </p:nvPicPr>
        <p:blipFill>
          <a:blip r:embed="rId5"/>
          <a:stretch>
            <a:fillRect/>
          </a:stretch>
        </p:blipFill>
        <p:spPr>
          <a:xfrm>
            <a:off x="333347" y="6110897"/>
            <a:ext cx="1215240" cy="580159"/>
          </a:xfrm>
          <a:prstGeom prst="rect">
            <a:avLst/>
          </a:prstGeom>
        </p:spPr>
      </p:pic>
      <p:sp>
        <p:nvSpPr>
          <p:cNvPr id="12" name="TextBox 11">
            <a:extLst>
              <a:ext uri="{FF2B5EF4-FFF2-40B4-BE49-F238E27FC236}">
                <a16:creationId xmlns:a16="http://schemas.microsoft.com/office/drawing/2014/main" id="{A1CAB15E-2C98-4C0E-3D6A-940D104AFCCC}"/>
              </a:ext>
            </a:extLst>
          </p:cNvPr>
          <p:cNvSpPr txBox="1"/>
          <p:nvPr userDrawn="1"/>
        </p:nvSpPr>
        <p:spPr>
          <a:xfrm>
            <a:off x="3993931" y="349782"/>
            <a:ext cx="4992414" cy="440505"/>
          </a:xfrm>
          <a:prstGeom prst="rect">
            <a:avLst/>
          </a:prstGeom>
          <a:noFill/>
          <a:ln>
            <a:noFill/>
          </a:ln>
          <a:effectLst/>
        </p:spPr>
        <p:txBody>
          <a:bodyPr wrap="square" rtlCol="0">
            <a:spAutoFit/>
          </a:bodyPr>
          <a:lstStyle/>
          <a:p>
            <a:pPr algn="r">
              <a:lnSpc>
                <a:spcPts val="2860"/>
              </a:lnSpc>
            </a:pPr>
            <a:r>
              <a:rPr lang="en-US" b="0" i="0" dirty="0">
                <a:solidFill>
                  <a:schemeClr val="bg1"/>
                </a:solidFill>
                <a:latin typeface="Minion Pro" panose="02040503050306020203" pitchFamily="18" charset="0"/>
                <a:ea typeface="Roboto" panose="02000000000000000000" pitchFamily="2" charset="0"/>
                <a:cs typeface="Roboto" panose="02000000000000000000" pitchFamily="2" charset="0"/>
              </a:rPr>
              <a:t>Case Finding</a:t>
            </a:r>
          </a:p>
        </p:txBody>
      </p:sp>
    </p:spTree>
    <p:extLst>
      <p:ext uri="{BB962C8B-B14F-4D97-AF65-F5344CB8AC3E}">
        <p14:creationId xmlns:p14="http://schemas.microsoft.com/office/powerpoint/2010/main" val="2108769820"/>
      </p:ext>
    </p:extLst>
  </p:cSld>
  <p:clrMap bg1="lt1" tx1="dk1" bg2="lt2" tx2="dk2" accent1="accent1" accent2="accent2" accent3="accent3" accent4="accent4" accent5="accent5" accent6="accent6" hlink="hlink" folHlink="folHlink"/>
  <p:sldLayoutIdLst>
    <p:sldLayoutId id="2147483662" r:id="rId1"/>
    <p:sldLayoutId id="2147483667" r:id="rId2"/>
  </p:sldLayoutIdLst>
  <p:txStyles>
    <p:titleStyle>
      <a:lvl1pPr algn="l" defTabSz="914400" rtl="0" eaLnBrk="1" latinLnBrk="0" hangingPunct="1">
        <a:lnSpc>
          <a:spcPts val="3320"/>
        </a:lnSpc>
        <a:spcBef>
          <a:spcPct val="0"/>
        </a:spcBef>
        <a:buNone/>
        <a:defRPr sz="3600" b="1" i="0" kern="1200">
          <a:solidFill>
            <a:schemeClr val="tx2"/>
          </a:solidFill>
          <a:latin typeface="Aptos ExtraBold" panose="020B0004020202020204" pitchFamily="34" charset="0"/>
          <a:ea typeface="+mj-ea"/>
          <a:cs typeface="+mj-cs"/>
        </a:defRPr>
      </a:lvl1pPr>
    </p:titleStyle>
    <p:body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Minion Pro" panose="02040503050306020203" pitchFamily="18"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Minion Pro" panose="02040503050306020203" pitchFamily="18"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Minion Pro" panose="02040503050306020203" pitchFamily="18"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ncraeducationfoundati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E8DE9B-9FE4-EE65-6EAF-690B6FD91DFF}"/>
              </a:ext>
            </a:extLst>
          </p:cNvPr>
          <p:cNvPicPr>
            <a:picLocks noChangeAspect="1"/>
          </p:cNvPicPr>
          <p:nvPr/>
        </p:nvPicPr>
        <p:blipFill>
          <a:blip r:embed="rId3"/>
          <a:srcRect l="11784" r="11784"/>
          <a:stretch/>
        </p:blipFill>
        <p:spPr>
          <a:xfrm>
            <a:off x="1" y="-19220"/>
            <a:ext cx="9389617" cy="6884276"/>
          </a:xfrm>
          <a:prstGeom prst="rect">
            <a:avLst/>
          </a:prstGeom>
        </p:spPr>
      </p:pic>
      <p:pic>
        <p:nvPicPr>
          <p:cNvPr id="3" name="Content Placeholder 8" descr="A black and white logo with white text&#10;&#10;Description automatically generated">
            <a:extLst>
              <a:ext uri="{FF2B5EF4-FFF2-40B4-BE49-F238E27FC236}">
                <a16:creationId xmlns:a16="http://schemas.microsoft.com/office/drawing/2014/main" id="{02132806-3F82-FEF4-E80D-D1E575058CE9}"/>
              </a:ext>
            </a:extLst>
          </p:cNvPr>
          <p:cNvPicPr>
            <a:picLocks noChangeAspect="1"/>
          </p:cNvPicPr>
          <p:nvPr/>
        </p:nvPicPr>
        <p:blipFill>
          <a:blip r:embed="rId4"/>
          <a:stretch>
            <a:fillRect/>
          </a:stretch>
        </p:blipFill>
        <p:spPr>
          <a:xfrm>
            <a:off x="6298098" y="5328067"/>
            <a:ext cx="2530407" cy="1208023"/>
          </a:xfrm>
          <a:prstGeom prst="rect">
            <a:avLst/>
          </a:prstGeom>
        </p:spPr>
      </p:pic>
      <p:sp>
        <p:nvSpPr>
          <p:cNvPr id="4" name="Rectangle 3">
            <a:extLst>
              <a:ext uri="{FF2B5EF4-FFF2-40B4-BE49-F238E27FC236}">
                <a16:creationId xmlns:a16="http://schemas.microsoft.com/office/drawing/2014/main" id="{618477D2-AD88-8832-8591-D20CAA1A5EE5}"/>
              </a:ext>
            </a:extLst>
          </p:cNvPr>
          <p:cNvSpPr/>
          <p:nvPr/>
        </p:nvSpPr>
        <p:spPr>
          <a:xfrm>
            <a:off x="1" y="2222850"/>
            <a:ext cx="9389618" cy="506237"/>
          </a:xfrm>
          <a:prstGeom prst="rect">
            <a:avLst/>
          </a:prstGeom>
          <a:solidFill>
            <a:srgbClr val="726658">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6D4911-1651-A4AA-00F9-45AFE307AB6F}"/>
              </a:ext>
            </a:extLst>
          </p:cNvPr>
          <p:cNvSpPr txBox="1"/>
          <p:nvPr/>
        </p:nvSpPr>
        <p:spPr>
          <a:xfrm>
            <a:off x="3636579" y="1863514"/>
            <a:ext cx="5595384" cy="369332"/>
          </a:xfrm>
          <a:prstGeom prst="rect">
            <a:avLst/>
          </a:prstGeom>
          <a:solidFill>
            <a:schemeClr val="accent6">
              <a:lumMod val="50000"/>
            </a:schemeClr>
          </a:solidFill>
          <a:effectLst/>
        </p:spPr>
        <p:txBody>
          <a:bodyPr wrap="square" rtlCol="0">
            <a:spAutoFit/>
          </a:bodyPr>
          <a:lstStyle/>
          <a:p>
            <a:pPr algn="r"/>
            <a:r>
              <a:rPr lang="en-US" b="1" spc="100" dirty="0">
                <a:solidFill>
                  <a:schemeClr val="bg1"/>
                </a:solidFill>
                <a:latin typeface="Aptos Black" panose="020B0004020202020204" pitchFamily="34" charset="0"/>
                <a:ea typeface="Verdana" panose="020B0604030504040204" pitchFamily="34" charset="0"/>
                <a:cs typeface="Verdana" panose="020B0604030504040204" pitchFamily="34" charset="0"/>
              </a:rPr>
              <a:t>AN INTRODUCTION TO THE CANCER REGISTRY</a:t>
            </a:r>
          </a:p>
        </p:txBody>
      </p:sp>
      <p:sp>
        <p:nvSpPr>
          <p:cNvPr id="6" name="TextBox 5">
            <a:extLst>
              <a:ext uri="{FF2B5EF4-FFF2-40B4-BE49-F238E27FC236}">
                <a16:creationId xmlns:a16="http://schemas.microsoft.com/office/drawing/2014/main" id="{05BA8DD8-283B-742E-906A-6741D50A3DC8}"/>
              </a:ext>
            </a:extLst>
          </p:cNvPr>
          <p:cNvSpPr txBox="1"/>
          <p:nvPr/>
        </p:nvSpPr>
        <p:spPr>
          <a:xfrm>
            <a:off x="1040524" y="2281651"/>
            <a:ext cx="8191440" cy="494366"/>
          </a:xfrm>
          <a:prstGeom prst="rect">
            <a:avLst/>
          </a:prstGeom>
          <a:noFill/>
          <a:ln>
            <a:noFill/>
          </a:ln>
          <a:effectLst/>
        </p:spPr>
        <p:txBody>
          <a:bodyPr wrap="square" rtlCol="0">
            <a:spAutoFit/>
          </a:bodyPr>
          <a:lstStyle/>
          <a:p>
            <a:pPr algn="r">
              <a:lnSpc>
                <a:spcPts val="2860"/>
              </a:lnSpc>
            </a:pPr>
            <a:r>
              <a:rPr lang="en-US" sz="3200" dirty="0">
                <a:solidFill>
                  <a:schemeClr val="bg1"/>
                </a:solidFill>
                <a:latin typeface="Minion Pro" panose="02040503050306020203" pitchFamily="18" charset="0"/>
                <a:ea typeface="Roboto" panose="02000000000000000000" pitchFamily="2" charset="0"/>
                <a:cs typeface="Roboto" panose="02000000000000000000" pitchFamily="2" charset="0"/>
              </a:rPr>
              <a:t>Case Finding</a:t>
            </a:r>
          </a:p>
        </p:txBody>
      </p:sp>
    </p:spTree>
    <p:extLst>
      <p:ext uri="{BB962C8B-B14F-4D97-AF65-F5344CB8AC3E}">
        <p14:creationId xmlns:p14="http://schemas.microsoft.com/office/powerpoint/2010/main" val="87905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89509B-C545-0591-F8F3-B12A5158AA75}"/>
              </a:ext>
            </a:extLst>
          </p:cNvPr>
          <p:cNvPicPr>
            <a:picLocks noChangeAspect="1"/>
          </p:cNvPicPr>
          <p:nvPr/>
        </p:nvPicPr>
        <p:blipFill>
          <a:blip r:embed="rId3"/>
          <a:srcRect l="11784" r="11784"/>
          <a:stretch/>
        </p:blipFill>
        <p:spPr>
          <a:xfrm>
            <a:off x="0" y="0"/>
            <a:ext cx="9389617" cy="6884276"/>
          </a:xfrm>
          <a:prstGeom prst="rect">
            <a:avLst/>
          </a:prstGeom>
        </p:spPr>
      </p:pic>
      <p:sp>
        <p:nvSpPr>
          <p:cNvPr id="3" name="Rectangle 2">
            <a:extLst>
              <a:ext uri="{FF2B5EF4-FFF2-40B4-BE49-F238E27FC236}">
                <a16:creationId xmlns:a16="http://schemas.microsoft.com/office/drawing/2014/main" id="{8466CA7B-D7F2-A3F7-5731-371DB9B8AEC7}"/>
              </a:ext>
            </a:extLst>
          </p:cNvPr>
          <p:cNvSpPr/>
          <p:nvPr/>
        </p:nvSpPr>
        <p:spPr>
          <a:xfrm>
            <a:off x="1858435" y="2851875"/>
            <a:ext cx="5672745" cy="1913071"/>
          </a:xfrm>
          <a:prstGeom prst="rect">
            <a:avLst/>
          </a:prstGeom>
          <a:solidFill>
            <a:srgbClr val="726658">
              <a:alpha val="50980"/>
            </a:srgb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EE37158E-C476-A442-0FB5-994C20A338BF}"/>
              </a:ext>
            </a:extLst>
          </p:cNvPr>
          <p:cNvSpPr txBox="1">
            <a:spLocks/>
          </p:cNvSpPr>
          <p:nvPr/>
        </p:nvSpPr>
        <p:spPr>
          <a:xfrm>
            <a:off x="1542697" y="2999126"/>
            <a:ext cx="6304219" cy="767344"/>
          </a:xfrm>
          <a:prstGeom prst="rect">
            <a:avLst/>
          </a:prstGeom>
        </p:spPr>
        <p:txBody>
          <a:bodyPr/>
          <a:lst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Aptos Light" panose="020B0004020202020204" pitchFamily="34"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Aptos Light" panose="020B0004020202020204" pitchFamily="34"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Aptos Light" panose="020B0004020202020204" pitchFamily="34"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560"/>
              </a:lnSpc>
              <a:spcBef>
                <a:spcPts val="0"/>
              </a:spcBef>
              <a:defRPr/>
            </a:pPr>
            <a:r>
              <a:rPr lang="en-US" b="0" dirty="0">
                <a:solidFill>
                  <a:schemeClr val="bg1"/>
                </a:solidFill>
                <a:latin typeface="Minion Pro" panose="02040503050306020203" pitchFamily="18" charset="0"/>
              </a:rPr>
              <a:t>NCRA Education Foundation</a:t>
            </a:r>
          </a:p>
          <a:p>
            <a:pPr algn="ctr">
              <a:lnSpc>
                <a:spcPts val="2560"/>
              </a:lnSpc>
              <a:spcBef>
                <a:spcPts val="0"/>
              </a:spcBef>
              <a:defRPr/>
            </a:pPr>
            <a:r>
              <a:rPr lang="en-US" dirty="0" err="1">
                <a:solidFill>
                  <a:schemeClr val="bg1"/>
                </a:solidFill>
                <a:latin typeface="Aptos ExtraBold" panose="020B0004020202020204" pitchFamily="34" charset="0"/>
              </a:rPr>
              <a:t>www.ncraeducationfoundation.org</a:t>
            </a:r>
            <a:endParaRPr lang="en-US" u="sng" dirty="0">
              <a:solidFill>
                <a:schemeClr val="bg1"/>
              </a:solidFill>
              <a:latin typeface="Aptos ExtraBold" panose="020B0004020202020204" pitchFamily="34" charset="0"/>
              <a:cs typeface="Calibri"/>
              <a:hlinkClick r:id="rId4">
                <a:extLst>
                  <a:ext uri="{A12FA001-AC4F-418D-AE19-62706E023703}">
                    <ahyp:hlinkClr xmlns:ahyp="http://schemas.microsoft.com/office/drawing/2018/hyperlinkcolor" val="tx"/>
                  </a:ext>
                </a:extLst>
              </a:hlinkClick>
            </a:endParaRPr>
          </a:p>
        </p:txBody>
      </p:sp>
      <p:sp>
        <p:nvSpPr>
          <p:cNvPr id="11" name="TextBox 10">
            <a:extLst>
              <a:ext uri="{FF2B5EF4-FFF2-40B4-BE49-F238E27FC236}">
                <a16:creationId xmlns:a16="http://schemas.microsoft.com/office/drawing/2014/main" id="{0538CC11-E6B2-E4D5-E988-B9F4FB6CCFC8}"/>
              </a:ext>
            </a:extLst>
          </p:cNvPr>
          <p:cNvSpPr txBox="1"/>
          <p:nvPr/>
        </p:nvSpPr>
        <p:spPr>
          <a:xfrm>
            <a:off x="2014523" y="3946135"/>
            <a:ext cx="5360565" cy="723275"/>
          </a:xfrm>
          <a:prstGeom prst="rect">
            <a:avLst/>
          </a:prstGeom>
          <a:noFill/>
        </p:spPr>
        <p:txBody>
          <a:bodyPr wrap="square" rtlCol="0">
            <a:spAutoFit/>
          </a:bodyPr>
          <a:lstStyle/>
          <a:p>
            <a:pPr algn="ctr">
              <a:lnSpc>
                <a:spcPts val="2360"/>
              </a:lnSpc>
              <a:defRPr/>
            </a:pPr>
            <a:r>
              <a:rPr lang="en-US" sz="2600" dirty="0">
                <a:solidFill>
                  <a:schemeClr val="bg1"/>
                </a:solidFill>
                <a:latin typeface="Minion Pro" panose="02040503050306020203" pitchFamily="18" charset="0"/>
              </a:rPr>
              <a:t>NCRA</a:t>
            </a:r>
          </a:p>
          <a:p>
            <a:pPr algn="ctr">
              <a:lnSpc>
                <a:spcPts val="2360"/>
              </a:lnSpc>
              <a:defRPr/>
            </a:pPr>
            <a:r>
              <a:rPr lang="en-US" sz="2600" b="1" dirty="0" err="1">
                <a:solidFill>
                  <a:schemeClr val="bg1"/>
                </a:solidFill>
                <a:latin typeface="Aptos ExtraBold" panose="020B0004020202020204" pitchFamily="34" charset="0"/>
                <a:cs typeface="Calibri"/>
              </a:rPr>
              <a:t>www.ncra-usa.org</a:t>
            </a:r>
            <a:endParaRPr lang="en-US" sz="2600" b="1" dirty="0">
              <a:solidFill>
                <a:schemeClr val="bg1"/>
              </a:solidFill>
              <a:latin typeface="Aptos ExtraBold" panose="020B0004020202020204" pitchFamily="34" charset="0"/>
              <a:cs typeface="Calibri"/>
            </a:endParaRPr>
          </a:p>
        </p:txBody>
      </p:sp>
      <p:sp>
        <p:nvSpPr>
          <p:cNvPr id="12" name="Rectangle 11">
            <a:extLst>
              <a:ext uri="{FF2B5EF4-FFF2-40B4-BE49-F238E27FC236}">
                <a16:creationId xmlns:a16="http://schemas.microsoft.com/office/drawing/2014/main" id="{820D091A-48DB-6E24-412B-AAD8D68500B9}"/>
              </a:ext>
            </a:extLst>
          </p:cNvPr>
          <p:cNvSpPr/>
          <p:nvPr/>
        </p:nvSpPr>
        <p:spPr>
          <a:xfrm>
            <a:off x="1" y="1761689"/>
            <a:ext cx="9389618" cy="1101148"/>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7FE44A9-2815-9B74-6C08-EF16C4E6C55D}"/>
              </a:ext>
            </a:extLst>
          </p:cNvPr>
          <p:cNvSpPr txBox="1"/>
          <p:nvPr/>
        </p:nvSpPr>
        <p:spPr>
          <a:xfrm>
            <a:off x="159391" y="2281651"/>
            <a:ext cx="9072573" cy="648254"/>
          </a:xfrm>
          <a:prstGeom prst="rect">
            <a:avLst/>
          </a:prstGeom>
          <a:noFill/>
          <a:ln>
            <a:noFill/>
          </a:ln>
          <a:effectLst/>
        </p:spPr>
        <p:txBody>
          <a:bodyPr wrap="square" rtlCol="0">
            <a:spAutoFit/>
          </a:bodyPr>
          <a:lstStyle/>
          <a:p>
            <a:pPr algn="ctr">
              <a:lnSpc>
                <a:spcPts val="2860"/>
              </a:lnSpc>
            </a:pPr>
            <a:r>
              <a:rPr lang="en-US" sz="7200" dirty="0">
                <a:solidFill>
                  <a:schemeClr val="bg1"/>
                </a:solidFill>
                <a:latin typeface="Minion Pro" panose="02040503050306020203" pitchFamily="18" charset="0"/>
                <a:ea typeface="Roboto" panose="02000000000000000000" pitchFamily="2" charset="0"/>
                <a:cs typeface="Roboto" panose="02000000000000000000" pitchFamily="2" charset="0"/>
              </a:rPr>
              <a:t>Thank You</a:t>
            </a:r>
          </a:p>
        </p:txBody>
      </p:sp>
    </p:spTree>
    <p:extLst>
      <p:ext uri="{BB962C8B-B14F-4D97-AF65-F5344CB8AC3E}">
        <p14:creationId xmlns:p14="http://schemas.microsoft.com/office/powerpoint/2010/main" val="413152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B87-6AD2-CBD6-AE56-4743EDCDD38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EB8305C-E008-E042-5FC1-FC38C928BBBD}"/>
              </a:ext>
            </a:extLst>
          </p:cNvPr>
          <p:cNvSpPr>
            <a:spLocks noGrp="1"/>
          </p:cNvSpPr>
          <p:nvPr>
            <p:ph idx="1"/>
          </p:nvPr>
        </p:nvSpPr>
        <p:spPr/>
        <p:txBody>
          <a:bodyPr/>
          <a:lstStyle/>
          <a:p>
            <a:pPr lvl="1"/>
            <a:r>
              <a:rPr lang="en-US" dirty="0"/>
              <a:t>Define </a:t>
            </a:r>
            <a:r>
              <a:rPr lang="en-US" dirty="0" err="1"/>
              <a:t>Casefinding</a:t>
            </a:r>
            <a:endParaRPr lang="en-US" dirty="0">
              <a:cs typeface="Calibri"/>
            </a:endParaRPr>
          </a:p>
          <a:p>
            <a:pPr lvl="1"/>
            <a:r>
              <a:rPr lang="en-US" dirty="0"/>
              <a:t>Describe </a:t>
            </a:r>
            <a:r>
              <a:rPr lang="en-US" dirty="0" err="1"/>
              <a:t>Casefinding</a:t>
            </a:r>
            <a:r>
              <a:rPr lang="en-US" dirty="0"/>
              <a:t> methods</a:t>
            </a:r>
            <a:endParaRPr lang="en-US" dirty="0">
              <a:cs typeface="Calibri"/>
            </a:endParaRPr>
          </a:p>
          <a:p>
            <a:pPr lvl="1"/>
            <a:r>
              <a:rPr lang="en-US" dirty="0"/>
              <a:t>Explain the importance of </a:t>
            </a:r>
            <a:r>
              <a:rPr lang="en-US" dirty="0" err="1"/>
              <a:t>Casefinding</a:t>
            </a:r>
            <a:endParaRPr lang="en-US" dirty="0">
              <a:cs typeface="Calibri"/>
            </a:endParaRPr>
          </a:p>
        </p:txBody>
      </p:sp>
    </p:spTree>
    <p:extLst>
      <p:ext uri="{BB962C8B-B14F-4D97-AF65-F5344CB8AC3E}">
        <p14:creationId xmlns:p14="http://schemas.microsoft.com/office/powerpoint/2010/main" val="264897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137A-D83B-898F-E699-CE831851A22B}"/>
              </a:ext>
            </a:extLst>
          </p:cNvPr>
          <p:cNvSpPr>
            <a:spLocks noGrp="1"/>
          </p:cNvSpPr>
          <p:nvPr>
            <p:ph type="title"/>
          </p:nvPr>
        </p:nvSpPr>
        <p:spPr/>
        <p:txBody>
          <a:bodyPr/>
          <a:lstStyle/>
          <a:p>
            <a:r>
              <a:rPr lang="en-US" dirty="0" err="1"/>
              <a:t>Casefinding</a:t>
            </a:r>
            <a:endParaRPr lang="en-US" dirty="0"/>
          </a:p>
        </p:txBody>
      </p:sp>
      <p:sp>
        <p:nvSpPr>
          <p:cNvPr id="3" name="Content Placeholder 2">
            <a:extLst>
              <a:ext uri="{FF2B5EF4-FFF2-40B4-BE49-F238E27FC236}">
                <a16:creationId xmlns:a16="http://schemas.microsoft.com/office/drawing/2014/main" id="{1C10B567-7074-F3A2-E09D-F43ADEF9D26D}"/>
              </a:ext>
            </a:extLst>
          </p:cNvPr>
          <p:cNvSpPr>
            <a:spLocks noGrp="1"/>
          </p:cNvSpPr>
          <p:nvPr>
            <p:ph idx="1"/>
          </p:nvPr>
        </p:nvSpPr>
        <p:spPr/>
        <p:txBody>
          <a:bodyPr/>
          <a:lstStyle/>
          <a:p>
            <a:pPr lvl="1"/>
            <a:r>
              <a:rPr lang="en-US" dirty="0"/>
              <a:t>A system of identifying every patient with a reportable diagnosis</a:t>
            </a:r>
          </a:p>
          <a:p>
            <a:pPr lvl="3"/>
            <a:r>
              <a:rPr lang="en-US" dirty="0"/>
              <a:t>Inpatient</a:t>
            </a:r>
          </a:p>
          <a:p>
            <a:pPr lvl="3">
              <a:spcAft>
                <a:spcPts val="600"/>
              </a:spcAft>
            </a:pPr>
            <a:r>
              <a:rPr lang="en-US" dirty="0"/>
              <a:t>Outpatient</a:t>
            </a:r>
          </a:p>
          <a:p>
            <a:pPr lvl="1"/>
            <a:r>
              <a:rPr lang="en-US" dirty="0"/>
              <a:t>Registries may use different source documents, but process is similar</a:t>
            </a:r>
          </a:p>
          <a:p>
            <a:pPr marL="0" indent="0">
              <a:buNone/>
            </a:pPr>
            <a:endParaRPr lang="en-US" dirty="0"/>
          </a:p>
          <a:p>
            <a:endParaRPr lang="en-US" dirty="0"/>
          </a:p>
        </p:txBody>
      </p:sp>
    </p:spTree>
    <p:extLst>
      <p:ext uri="{BB962C8B-B14F-4D97-AF65-F5344CB8AC3E}">
        <p14:creationId xmlns:p14="http://schemas.microsoft.com/office/powerpoint/2010/main" val="152342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A6FAA-F783-D52E-3090-B1DA64BC0C29}"/>
              </a:ext>
            </a:extLst>
          </p:cNvPr>
          <p:cNvSpPr>
            <a:spLocks noGrp="1"/>
          </p:cNvSpPr>
          <p:nvPr>
            <p:ph type="title"/>
          </p:nvPr>
        </p:nvSpPr>
        <p:spPr/>
        <p:txBody>
          <a:bodyPr/>
          <a:lstStyle/>
          <a:p>
            <a:r>
              <a:rPr lang="en-US" dirty="0"/>
              <a:t>Reportable List</a:t>
            </a:r>
          </a:p>
        </p:txBody>
      </p:sp>
      <p:sp>
        <p:nvSpPr>
          <p:cNvPr id="3" name="Content Placeholder 2">
            <a:extLst>
              <a:ext uri="{FF2B5EF4-FFF2-40B4-BE49-F238E27FC236}">
                <a16:creationId xmlns:a16="http://schemas.microsoft.com/office/drawing/2014/main" id="{16AA831A-1E9B-A16F-381E-9ABA8B3544DE}"/>
              </a:ext>
            </a:extLst>
          </p:cNvPr>
          <p:cNvSpPr>
            <a:spLocks noGrp="1"/>
          </p:cNvSpPr>
          <p:nvPr>
            <p:ph idx="1"/>
          </p:nvPr>
        </p:nvSpPr>
        <p:spPr/>
        <p:txBody>
          <a:bodyPr/>
          <a:lstStyle/>
          <a:p>
            <a:pPr lvl="1"/>
            <a:r>
              <a:rPr lang="en-US" dirty="0"/>
              <a:t>Malignant cancers</a:t>
            </a:r>
          </a:p>
          <a:p>
            <a:pPr lvl="3">
              <a:spcAft>
                <a:spcPts val="600"/>
              </a:spcAft>
            </a:pPr>
            <a:r>
              <a:rPr lang="en-US" dirty="0"/>
              <a:t>NOT reportable: squamous cell and basal cell carcinoma of skin</a:t>
            </a:r>
            <a:endParaRPr lang="en-US" dirty="0">
              <a:cs typeface="Calibri"/>
            </a:endParaRPr>
          </a:p>
          <a:p>
            <a:pPr lvl="1"/>
            <a:r>
              <a:rPr lang="en-US" dirty="0"/>
              <a:t>Benign</a:t>
            </a:r>
          </a:p>
          <a:p>
            <a:pPr lvl="3">
              <a:spcAft>
                <a:spcPts val="600"/>
              </a:spcAft>
            </a:pPr>
            <a:r>
              <a:rPr lang="en-US" dirty="0"/>
              <a:t>Brain tumors</a:t>
            </a:r>
          </a:p>
          <a:p>
            <a:pPr lvl="1"/>
            <a:r>
              <a:rPr lang="en-US" dirty="0"/>
              <a:t>Borderline or uncertain behavior</a:t>
            </a:r>
          </a:p>
          <a:p>
            <a:pPr lvl="3"/>
            <a:r>
              <a:rPr lang="en-US" dirty="0"/>
              <a:t>Borderline ovarian tumors</a:t>
            </a:r>
            <a:endParaRPr lang="en-US" dirty="0">
              <a:cs typeface="Calibri"/>
            </a:endParaRPr>
          </a:p>
          <a:p>
            <a:pPr lvl="3"/>
            <a:r>
              <a:rPr lang="en-US" dirty="0">
                <a:cs typeface="Calibri"/>
              </a:rPr>
              <a:t>Carcinoma in situ of the cervix</a:t>
            </a:r>
          </a:p>
        </p:txBody>
      </p:sp>
    </p:spTree>
    <p:extLst>
      <p:ext uri="{BB962C8B-B14F-4D97-AF65-F5344CB8AC3E}">
        <p14:creationId xmlns:p14="http://schemas.microsoft.com/office/powerpoint/2010/main" val="293927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FCCFD-06B8-B617-70A1-84D55E9E207E}"/>
              </a:ext>
            </a:extLst>
          </p:cNvPr>
          <p:cNvSpPr>
            <a:spLocks noGrp="1"/>
          </p:cNvSpPr>
          <p:nvPr>
            <p:ph type="title"/>
          </p:nvPr>
        </p:nvSpPr>
        <p:spPr>
          <a:xfrm>
            <a:off x="2211131" y="909639"/>
            <a:ext cx="6663238" cy="1325563"/>
          </a:xfrm>
        </p:spPr>
        <p:txBody>
          <a:bodyPr/>
          <a:lstStyle/>
          <a:p>
            <a:r>
              <a:rPr lang="en-US" dirty="0" err="1"/>
              <a:t>Casefinding</a:t>
            </a:r>
            <a:r>
              <a:rPr lang="en-US" dirty="0"/>
              <a:t> Methods - Active</a:t>
            </a:r>
          </a:p>
        </p:txBody>
      </p:sp>
      <p:sp>
        <p:nvSpPr>
          <p:cNvPr id="3" name="Content Placeholder 2">
            <a:extLst>
              <a:ext uri="{FF2B5EF4-FFF2-40B4-BE49-F238E27FC236}">
                <a16:creationId xmlns:a16="http://schemas.microsoft.com/office/drawing/2014/main" id="{FE2D5022-4C15-958C-F5D6-BE64FF710092}"/>
              </a:ext>
            </a:extLst>
          </p:cNvPr>
          <p:cNvSpPr>
            <a:spLocks noGrp="1"/>
          </p:cNvSpPr>
          <p:nvPr>
            <p:ph idx="1"/>
          </p:nvPr>
        </p:nvSpPr>
        <p:spPr/>
        <p:txBody>
          <a:bodyPr/>
          <a:lstStyle/>
          <a:p>
            <a:pPr lvl="1"/>
            <a:r>
              <a:rPr lang="en-US" dirty="0"/>
              <a:t>Retrieving source documents</a:t>
            </a:r>
          </a:p>
          <a:p>
            <a:pPr lvl="3"/>
            <a:r>
              <a:rPr lang="en-US" dirty="0">
                <a:cs typeface="Calibri"/>
              </a:rPr>
              <a:t>Pathology reports</a:t>
            </a:r>
          </a:p>
          <a:p>
            <a:pPr lvl="3"/>
            <a:r>
              <a:rPr lang="en-US" dirty="0">
                <a:cs typeface="Calibri"/>
              </a:rPr>
              <a:t>Radiation Oncology treatment summaries</a:t>
            </a:r>
            <a:br>
              <a:rPr lang="en-US" dirty="0">
                <a:cs typeface="Calibri"/>
              </a:rPr>
            </a:br>
            <a:endParaRPr lang="en-US" dirty="0">
              <a:cs typeface="Calibri"/>
            </a:endParaRPr>
          </a:p>
          <a:p>
            <a:pPr lvl="1"/>
            <a:r>
              <a:rPr lang="en-US" dirty="0">
                <a:cs typeface="Calibri"/>
              </a:rPr>
              <a:t>Benefits</a:t>
            </a:r>
            <a:endParaRPr lang="en-US" dirty="0"/>
          </a:p>
          <a:p>
            <a:pPr lvl="3"/>
            <a:r>
              <a:rPr lang="en-US" dirty="0"/>
              <a:t>Thorough</a:t>
            </a:r>
          </a:p>
          <a:p>
            <a:pPr lvl="3"/>
            <a:r>
              <a:rPr lang="en-US" dirty="0"/>
              <a:t>Accurate</a:t>
            </a:r>
          </a:p>
          <a:p>
            <a:pPr marL="0" indent="0">
              <a:buNone/>
            </a:pPr>
            <a:endParaRPr lang="en-US" dirty="0"/>
          </a:p>
          <a:p>
            <a:endParaRPr lang="en-US" dirty="0"/>
          </a:p>
        </p:txBody>
      </p:sp>
    </p:spTree>
    <p:extLst>
      <p:ext uri="{BB962C8B-B14F-4D97-AF65-F5344CB8AC3E}">
        <p14:creationId xmlns:p14="http://schemas.microsoft.com/office/powerpoint/2010/main" val="159013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5D860-6EB2-C515-DCB0-2DCBCF4B17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6C155C-172D-EB27-3FAC-2A57C3653A8D}"/>
              </a:ext>
            </a:extLst>
          </p:cNvPr>
          <p:cNvSpPr>
            <a:spLocks noGrp="1"/>
          </p:cNvSpPr>
          <p:nvPr>
            <p:ph type="title"/>
          </p:nvPr>
        </p:nvSpPr>
        <p:spPr>
          <a:xfrm>
            <a:off x="2211131" y="909639"/>
            <a:ext cx="6827361" cy="1325563"/>
          </a:xfrm>
        </p:spPr>
        <p:txBody>
          <a:bodyPr/>
          <a:lstStyle/>
          <a:p>
            <a:r>
              <a:rPr lang="en-US" dirty="0" err="1"/>
              <a:t>Casefinding</a:t>
            </a:r>
            <a:r>
              <a:rPr lang="en-US" dirty="0"/>
              <a:t> Methods - Passive</a:t>
            </a:r>
          </a:p>
        </p:txBody>
      </p:sp>
      <p:sp>
        <p:nvSpPr>
          <p:cNvPr id="3" name="Content Placeholder 2">
            <a:extLst>
              <a:ext uri="{FF2B5EF4-FFF2-40B4-BE49-F238E27FC236}">
                <a16:creationId xmlns:a16="http://schemas.microsoft.com/office/drawing/2014/main" id="{F0555414-8FB0-3E3E-AB4B-86262F323EBA}"/>
              </a:ext>
            </a:extLst>
          </p:cNvPr>
          <p:cNvSpPr>
            <a:spLocks noGrp="1"/>
          </p:cNvSpPr>
          <p:nvPr>
            <p:ph idx="1"/>
          </p:nvPr>
        </p:nvSpPr>
        <p:spPr/>
        <p:txBody>
          <a:bodyPr/>
          <a:lstStyle/>
          <a:p>
            <a:pPr lvl="1"/>
            <a:r>
              <a:rPr lang="en-US" dirty="0"/>
              <a:t>Non-registry staff reporting</a:t>
            </a:r>
          </a:p>
          <a:p>
            <a:pPr lvl="1"/>
            <a:r>
              <a:rPr lang="en-US" dirty="0">
                <a:cs typeface="Calibri"/>
              </a:rPr>
              <a:t>Disadvantages</a:t>
            </a:r>
            <a:endParaRPr lang="en-US" dirty="0"/>
          </a:p>
          <a:p>
            <a:pPr lvl="3"/>
            <a:r>
              <a:rPr lang="en-US" dirty="0"/>
              <a:t>Not as familiar with criteria and terminology</a:t>
            </a:r>
            <a:endParaRPr lang="en-US" dirty="0">
              <a:cs typeface="Calibri"/>
            </a:endParaRPr>
          </a:p>
          <a:p>
            <a:pPr lvl="3"/>
            <a:r>
              <a:rPr lang="en-US" dirty="0">
                <a:cs typeface="Calibri"/>
              </a:rPr>
              <a:t>Cases missed</a:t>
            </a:r>
            <a:endParaRPr lang="en-US" dirty="0"/>
          </a:p>
          <a:p>
            <a:pPr lvl="3"/>
            <a:r>
              <a:rPr lang="en-US" dirty="0"/>
              <a:t>Incomplete </a:t>
            </a:r>
            <a:r>
              <a:rPr lang="en-US" dirty="0" err="1"/>
              <a:t>casefinding</a:t>
            </a:r>
            <a:r>
              <a:rPr lang="en-US" dirty="0">
                <a:cs typeface="Calibri"/>
              </a:rPr>
              <a:t> may occur</a:t>
            </a:r>
            <a:endParaRPr lang="en-US" dirty="0"/>
          </a:p>
          <a:p>
            <a:pPr marL="81915" indent="0">
              <a:buNone/>
            </a:pPr>
            <a:endParaRPr lang="en-US" dirty="0">
              <a:cs typeface="Calibri"/>
            </a:endParaRPr>
          </a:p>
          <a:p>
            <a:pPr marL="0" indent="0">
              <a:buNone/>
            </a:pPr>
            <a:endParaRPr lang="en-US" dirty="0"/>
          </a:p>
        </p:txBody>
      </p:sp>
    </p:spTree>
    <p:extLst>
      <p:ext uri="{BB962C8B-B14F-4D97-AF65-F5344CB8AC3E}">
        <p14:creationId xmlns:p14="http://schemas.microsoft.com/office/powerpoint/2010/main" val="76691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494F0-DD5A-BA45-D343-87ACBC78B201}"/>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2E7BE9AC-E155-7E14-A96E-B82C41583150}"/>
              </a:ext>
            </a:extLst>
          </p:cNvPr>
          <p:cNvSpPr>
            <a:spLocks noGrp="1"/>
          </p:cNvSpPr>
          <p:nvPr>
            <p:ph idx="1"/>
          </p:nvPr>
        </p:nvSpPr>
        <p:spPr/>
        <p:txBody>
          <a:bodyPr/>
          <a:lstStyle/>
          <a:p>
            <a:pPr lvl="1"/>
            <a:r>
              <a:rPr lang="en-US" dirty="0"/>
              <a:t>Pathology</a:t>
            </a:r>
          </a:p>
          <a:p>
            <a:pPr lvl="1"/>
            <a:r>
              <a:rPr lang="en-US" dirty="0">
                <a:cs typeface="Calibri"/>
              </a:rPr>
              <a:t>Disease Diagnosis Index</a:t>
            </a:r>
          </a:p>
          <a:p>
            <a:pPr lvl="1"/>
            <a:r>
              <a:rPr lang="en-US" dirty="0"/>
              <a:t>Surgery schedules and reports</a:t>
            </a:r>
          </a:p>
          <a:p>
            <a:pPr lvl="1"/>
            <a:r>
              <a:rPr lang="en-US" dirty="0">
                <a:cs typeface="Calibri"/>
              </a:rPr>
              <a:t>Radiology reports</a:t>
            </a:r>
          </a:p>
          <a:p>
            <a:pPr lvl="1"/>
            <a:r>
              <a:rPr lang="en-US" dirty="0"/>
              <a:t>Radiation and Medical Oncology</a:t>
            </a:r>
            <a:r>
              <a:rPr lang="en-US" dirty="0">
                <a:cs typeface="Calibri"/>
              </a:rPr>
              <a:t> Treatment summaries</a:t>
            </a:r>
          </a:p>
          <a:p>
            <a:pPr lvl="1"/>
            <a:r>
              <a:rPr lang="en-US" dirty="0"/>
              <a:t>Outpatient</a:t>
            </a:r>
            <a:r>
              <a:rPr lang="en-US" dirty="0">
                <a:cs typeface="Calibri"/>
              </a:rPr>
              <a:t> records</a:t>
            </a:r>
          </a:p>
          <a:p>
            <a:pPr lvl="1" indent="0">
              <a:buNone/>
            </a:pPr>
            <a:endParaRPr lang="en-US" dirty="0"/>
          </a:p>
          <a:p>
            <a:pPr lvl="1"/>
            <a:endParaRPr lang="en-US" dirty="0"/>
          </a:p>
        </p:txBody>
      </p:sp>
    </p:spTree>
    <p:extLst>
      <p:ext uri="{BB962C8B-B14F-4D97-AF65-F5344CB8AC3E}">
        <p14:creationId xmlns:p14="http://schemas.microsoft.com/office/powerpoint/2010/main" val="109247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50B8C-D326-BF6B-130E-CF82F3224676}"/>
              </a:ext>
            </a:extLst>
          </p:cNvPr>
          <p:cNvSpPr>
            <a:spLocks noGrp="1"/>
          </p:cNvSpPr>
          <p:nvPr>
            <p:ph type="title"/>
          </p:nvPr>
        </p:nvSpPr>
        <p:spPr/>
        <p:txBody>
          <a:bodyPr/>
          <a:lstStyle/>
          <a:p>
            <a:r>
              <a:rPr lang="en-US" dirty="0"/>
              <a:t>Importance of </a:t>
            </a:r>
            <a:r>
              <a:rPr lang="en-US" dirty="0" err="1"/>
              <a:t>Casefinding</a:t>
            </a:r>
            <a:endParaRPr lang="en-US" dirty="0"/>
          </a:p>
        </p:txBody>
      </p:sp>
      <p:sp>
        <p:nvSpPr>
          <p:cNvPr id="3" name="Content Placeholder 2">
            <a:extLst>
              <a:ext uri="{FF2B5EF4-FFF2-40B4-BE49-F238E27FC236}">
                <a16:creationId xmlns:a16="http://schemas.microsoft.com/office/drawing/2014/main" id="{26E1F48B-4CEF-B585-6269-32549897A378}"/>
              </a:ext>
            </a:extLst>
          </p:cNvPr>
          <p:cNvSpPr>
            <a:spLocks noGrp="1"/>
          </p:cNvSpPr>
          <p:nvPr>
            <p:ph idx="1"/>
          </p:nvPr>
        </p:nvSpPr>
        <p:spPr/>
        <p:txBody>
          <a:bodyPr/>
          <a:lstStyle/>
          <a:p>
            <a:pPr lvl="1"/>
            <a:r>
              <a:rPr lang="en-US" dirty="0"/>
              <a:t>Ensures complete reporting</a:t>
            </a:r>
          </a:p>
          <a:p>
            <a:pPr lvl="1"/>
            <a:r>
              <a:rPr lang="en-US" dirty="0"/>
              <a:t>Quality-control procedures</a:t>
            </a:r>
          </a:p>
          <a:p>
            <a:pPr lvl="1"/>
            <a:r>
              <a:rPr lang="en-US" dirty="0"/>
              <a:t>Completeness logs</a:t>
            </a:r>
            <a:r>
              <a:rPr lang="en-US" dirty="0">
                <a:cs typeface="Calibri"/>
              </a:rPr>
              <a:t> by:</a:t>
            </a:r>
          </a:p>
          <a:p>
            <a:pPr lvl="3"/>
            <a:r>
              <a:rPr lang="en-US" dirty="0"/>
              <a:t>Month and department</a:t>
            </a:r>
            <a:endParaRPr lang="en-US" dirty="0">
              <a:cs typeface="Calibri"/>
            </a:endParaRPr>
          </a:p>
          <a:p>
            <a:pPr lvl="3"/>
            <a:r>
              <a:rPr lang="en-US" dirty="0"/>
              <a:t>Month and year</a:t>
            </a:r>
            <a:endParaRPr lang="en-US" dirty="0">
              <a:cs typeface="Calibri"/>
            </a:endParaRPr>
          </a:p>
          <a:p>
            <a:pPr lvl="3"/>
            <a:r>
              <a:rPr lang="en-US" dirty="0"/>
              <a:t>Year and cancer site</a:t>
            </a:r>
            <a:endParaRPr lang="en-US" dirty="0">
              <a:cs typeface="Calibri"/>
            </a:endParaRPr>
          </a:p>
        </p:txBody>
      </p:sp>
    </p:spTree>
    <p:extLst>
      <p:ext uri="{BB962C8B-B14F-4D97-AF65-F5344CB8AC3E}">
        <p14:creationId xmlns:p14="http://schemas.microsoft.com/office/powerpoint/2010/main" val="173136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E74BA-FE35-6EA7-4C1F-9E7F30AF211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2A7E87A-9995-C6C1-5F51-F570D77D4573}"/>
              </a:ext>
            </a:extLst>
          </p:cNvPr>
          <p:cNvSpPr>
            <a:spLocks noGrp="1"/>
          </p:cNvSpPr>
          <p:nvPr>
            <p:ph idx="1"/>
          </p:nvPr>
        </p:nvSpPr>
        <p:spPr/>
        <p:txBody>
          <a:bodyPr/>
          <a:lstStyle/>
          <a:p>
            <a:pPr lvl="1"/>
            <a:r>
              <a:rPr lang="en-US" dirty="0" err="1"/>
              <a:t>Casefinding</a:t>
            </a:r>
            <a:r>
              <a:rPr lang="en-US" dirty="0"/>
              <a:t> is a system to identify every patient with a reportable diagnosis</a:t>
            </a:r>
          </a:p>
          <a:p>
            <a:pPr lvl="1"/>
            <a:r>
              <a:rPr lang="en-US" dirty="0"/>
              <a:t>Many sources utilized</a:t>
            </a:r>
          </a:p>
          <a:p>
            <a:pPr lvl="1"/>
            <a:r>
              <a:rPr lang="en-US" dirty="0"/>
              <a:t>Important for complete reporting</a:t>
            </a:r>
          </a:p>
          <a:p>
            <a:pPr lvl="1" indent="0">
              <a:buNone/>
            </a:pPr>
            <a:endParaRPr lang="en-US" dirty="0"/>
          </a:p>
        </p:txBody>
      </p:sp>
    </p:spTree>
    <p:extLst>
      <p:ext uri="{BB962C8B-B14F-4D97-AF65-F5344CB8AC3E}">
        <p14:creationId xmlns:p14="http://schemas.microsoft.com/office/powerpoint/2010/main" val="3018464675"/>
      </p:ext>
    </p:extLst>
  </p:cSld>
  <p:clrMapOvr>
    <a:masterClrMapping/>
  </p:clrMapOvr>
</p:sld>
</file>

<file path=ppt/theme/theme1.xml><?xml version="1.0" encoding="utf-8"?>
<a:theme xmlns:a="http://schemas.openxmlformats.org/drawingml/2006/main" name="Office Theme">
  <a:themeElements>
    <a:clrScheme name="NCRA Registry">
      <a:dk1>
        <a:srgbClr val="000000"/>
      </a:dk1>
      <a:lt1>
        <a:srgbClr val="FFFFFF"/>
      </a:lt1>
      <a:dk2>
        <a:srgbClr val="506D7B"/>
      </a:dk2>
      <a:lt2>
        <a:srgbClr val="E0B524"/>
      </a:lt2>
      <a:accent1>
        <a:srgbClr val="962F58"/>
      </a:accent1>
      <a:accent2>
        <a:srgbClr val="56A3A5"/>
      </a:accent2>
      <a:accent3>
        <a:srgbClr val="246B2B"/>
      </a:accent3>
      <a:accent4>
        <a:srgbClr val="ED4624"/>
      </a:accent4>
      <a:accent5>
        <a:srgbClr val="0C4C61"/>
      </a:accent5>
      <a:accent6>
        <a:srgbClr val="B13428"/>
      </a:accent6>
      <a:hlink>
        <a:srgbClr val="716657"/>
      </a:hlink>
      <a:folHlink>
        <a:srgbClr val="FBDD00"/>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F207FEFC38F64D94CE7B2FAA439BA6" ma:contentTypeVersion="16" ma:contentTypeDescription="Create a new document." ma:contentTypeScope="" ma:versionID="b91738d401015cb5bb8e730b20b9e1d3">
  <xsd:schema xmlns:xsd="http://www.w3.org/2001/XMLSchema" xmlns:xs="http://www.w3.org/2001/XMLSchema" xmlns:p="http://schemas.microsoft.com/office/2006/metadata/properties" xmlns:ns2="d6434c83-0255-46ef-a54d-be4537d18526" xmlns:ns3="0fcdeb9f-fe34-45d3-bf7e-6f45f3e47953" targetNamespace="http://schemas.microsoft.com/office/2006/metadata/properties" ma:root="true" ma:fieldsID="78060ed2ce8365e104bca1252d9ceff4" ns2:_="" ns3:_="">
    <xsd:import namespace="d6434c83-0255-46ef-a54d-be4537d18526"/>
    <xsd:import namespace="0fcdeb9f-fe34-45d3-bf7e-6f45f3e479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34c83-0255-46ef-a54d-be4537d18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60ee2a9-b1ca-491b-890d-1e313af4270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cdeb9f-fe34-45d3-bf7e-6f45f3e4795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cc9377-5417-4b8d-b887-a6120e35a9f2}" ma:internalName="TaxCatchAll" ma:showField="CatchAllData" ma:web="0fcdeb9f-fe34-45d3-bf7e-6f45f3e4795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434c83-0255-46ef-a54d-be4537d18526">
      <Terms xmlns="http://schemas.microsoft.com/office/infopath/2007/PartnerControls"/>
    </lcf76f155ced4ddcb4097134ff3c332f>
    <TaxCatchAll xmlns="0fcdeb9f-fe34-45d3-bf7e-6f45f3e47953" xsi:nil="true"/>
  </documentManagement>
</p:properties>
</file>

<file path=customXml/itemProps1.xml><?xml version="1.0" encoding="utf-8"?>
<ds:datastoreItem xmlns:ds="http://schemas.openxmlformats.org/officeDocument/2006/customXml" ds:itemID="{BC45EF66-CD20-4A4D-9219-0EA4C103C479}"/>
</file>

<file path=customXml/itemProps2.xml><?xml version="1.0" encoding="utf-8"?>
<ds:datastoreItem xmlns:ds="http://schemas.openxmlformats.org/officeDocument/2006/customXml" ds:itemID="{2C9793BD-134B-4331-AB91-C93571FEA348}"/>
</file>

<file path=customXml/itemProps3.xml><?xml version="1.0" encoding="utf-8"?>
<ds:datastoreItem xmlns:ds="http://schemas.openxmlformats.org/officeDocument/2006/customXml" ds:itemID="{C26C4F3F-288F-41F1-91A0-3F6ECA7E4DB9}"/>
</file>

<file path=docProps/app.xml><?xml version="1.0" encoding="utf-8"?>
<Properties xmlns="http://schemas.openxmlformats.org/officeDocument/2006/extended-properties" xmlns:vt="http://schemas.openxmlformats.org/officeDocument/2006/docPropsVTypes">
  <Template>Office Theme</Template>
  <TotalTime>415</TotalTime>
  <Words>853</Words>
  <Application>Microsoft Macintosh PowerPoint</Application>
  <PresentationFormat>On-screen Show (4:3)</PresentationFormat>
  <Paragraphs>104</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Aptos Black</vt:lpstr>
      <vt:lpstr>Aptos ExtraBold</vt:lpstr>
      <vt:lpstr>Arial</vt:lpstr>
      <vt:lpstr>Calibri</vt:lpstr>
      <vt:lpstr>Courier New</vt:lpstr>
      <vt:lpstr>Minion Pro</vt:lpstr>
      <vt:lpstr>Office Theme</vt:lpstr>
      <vt:lpstr>PowerPoint Presentation</vt:lpstr>
      <vt:lpstr>Objectives</vt:lpstr>
      <vt:lpstr>Casefinding</vt:lpstr>
      <vt:lpstr>Reportable List</vt:lpstr>
      <vt:lpstr>Casefinding Methods - Active</vt:lpstr>
      <vt:lpstr>Casefinding Methods - Passive</vt:lpstr>
      <vt:lpstr>Sources</vt:lpstr>
      <vt:lpstr>Importance of Casefinding</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Pope</dc:creator>
  <cp:lastModifiedBy>Lucy Pope</cp:lastModifiedBy>
  <cp:revision>13</cp:revision>
  <dcterms:created xsi:type="dcterms:W3CDTF">2024-11-18T18:14:04Z</dcterms:created>
  <dcterms:modified xsi:type="dcterms:W3CDTF">2025-01-24T22:25:49Z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0x01010082F207FEFC38F64D94CE7B2FAA439BA6</vt:lpwstr>
  </property>
  <property fmtid="{D5CDD505-2E9C-101B-9397-08002B2CF9AE}" pid="3" name="MediaServiceImageTags">
    <vt:lpwstr/>
  </property>
</Properties>
</file>