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7" r:id="rId5"/>
    <p:sldId id="275" r:id="rId6"/>
    <p:sldId id="276" r:id="rId7"/>
    <p:sldId id="278" r:id="rId8"/>
    <p:sldId id="279" r:id="rId9"/>
    <p:sldId id="280" r:id="rId10"/>
    <p:sldId id="281" r:id="rId11"/>
    <p:sldId id="282" r:id="rId12"/>
    <p:sldId id="283" r:id="rId13"/>
    <p:sldId id="284" r:id="rId14"/>
    <p:sldId id="285"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F5462-9A99-AD5F-43AE-B9AE56ED2D82}" name="Sara Biese" initials="SB" userId="S::sbiese_swtc.edu#ext#@ncrausaorg.onmicrosoft.com::da779831-c733-4c9c-8ab6-28a75534c9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FECA8-99E9-3D21-3517-6C9CFF62CBE1}" v="155" dt="2025-03-27T20:25:31.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712"/>
  </p:normalViewPr>
  <p:slideViewPr>
    <p:cSldViewPr snapToGrid="0">
      <p:cViewPr varScale="1">
        <p:scale>
          <a:sx n="96" d="100"/>
          <a:sy n="96" d="100"/>
        </p:scale>
        <p:origin x="12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4/21/2025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presentation, “Patient Follow</a:t>
            </a:r>
            <a:r>
              <a:rPr lang="en-US" baseline="0" dirty="0"/>
              <a:t> </a:t>
            </a:r>
            <a:r>
              <a:rPr lang="en-US" dirty="0"/>
              <a:t>Up,” is sponsored by the National Cancer Registrars Association Education Foundation.</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It is important</a:t>
            </a:r>
            <a:r>
              <a:rPr lang="en-US" baseline="0" dirty="0"/>
              <a:t> to perform an annual update of i</a:t>
            </a:r>
            <a:r>
              <a:rPr lang="en-US" dirty="0"/>
              <a:t>nformation concerning treatment, recurrence, and patient status in order to maintain accurate surveillance and</a:t>
            </a:r>
            <a:r>
              <a:rPr lang="en-US" baseline="0" dirty="0"/>
              <a:t> outcome measures</a:t>
            </a:r>
            <a:r>
              <a:rPr lang="en-US" dirty="0"/>
              <a:t>, such as survival rates</a:t>
            </a:r>
            <a:r>
              <a:rPr lang="en-US" baseline="0" dirty="0"/>
              <a:t>.</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Follow up also</a:t>
            </a:r>
            <a:r>
              <a:rPr lang="en-US" baseline="0" dirty="0"/>
              <a:t> helps ensure an accurate assessment of the regional cancer burden, which can influence the allocation of medical resources and help to identify changes in the regional cancer rates.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375274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a:t>
            </a:r>
            <a:r>
              <a:rPr lang="en-US" baseline="0" dirty="0"/>
              <a:t>-up is an organized, sequential method of obtaining information on the current health status of patients to see if their treatment worked. </a:t>
            </a:r>
          </a:p>
          <a:p>
            <a:endParaRPr lang="en-US" baseline="0" dirty="0"/>
          </a:p>
          <a:p>
            <a:r>
              <a:rPr lang="en-US" baseline="0" dirty="0"/>
              <a:t>It serves as a reminder to patients and practitioners about the importance of continued surveillance.  </a:t>
            </a:r>
          </a:p>
          <a:p>
            <a:endParaRPr lang="en-US" baseline="0" dirty="0"/>
          </a:p>
          <a:p>
            <a:r>
              <a:rPr lang="en-US" baseline="0" dirty="0"/>
              <a:t>The cancer registry uses many sources, like hospital</a:t>
            </a:r>
            <a:r>
              <a:rPr lang="en-US" dirty="0"/>
              <a:t> and clinic</a:t>
            </a:r>
            <a:r>
              <a:rPr lang="en-US" baseline="0" dirty="0"/>
              <a:t> </a:t>
            </a:r>
            <a:r>
              <a:rPr lang="en-US" dirty="0"/>
              <a:t>encounters</a:t>
            </a:r>
            <a:r>
              <a:rPr lang="en-US" baseline="0" dirty="0"/>
              <a:t>, to obtain follow-up information before sending letters to physicians and patients.</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161944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presentation is 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327160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 we will define what patient follow-up is, identify the goals of follow-up, review the methods used to perform and obtain follow-up,  and discuss why lifetime follow</a:t>
            </a:r>
            <a:r>
              <a:rPr lang="en-US" baseline="0" dirty="0"/>
              <a:t>-</a:t>
            </a:r>
            <a:r>
              <a:rPr lang="en-US" dirty="0"/>
              <a:t>up is an important aspect of the cancer registry. </a:t>
            </a:r>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Dr. E.A.</a:t>
            </a:r>
            <a:r>
              <a:rPr lang="en-US" baseline="0" dirty="0"/>
              <a:t> </a:t>
            </a:r>
            <a:r>
              <a:rPr lang="en-US" dirty="0"/>
              <a:t>Codman,</a:t>
            </a:r>
            <a:r>
              <a:rPr lang="en-US" baseline="0" dirty="0"/>
              <a:t> one of the founders of the American College of Surgeons stated, ”The main purpose of patient follow-up is to determine if the treatment worked.”</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79257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Patient follow</a:t>
            </a:r>
            <a:r>
              <a:rPr lang="en-US" baseline="0" dirty="0"/>
              <a:t>-</a:t>
            </a:r>
            <a:r>
              <a:rPr lang="en-US" dirty="0"/>
              <a:t>up provides ongoing surveillance</a:t>
            </a:r>
            <a:r>
              <a:rPr lang="en-US" baseline="0" dirty="0"/>
              <a:t> and</a:t>
            </a:r>
            <a:r>
              <a:rPr lang="en-US" dirty="0"/>
              <a:t> a means of evaluating outcomes.  Which includes collecting first course of treatment as</a:t>
            </a:r>
            <a:r>
              <a:rPr lang="en-US" dirty="0">
                <a:cs typeface="Calibri"/>
              </a:rPr>
              <a:t> well as any subsequent treatment due to progression or recurrence of the patient's cancer.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It also serves as a reminder to the patient and practitioner to</a:t>
            </a:r>
            <a:r>
              <a:rPr lang="en-US" baseline="0" dirty="0"/>
              <a:t> schedule regular clinical examinations.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27170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Cancer</a:t>
            </a:r>
            <a:r>
              <a:rPr lang="en-US" baseline="0" dirty="0"/>
              <a:t> registrars perform f</a:t>
            </a:r>
            <a:r>
              <a:rPr lang="en-US" dirty="0"/>
              <a:t>ollow-up</a:t>
            </a:r>
            <a:r>
              <a:rPr lang="en-US" baseline="0" dirty="0"/>
              <a:t> for each patient on an annual basis.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The cancer registry runs a monthly report listing patients whose </a:t>
            </a:r>
            <a:r>
              <a:rPr lang="en-US" dirty="0"/>
              <a:t>abstracts </a:t>
            </a:r>
            <a:r>
              <a:rPr lang="en-US" baseline="0" dirty="0"/>
              <a:t>have not been updated in the past 13 months.</a:t>
            </a:r>
            <a:r>
              <a:rPr lang="en-US" dirty="0"/>
              <a:t> </a:t>
            </a:r>
            <a:r>
              <a:rPr lang="en-US" baseline="0" dirty="0"/>
              <a:t> The registrar then uses multiple sources to find </a:t>
            </a:r>
            <a:r>
              <a:rPr lang="en-US" dirty="0"/>
              <a:t>updated </a:t>
            </a:r>
            <a:r>
              <a:rPr lang="en-US" baseline="0" dirty="0"/>
              <a:t>information on the patient:</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a:buChar char="•"/>
              <a:defRPr/>
            </a:pPr>
            <a:r>
              <a:rPr lang="en-US" baseline="0" dirty="0"/>
              <a:t>The cancer registrar reviews the patient’s hospital and</a:t>
            </a:r>
            <a:r>
              <a:rPr lang="en-US" dirty="0"/>
              <a:t>, if they have access, the </a:t>
            </a:r>
            <a:r>
              <a:rPr lang="en-US" baseline="0" dirty="0"/>
              <a:t>clinic medical </a:t>
            </a:r>
            <a:r>
              <a:rPr lang="en-US" dirty="0"/>
              <a:t>records</a:t>
            </a:r>
            <a:r>
              <a:rPr lang="en-US" baseline="0" dirty="0"/>
              <a:t> to see whether the patient has been seen within the past year.</a:t>
            </a:r>
            <a:r>
              <a:rPr lang="en-US" dirty="0"/>
              <a:t>  </a:t>
            </a:r>
            <a:endParaRPr lang="en-US" dirty="0">
              <a:cs typeface="Calibri"/>
            </a:endParaRPr>
          </a:p>
          <a:p>
            <a:pPr>
              <a:defRPr/>
            </a:pPr>
            <a:endParaRPr lang="en-US" dirty="0">
              <a:cs typeface="Calibri"/>
            </a:endParaRPr>
          </a:p>
          <a:p>
            <a:pPr marL="171450" indent="-171450">
              <a:buFont typeface="Arial"/>
              <a:buChar char="•"/>
              <a:defRPr/>
            </a:pPr>
            <a:r>
              <a:rPr lang="en-US" baseline="0" dirty="0"/>
              <a:t>If there are no new encounters, other sources are reviewed, including obituaries, state death indices, and other facility </a:t>
            </a:r>
            <a:r>
              <a:rPr lang="en-US" dirty="0"/>
              <a:t>or registrar</a:t>
            </a:r>
            <a:r>
              <a:rPr lang="en-US" baseline="0" dirty="0"/>
              <a:t> contacts.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365910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If no new contact date is found </a:t>
            </a:r>
            <a:r>
              <a:rPr lang="en-US" dirty="0"/>
              <a:t>after </a:t>
            </a:r>
            <a:r>
              <a:rPr lang="en-US" baseline="0" dirty="0"/>
              <a:t>reviewing these sources, the registrar sends a letter to the managing physician to obtain the most recent contact date </a:t>
            </a:r>
            <a:r>
              <a:rPr lang="en-US" dirty="0"/>
              <a:t>the</a:t>
            </a:r>
            <a:r>
              <a:rPr lang="en-US" baseline="0" dirty="0"/>
              <a:t> </a:t>
            </a:r>
            <a:r>
              <a:rPr lang="en-US" dirty="0"/>
              <a:t>physician or clinic </a:t>
            </a:r>
            <a:r>
              <a:rPr lang="en-US" baseline="0" dirty="0"/>
              <a:t>had with the patient.</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If the physician letter </a:t>
            </a:r>
            <a:r>
              <a:rPr lang="en-US" dirty="0"/>
              <a:t>is returned without a</a:t>
            </a:r>
            <a:r>
              <a:rPr lang="en-US" baseline="0" dirty="0"/>
              <a:t> more-recent</a:t>
            </a:r>
            <a:r>
              <a:rPr lang="en-US" dirty="0"/>
              <a:t> contact</a:t>
            </a:r>
            <a:r>
              <a:rPr lang="en-US" baseline="0" dirty="0"/>
              <a:t> </a:t>
            </a:r>
            <a:r>
              <a:rPr lang="en-US" dirty="0"/>
              <a:t>date</a:t>
            </a:r>
            <a:r>
              <a:rPr lang="en-US" baseline="0" dirty="0"/>
              <a:t>, a patient letter may be sent.</a:t>
            </a:r>
            <a:r>
              <a:rPr lang="en-US" dirty="0"/>
              <a:t> </a:t>
            </a:r>
            <a:r>
              <a:rPr lang="en-US" baseline="0" dirty="0"/>
              <a:t> The case should be reviewed carefully before a patient letter is sent.</a:t>
            </a:r>
            <a:r>
              <a:rPr lang="en-US" dirty="0"/>
              <a:t>  </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baseline="0" dirty="0"/>
              <a:t>A secondary contact letter may be sent if the patient is a minor or has a legal guardian.</a:t>
            </a:r>
            <a:r>
              <a:rPr lang="en-US" dirty="0">
                <a:cs typeface="Calibri"/>
              </a:rPr>
              <a:t>  Sometimes, a cancer registrar may send a letter to another cancer registry to obtain follow-up information.</a:t>
            </a:r>
          </a:p>
          <a:p>
            <a:pPr>
              <a:defRPr/>
            </a:pPr>
            <a:endParaRPr lang="en-US" dirty="0">
              <a:cs typeface="Calibri"/>
            </a:endParaRPr>
          </a:p>
          <a:p>
            <a:pPr>
              <a:defRPr/>
            </a:pPr>
            <a:r>
              <a:rPr lang="en-US" dirty="0">
                <a:cs typeface="Calibri"/>
              </a:rPr>
              <a:t>Some registries have the capability to import or interface data to update a patient's date of last contact.  This is called auto batching.  Two application examples would be Accurint People Search or </a:t>
            </a:r>
            <a:r>
              <a:rPr lang="en-US" dirty="0" err="1">
                <a:cs typeface="Calibri"/>
              </a:rPr>
              <a:t>Redsson</a:t>
            </a:r>
            <a:r>
              <a:rPr lang="en-US" dirty="0">
                <a:cs typeface="Calibri"/>
              </a:rPr>
              <a:t>. </a:t>
            </a:r>
          </a:p>
          <a:p>
            <a:pPr>
              <a:defRPr/>
            </a:pPr>
            <a:r>
              <a:rPr lang="en-US" dirty="0">
                <a:cs typeface="Calibri"/>
              </a:rPr>
              <a:t>Some cancer registry software have the ability to allow cancer registrars to import data from the Disease Index to update the date of last contact.  This saves the cancer registrar time by not having to complete it manually.</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27519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sending</a:t>
            </a:r>
            <a:r>
              <a:rPr lang="en-US" baseline="0" dirty="0"/>
              <a:t> a</a:t>
            </a:r>
            <a:r>
              <a:rPr lang="en-US" dirty="0"/>
              <a:t> patient</a:t>
            </a:r>
            <a:r>
              <a:rPr lang="en-US" baseline="0" dirty="0"/>
              <a:t> letter, most cancer registries include a brochure that explains the function of a cancer registry, why the patient is receiving the letter, and how their information is used by the registry.</a:t>
            </a:r>
          </a:p>
          <a:p>
            <a:endParaRPr lang="en-US" baseline="0" dirty="0"/>
          </a:p>
          <a:p>
            <a:r>
              <a:rPr lang="en-US" baseline="0" dirty="0"/>
              <a:t>The brochure also assures the patient that their information is kept confidential.</a:t>
            </a:r>
            <a:r>
              <a:rPr lang="en-US" dirty="0"/>
              <a:t> </a:t>
            </a:r>
            <a:r>
              <a:rPr lang="en-US" dirty="0">
                <a:cs typeface="Calibri"/>
              </a:rPr>
              <a:t> </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13672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Ongoing patient follow-up provides invaluable surveillance information at the local, regional, and national levels.  It is important for outcome statistics to know the patient’s cancer status: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Are they cancer free?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the cancer has recurred, where did it recur?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Did they have additional </a:t>
            </a:r>
            <a:r>
              <a:rPr lang="en-US" dirty="0"/>
              <a:t>treatment</a:t>
            </a:r>
            <a:r>
              <a:rPr lang="en-US" baseline="0" dirty="0"/>
              <a:t>?</a:t>
            </a:r>
            <a:endParaRPr lang="en-US" baseline="0" dirty="0">
              <a:cs typeface="Calibri"/>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Have they been diagnosed with a new and different primary?</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357521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Required follow-up rates are set by various agencies and governing bodies.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SEER Cancer Programs are required to maintain a 95% follow-up rate.  </a:t>
            </a:r>
            <a:endParaRPr lang="en-US"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aseline="0" dirty="0"/>
              <a:t>Commission on Cancer-accredited programs must maintain</a:t>
            </a:r>
            <a:r>
              <a:rPr lang="en-US" dirty="0"/>
              <a:t> certain follow</a:t>
            </a:r>
            <a:r>
              <a:rPr lang="en-US" dirty="0">
                <a:cs typeface="Calibri"/>
              </a:rPr>
              <a:t> up rates for two standards:</a:t>
            </a:r>
          </a:p>
          <a:p>
            <a:pPr marL="742950" lvl="1" indent="-285750">
              <a:spcBef>
                <a:spcPct val="20000"/>
              </a:spcBef>
              <a:buChar char="•"/>
              <a:defRPr/>
            </a:pPr>
            <a:r>
              <a:rPr lang="en-US" dirty="0"/>
              <a:t>Standard 5.3 Follow-up on ALL Patients from the facility's reference date must be at least 80%</a:t>
            </a:r>
            <a:endParaRPr lang="en-US" dirty="0">
              <a:cs typeface="Calibri"/>
            </a:endParaRPr>
          </a:p>
          <a:p>
            <a:pPr marL="742950" lvl="1" indent="-285750">
              <a:spcBef>
                <a:spcPct val="20000"/>
              </a:spcBef>
              <a:buChar char="•"/>
              <a:defRPr/>
            </a:pPr>
            <a:r>
              <a:rPr lang="en-US" dirty="0"/>
              <a:t>Standard 5.4 Follow-up on Recent Patients within the past 5 years or the facility's reference date, whichever is shorter, must be at least 90%</a:t>
            </a:r>
            <a:endParaRPr lang="en-US" dirty="0">
              <a:cs typeface="Calibri"/>
            </a:endParaRPr>
          </a:p>
          <a:p>
            <a:pPr>
              <a:defRPr/>
            </a:pPr>
            <a:endParaRPr lang="en-US" dirty="0"/>
          </a:p>
          <a:p>
            <a:pPr>
              <a:defRPr/>
            </a:pPr>
            <a:r>
              <a:rPr lang="en-US" baseline="0" dirty="0"/>
              <a:t>When </a:t>
            </a:r>
            <a:r>
              <a:rPr lang="en-US" dirty="0"/>
              <a:t>there has</a:t>
            </a:r>
            <a:r>
              <a:rPr lang="en-US" baseline="0" dirty="0"/>
              <a:t> been no contact with the patient for more than 15 months, </a:t>
            </a:r>
            <a:r>
              <a:rPr lang="en-US" dirty="0"/>
              <a:t>the patient is considered to be </a:t>
            </a:r>
            <a:r>
              <a:rPr lang="en-US" baseline="0" dirty="0"/>
              <a:t>“lost to follow-up.”</a:t>
            </a:r>
            <a:r>
              <a:rPr lang="en-US" dirty="0">
                <a:cs typeface="Calibri"/>
              </a:rPr>
              <a:t>  However, this does not mean that the cancer registry never follows up on this patient again.  Each year, the patient's medical record should be reviewed to determine if the patient had an encounter at the facility within the last 12 months.</a:t>
            </a:r>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426944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0"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4/21/2025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Patient Follow-Up</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Patient Follow-Up</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905C-615A-7ACA-8146-CB5F352C06F7}"/>
              </a:ext>
            </a:extLst>
          </p:cNvPr>
          <p:cNvSpPr>
            <a:spLocks noGrp="1"/>
          </p:cNvSpPr>
          <p:nvPr>
            <p:ph type="title"/>
          </p:nvPr>
        </p:nvSpPr>
        <p:spPr/>
        <p:txBody>
          <a:bodyPr/>
          <a:lstStyle/>
          <a:p>
            <a:r>
              <a:rPr lang="en-US" dirty="0"/>
              <a:t>Follow-Up Uses</a:t>
            </a:r>
          </a:p>
        </p:txBody>
      </p:sp>
      <p:sp>
        <p:nvSpPr>
          <p:cNvPr id="3" name="Content Placeholder 2">
            <a:extLst>
              <a:ext uri="{FF2B5EF4-FFF2-40B4-BE49-F238E27FC236}">
                <a16:creationId xmlns:a16="http://schemas.microsoft.com/office/drawing/2014/main" id="{D9423C33-6531-DA09-5047-5BD240DAFA36}"/>
              </a:ext>
            </a:extLst>
          </p:cNvPr>
          <p:cNvSpPr>
            <a:spLocks noGrp="1"/>
          </p:cNvSpPr>
          <p:nvPr>
            <p:ph idx="1"/>
          </p:nvPr>
        </p:nvSpPr>
        <p:spPr/>
        <p:txBody>
          <a:bodyPr/>
          <a:lstStyle/>
          <a:p>
            <a:pPr lvl="1"/>
            <a:r>
              <a:rPr lang="en-US" dirty="0"/>
              <a:t>Surveillance and outcome measures</a:t>
            </a:r>
          </a:p>
          <a:p>
            <a:pPr lvl="3">
              <a:spcAft>
                <a:spcPts val="600"/>
              </a:spcAft>
            </a:pPr>
            <a:r>
              <a:rPr lang="en-US" dirty="0">
                <a:cs typeface="Calibri"/>
              </a:rPr>
              <a:t>Survival rates</a:t>
            </a:r>
          </a:p>
          <a:p>
            <a:pPr lvl="1"/>
            <a:r>
              <a:rPr lang="en-US" dirty="0"/>
              <a:t>Means of assessing regional cancer burden</a:t>
            </a:r>
          </a:p>
          <a:p>
            <a:pPr lvl="1"/>
            <a:r>
              <a:rPr lang="en-US" dirty="0"/>
              <a:t>Assist in allocation of medical resources</a:t>
            </a:r>
          </a:p>
          <a:p>
            <a:pPr lvl="1"/>
            <a:r>
              <a:rPr lang="en-US" dirty="0"/>
              <a:t>Identify changes in regional cancer rates</a:t>
            </a:r>
          </a:p>
          <a:p>
            <a:pPr marL="0" indent="0">
              <a:buNone/>
            </a:pPr>
            <a:endParaRPr lang="en-US" dirty="0"/>
          </a:p>
          <a:p>
            <a:endParaRPr lang="en-US" dirty="0"/>
          </a:p>
        </p:txBody>
      </p:sp>
    </p:spTree>
    <p:extLst>
      <p:ext uri="{BB962C8B-B14F-4D97-AF65-F5344CB8AC3E}">
        <p14:creationId xmlns:p14="http://schemas.microsoft.com/office/powerpoint/2010/main" val="185848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EC73-28FF-A514-5E13-5748B726BA2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543AE7D-0EF7-2837-57B4-23F1664BF4CE}"/>
              </a:ext>
            </a:extLst>
          </p:cNvPr>
          <p:cNvSpPr>
            <a:spLocks noGrp="1"/>
          </p:cNvSpPr>
          <p:nvPr>
            <p:ph idx="1"/>
          </p:nvPr>
        </p:nvSpPr>
        <p:spPr/>
        <p:txBody>
          <a:bodyPr>
            <a:normAutofit lnSpcReduction="10000"/>
          </a:bodyPr>
          <a:lstStyle/>
          <a:p>
            <a:pPr lvl="1"/>
            <a:r>
              <a:rPr lang="en-US" dirty="0"/>
              <a:t>Follow-up determines if treatment worked</a:t>
            </a:r>
          </a:p>
          <a:p>
            <a:pPr lvl="1"/>
            <a:r>
              <a:rPr lang="en-US" dirty="0"/>
              <a:t>Ongoing patient surveillance and reminder of continued care</a:t>
            </a:r>
          </a:p>
          <a:p>
            <a:pPr lvl="1"/>
            <a:r>
              <a:rPr lang="en-US" dirty="0"/>
              <a:t>Many methods used for follow-up</a:t>
            </a:r>
          </a:p>
          <a:p>
            <a:pPr lvl="3"/>
            <a:r>
              <a:rPr lang="en-US" dirty="0"/>
              <a:t>Hospital and clinic encounters</a:t>
            </a:r>
          </a:p>
          <a:p>
            <a:pPr lvl="3"/>
            <a:r>
              <a:rPr lang="en-US" dirty="0"/>
              <a:t>Physician letters</a:t>
            </a:r>
          </a:p>
          <a:p>
            <a:pPr lvl="3"/>
            <a:r>
              <a:rPr lang="en-US" dirty="0"/>
              <a:t>Patient letters</a:t>
            </a:r>
            <a:endParaRPr lang="en-US" dirty="0">
              <a:cs typeface="Calibri"/>
            </a:endParaRPr>
          </a:p>
          <a:p>
            <a:pPr lvl="3"/>
            <a:r>
              <a:rPr lang="en-US" dirty="0"/>
              <a:t>Contract services (</a:t>
            </a:r>
            <a:r>
              <a:rPr lang="en-US" dirty="0" err="1"/>
              <a:t>Redsson</a:t>
            </a:r>
            <a:r>
              <a:rPr lang="en-US" dirty="0"/>
              <a:t>, Lexis Nexus, Accurint)</a:t>
            </a:r>
            <a:endParaRPr lang="en-US" dirty="0">
              <a:cs typeface="Calibri"/>
            </a:endParaRPr>
          </a:p>
          <a:p>
            <a:pPr lvl="3"/>
            <a:r>
              <a:rPr lang="en-US" dirty="0"/>
              <a:t>Internet searches (White Pages)</a:t>
            </a:r>
            <a:endParaRPr lang="en-US" dirty="0">
              <a:cs typeface="Calibri"/>
            </a:endParaRPr>
          </a:p>
          <a:p>
            <a:pPr lvl="3"/>
            <a:r>
              <a:rPr lang="en-US" dirty="0"/>
              <a:t>Obituaries</a:t>
            </a:r>
          </a:p>
          <a:p>
            <a:pPr lvl="3"/>
            <a:r>
              <a:rPr lang="en-US" dirty="0"/>
              <a:t>State Reports</a:t>
            </a:r>
          </a:p>
        </p:txBody>
      </p:sp>
    </p:spTree>
    <p:extLst>
      <p:ext uri="{BB962C8B-B14F-4D97-AF65-F5344CB8AC3E}">
        <p14:creationId xmlns:p14="http://schemas.microsoft.com/office/powerpoint/2010/main" val="94346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94A5F6-B3D3-7327-456D-4D5F8FA057CB}"/>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0C5C8229-7E59-0825-1656-6A8ABBC55851}"/>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D936282-3E06-86F7-AD91-E0E383C39BB6}"/>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46F850FF-DF8C-0AC0-EEA4-6983EB8B1288}"/>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F30802CB-073A-3D94-670E-BD854C879643}"/>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BCE73F7-D54B-B7FC-DA92-593E2BEA70BC}"/>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4131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vert="horz" lIns="91440" tIns="45720" rIns="91440" bIns="45720" rtlCol="0" anchor="t">
            <a:normAutofit/>
          </a:bodyPr>
          <a:lstStyle/>
          <a:p>
            <a:pPr lvl="1"/>
            <a:r>
              <a:rPr lang="en-US" dirty="0"/>
              <a:t>Define patient follow-up</a:t>
            </a:r>
          </a:p>
          <a:p>
            <a:pPr lvl="1"/>
            <a:r>
              <a:rPr lang="en-US" dirty="0"/>
              <a:t>Identify the goals of follow-up</a:t>
            </a:r>
            <a:endParaRPr lang="en-US" dirty="0">
              <a:cs typeface="Calibri"/>
            </a:endParaRPr>
          </a:p>
          <a:p>
            <a:pPr lvl="1"/>
            <a:r>
              <a:rPr lang="en-US" dirty="0">
                <a:latin typeface="Minion Pro"/>
              </a:rPr>
              <a:t>Review methods used to obtain patient follow-</a:t>
            </a:r>
            <a:r>
              <a:rPr lang="en-US">
                <a:latin typeface="Minion Pro"/>
              </a:rPr>
              <a:t>up information</a:t>
            </a:r>
            <a:endParaRPr lang="en-US" dirty="0">
              <a:cs typeface="Calibri"/>
            </a:endParaRPr>
          </a:p>
          <a:p>
            <a:pPr lvl="1"/>
            <a:r>
              <a:rPr lang="en-US" dirty="0">
                <a:latin typeface="Minion Pro"/>
              </a:rPr>
              <a:t>Discuss why lifetime follow-up is important</a:t>
            </a:r>
            <a:endParaRPr lang="en-US" dirty="0">
              <a:cs typeface="Calibri"/>
            </a:endParaRPr>
          </a:p>
        </p:txBody>
      </p:sp>
    </p:spTree>
    <p:extLst>
      <p:ext uri="{BB962C8B-B14F-4D97-AF65-F5344CB8AC3E}">
        <p14:creationId xmlns:p14="http://schemas.microsoft.com/office/powerpoint/2010/main" val="264897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92F-931E-1D19-63FC-0D11460964F4}"/>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5310F7EE-DEDC-1CAD-E5A1-45CBB35149ED}"/>
              </a:ext>
            </a:extLst>
          </p:cNvPr>
          <p:cNvSpPr>
            <a:spLocks noGrp="1"/>
          </p:cNvSpPr>
          <p:nvPr>
            <p:ph idx="1"/>
          </p:nvPr>
        </p:nvSpPr>
        <p:spPr/>
        <p:txBody>
          <a:bodyPr/>
          <a:lstStyle/>
          <a:p>
            <a:pPr marL="82296" lvl="2"/>
            <a:r>
              <a:rPr lang="en-US" dirty="0"/>
              <a:t>“The main purpose of patient follow-up is  </a:t>
            </a:r>
            <a:br>
              <a:rPr lang="en-US" dirty="0"/>
            </a:br>
            <a:r>
              <a:rPr lang="en-US" dirty="0"/>
              <a:t>to determine if the treatment worked.”</a:t>
            </a:r>
          </a:p>
          <a:p>
            <a:pPr marL="310896" lvl="1" indent="0">
              <a:buNone/>
            </a:pPr>
            <a:r>
              <a:rPr lang="en-US" dirty="0"/>
              <a:t>	</a:t>
            </a:r>
            <a:r>
              <a:rPr lang="en-US" sz="1600" dirty="0"/>
              <a:t>E.A. Codman, M.D.</a:t>
            </a:r>
            <a:br>
              <a:rPr lang="en-US" sz="1600" dirty="0"/>
            </a:br>
            <a:r>
              <a:rPr lang="en-US" sz="1600" dirty="0"/>
              <a:t>	Founding member of the American College of Surgeons</a:t>
            </a:r>
          </a:p>
          <a:p>
            <a:pPr marL="0" indent="0">
              <a:buNone/>
            </a:pPr>
            <a:endParaRPr lang="en-US" dirty="0"/>
          </a:p>
        </p:txBody>
      </p:sp>
    </p:spTree>
    <p:extLst>
      <p:ext uri="{BB962C8B-B14F-4D97-AF65-F5344CB8AC3E}">
        <p14:creationId xmlns:p14="http://schemas.microsoft.com/office/powerpoint/2010/main" val="319495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12F8-EDB3-B2B0-9C98-5DDDA83FF6D1}"/>
              </a:ext>
            </a:extLst>
          </p:cNvPr>
          <p:cNvSpPr>
            <a:spLocks noGrp="1"/>
          </p:cNvSpPr>
          <p:nvPr>
            <p:ph type="title"/>
          </p:nvPr>
        </p:nvSpPr>
        <p:spPr/>
        <p:txBody>
          <a:bodyPr/>
          <a:lstStyle/>
          <a:p>
            <a:r>
              <a:rPr lang="en-US" dirty="0"/>
              <a:t>Goals of Patient Follow-Up</a:t>
            </a:r>
          </a:p>
        </p:txBody>
      </p:sp>
      <p:sp>
        <p:nvSpPr>
          <p:cNvPr id="3" name="Content Placeholder 2">
            <a:extLst>
              <a:ext uri="{FF2B5EF4-FFF2-40B4-BE49-F238E27FC236}">
                <a16:creationId xmlns:a16="http://schemas.microsoft.com/office/drawing/2014/main" id="{15001D42-006F-0F12-F97C-E3750AD0ACB2}"/>
              </a:ext>
            </a:extLst>
          </p:cNvPr>
          <p:cNvSpPr>
            <a:spLocks noGrp="1"/>
          </p:cNvSpPr>
          <p:nvPr>
            <p:ph idx="1"/>
          </p:nvPr>
        </p:nvSpPr>
        <p:spPr/>
        <p:txBody>
          <a:bodyPr/>
          <a:lstStyle/>
          <a:p>
            <a:pPr lvl="1"/>
            <a:r>
              <a:rPr lang="en-US" dirty="0"/>
              <a:t>Ongoing surveillance</a:t>
            </a:r>
          </a:p>
          <a:p>
            <a:pPr lvl="1"/>
            <a:r>
              <a:rPr lang="en-US" dirty="0"/>
              <a:t>Evaluation of outcomes </a:t>
            </a:r>
          </a:p>
          <a:p>
            <a:pPr lvl="1"/>
            <a:r>
              <a:rPr lang="en-US" dirty="0"/>
              <a:t>Collecting first and subsequent treatment</a:t>
            </a:r>
          </a:p>
          <a:p>
            <a:pPr lvl="1"/>
            <a:r>
              <a:rPr lang="en-US" dirty="0"/>
              <a:t>Reminder to patients and practitioners of continued care</a:t>
            </a:r>
          </a:p>
          <a:p>
            <a:pPr lvl="1"/>
            <a:endParaRPr lang="en-US" dirty="0"/>
          </a:p>
        </p:txBody>
      </p:sp>
    </p:spTree>
    <p:extLst>
      <p:ext uri="{BB962C8B-B14F-4D97-AF65-F5344CB8AC3E}">
        <p14:creationId xmlns:p14="http://schemas.microsoft.com/office/powerpoint/2010/main" val="137916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7590-2C77-03CD-33AC-2390646C7346}"/>
              </a:ext>
            </a:extLst>
          </p:cNvPr>
          <p:cNvSpPr>
            <a:spLocks noGrp="1"/>
          </p:cNvSpPr>
          <p:nvPr>
            <p:ph type="title"/>
          </p:nvPr>
        </p:nvSpPr>
        <p:spPr/>
        <p:txBody>
          <a:bodyPr/>
          <a:lstStyle/>
          <a:p>
            <a:r>
              <a:rPr lang="en-US" dirty="0"/>
              <a:t>Follow-Up Performed Annually</a:t>
            </a:r>
          </a:p>
        </p:txBody>
      </p:sp>
      <p:sp>
        <p:nvSpPr>
          <p:cNvPr id="3" name="Content Placeholder 2">
            <a:extLst>
              <a:ext uri="{FF2B5EF4-FFF2-40B4-BE49-F238E27FC236}">
                <a16:creationId xmlns:a16="http://schemas.microsoft.com/office/drawing/2014/main" id="{152283B4-993B-220C-8D60-2385F2B6744E}"/>
              </a:ext>
            </a:extLst>
          </p:cNvPr>
          <p:cNvSpPr>
            <a:spLocks noGrp="1"/>
          </p:cNvSpPr>
          <p:nvPr>
            <p:ph idx="1"/>
          </p:nvPr>
        </p:nvSpPr>
        <p:spPr/>
        <p:txBody>
          <a:bodyPr/>
          <a:lstStyle/>
          <a:p>
            <a:pPr lvl="1"/>
            <a:r>
              <a:rPr lang="en-US" dirty="0"/>
              <a:t>Monthly report generated</a:t>
            </a:r>
          </a:p>
          <a:p>
            <a:pPr lvl="1"/>
            <a:r>
              <a:rPr lang="en-US" dirty="0"/>
              <a:t>Follow-up list compared to various sources</a:t>
            </a:r>
          </a:p>
          <a:p>
            <a:pPr lvl="3"/>
            <a:r>
              <a:rPr lang="en-US" dirty="0"/>
              <a:t>Hospital admissions</a:t>
            </a:r>
          </a:p>
          <a:p>
            <a:pPr lvl="3"/>
            <a:r>
              <a:rPr lang="en-US" dirty="0"/>
              <a:t>Outpatient and clinic encounters</a:t>
            </a:r>
          </a:p>
          <a:p>
            <a:pPr lvl="3"/>
            <a:r>
              <a:rPr lang="en-US" dirty="0"/>
              <a:t>Obituaries</a:t>
            </a:r>
            <a:endParaRPr lang="en-US" dirty="0">
              <a:cs typeface="Calibri"/>
            </a:endParaRPr>
          </a:p>
          <a:p>
            <a:pPr lvl="3"/>
            <a:r>
              <a:rPr lang="en-US" dirty="0"/>
              <a:t>State death indices</a:t>
            </a:r>
            <a:endParaRPr lang="en-US" dirty="0">
              <a:cs typeface="Calibri"/>
            </a:endParaRPr>
          </a:p>
          <a:p>
            <a:pPr lvl="3"/>
            <a:r>
              <a:rPr lang="en-US" dirty="0"/>
              <a:t>Other hospital or facility contacts</a:t>
            </a:r>
          </a:p>
          <a:p>
            <a:pPr marL="0" indent="0">
              <a:buNone/>
            </a:pPr>
            <a:endParaRPr lang="en-US" dirty="0"/>
          </a:p>
          <a:p>
            <a:endParaRPr lang="en-US" dirty="0"/>
          </a:p>
        </p:txBody>
      </p:sp>
    </p:spTree>
    <p:extLst>
      <p:ext uri="{BB962C8B-B14F-4D97-AF65-F5344CB8AC3E}">
        <p14:creationId xmlns:p14="http://schemas.microsoft.com/office/powerpoint/2010/main" val="105803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EF3A-FD71-5E58-403A-1EF999492202}"/>
              </a:ext>
            </a:extLst>
          </p:cNvPr>
          <p:cNvSpPr>
            <a:spLocks noGrp="1"/>
          </p:cNvSpPr>
          <p:nvPr>
            <p:ph type="title"/>
          </p:nvPr>
        </p:nvSpPr>
        <p:spPr/>
        <p:txBody>
          <a:bodyPr/>
          <a:lstStyle/>
          <a:p>
            <a:r>
              <a:rPr lang="en-US" dirty="0"/>
              <a:t>Follow-Up Process</a:t>
            </a:r>
          </a:p>
        </p:txBody>
      </p:sp>
      <p:sp>
        <p:nvSpPr>
          <p:cNvPr id="3" name="Content Placeholder 2">
            <a:extLst>
              <a:ext uri="{FF2B5EF4-FFF2-40B4-BE49-F238E27FC236}">
                <a16:creationId xmlns:a16="http://schemas.microsoft.com/office/drawing/2014/main" id="{D65F5430-BAF2-75F6-739A-6482B75C2AAD}"/>
              </a:ext>
            </a:extLst>
          </p:cNvPr>
          <p:cNvSpPr>
            <a:spLocks noGrp="1"/>
          </p:cNvSpPr>
          <p:nvPr>
            <p:ph idx="1"/>
          </p:nvPr>
        </p:nvSpPr>
        <p:spPr/>
        <p:txBody>
          <a:bodyPr vert="horz" lIns="91440" tIns="45720" rIns="91440" bIns="45720" rtlCol="0" anchor="t">
            <a:normAutofit/>
          </a:bodyPr>
          <a:lstStyle/>
          <a:p>
            <a:pPr lvl="1"/>
            <a:r>
              <a:rPr lang="en-US" dirty="0">
                <a:latin typeface="Minion Pro"/>
              </a:rPr>
              <a:t>Review Disease Index for readmissions</a:t>
            </a:r>
            <a:endParaRPr lang="en-US" dirty="0">
              <a:cs typeface="Calibri"/>
            </a:endParaRPr>
          </a:p>
          <a:p>
            <a:pPr lvl="1"/>
            <a:r>
              <a:rPr lang="en-US" dirty="0">
                <a:latin typeface="Minion Pro"/>
              </a:rPr>
              <a:t>Physician letter</a:t>
            </a:r>
            <a:endParaRPr lang="en-US" dirty="0">
              <a:latin typeface="Minion Pro"/>
              <a:cs typeface="Calibri"/>
            </a:endParaRPr>
          </a:p>
          <a:p>
            <a:pPr lvl="1"/>
            <a:r>
              <a:rPr lang="en-US" dirty="0"/>
              <a:t>Patient letter</a:t>
            </a:r>
          </a:p>
          <a:p>
            <a:pPr lvl="1"/>
            <a:r>
              <a:rPr lang="en-US" dirty="0"/>
              <a:t>Secondary contact letter </a:t>
            </a:r>
          </a:p>
          <a:p>
            <a:pPr lvl="1"/>
            <a:r>
              <a:rPr lang="en-US" dirty="0">
                <a:latin typeface="Minion Pro"/>
              </a:rPr>
              <a:t>Other Cancer Registries</a:t>
            </a:r>
            <a:endParaRPr lang="en-US" dirty="0">
              <a:cs typeface="Calibri"/>
            </a:endParaRPr>
          </a:p>
          <a:p>
            <a:pPr lvl="1"/>
            <a:r>
              <a:rPr lang="en-US">
                <a:latin typeface="Minion Pro"/>
              </a:rPr>
              <a:t>Auto batching</a:t>
            </a:r>
            <a:endParaRPr lang="en-US">
              <a:cs typeface="Calibri"/>
            </a:endParaRPr>
          </a:p>
          <a:p>
            <a:pPr lvl="1"/>
            <a:r>
              <a:rPr lang="en-US" dirty="0">
                <a:latin typeface="Minion Pro"/>
              </a:rPr>
              <a:t>Import from the Disease Index</a:t>
            </a:r>
            <a:endParaRPr lang="en-US" dirty="0">
              <a:cs typeface="Calibri"/>
            </a:endParaRPr>
          </a:p>
        </p:txBody>
      </p:sp>
    </p:spTree>
    <p:extLst>
      <p:ext uri="{BB962C8B-B14F-4D97-AF65-F5344CB8AC3E}">
        <p14:creationId xmlns:p14="http://schemas.microsoft.com/office/powerpoint/2010/main" val="192955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722-7C32-64E4-FD3B-5F7DFE6E8CBA}"/>
              </a:ext>
            </a:extLst>
          </p:cNvPr>
          <p:cNvSpPr>
            <a:spLocks noGrp="1"/>
          </p:cNvSpPr>
          <p:nvPr>
            <p:ph type="title"/>
          </p:nvPr>
        </p:nvSpPr>
        <p:spPr/>
        <p:txBody>
          <a:bodyPr/>
          <a:lstStyle/>
          <a:p>
            <a:r>
              <a:rPr lang="en-US" dirty="0"/>
              <a:t>Cancer Registry Brochure</a:t>
            </a:r>
          </a:p>
        </p:txBody>
      </p:sp>
      <p:sp>
        <p:nvSpPr>
          <p:cNvPr id="3" name="Content Placeholder 2">
            <a:extLst>
              <a:ext uri="{FF2B5EF4-FFF2-40B4-BE49-F238E27FC236}">
                <a16:creationId xmlns:a16="http://schemas.microsoft.com/office/drawing/2014/main" id="{04BEB95E-6C90-C468-13E1-56DE1FD303E3}"/>
              </a:ext>
            </a:extLst>
          </p:cNvPr>
          <p:cNvSpPr>
            <a:spLocks noGrp="1"/>
          </p:cNvSpPr>
          <p:nvPr>
            <p:ph idx="1"/>
          </p:nvPr>
        </p:nvSpPr>
        <p:spPr/>
        <p:txBody>
          <a:bodyPr/>
          <a:lstStyle/>
          <a:p>
            <a:pPr lvl="1"/>
            <a:r>
              <a:rPr lang="en-US" dirty="0"/>
              <a:t>Function of a cancer registry</a:t>
            </a:r>
          </a:p>
          <a:p>
            <a:pPr lvl="1"/>
            <a:r>
              <a:rPr lang="en-US" dirty="0"/>
              <a:t>Purpose of request</a:t>
            </a:r>
          </a:p>
          <a:p>
            <a:pPr lvl="1"/>
            <a:r>
              <a:rPr lang="en-US" dirty="0"/>
              <a:t>Use of information</a:t>
            </a:r>
          </a:p>
          <a:p>
            <a:pPr lvl="1"/>
            <a:r>
              <a:rPr lang="en-US" dirty="0"/>
              <a:t>Safeguards to ensure confidentiality</a:t>
            </a:r>
          </a:p>
        </p:txBody>
      </p:sp>
    </p:spTree>
    <p:extLst>
      <p:ext uri="{BB962C8B-B14F-4D97-AF65-F5344CB8AC3E}">
        <p14:creationId xmlns:p14="http://schemas.microsoft.com/office/powerpoint/2010/main" val="271423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3074-E31E-B16B-23D1-CF323CC88F5F}"/>
              </a:ext>
            </a:extLst>
          </p:cNvPr>
          <p:cNvSpPr>
            <a:spLocks noGrp="1"/>
          </p:cNvSpPr>
          <p:nvPr>
            <p:ph type="title"/>
          </p:nvPr>
        </p:nvSpPr>
        <p:spPr/>
        <p:txBody>
          <a:bodyPr/>
          <a:lstStyle/>
          <a:p>
            <a:r>
              <a:rPr lang="en-US" dirty="0"/>
              <a:t>Follow-Up Provides</a:t>
            </a:r>
          </a:p>
        </p:txBody>
      </p:sp>
      <p:sp>
        <p:nvSpPr>
          <p:cNvPr id="3" name="Content Placeholder 2">
            <a:extLst>
              <a:ext uri="{FF2B5EF4-FFF2-40B4-BE49-F238E27FC236}">
                <a16:creationId xmlns:a16="http://schemas.microsoft.com/office/drawing/2014/main" id="{699EA313-B57D-7CD3-5577-4CED9B272B88}"/>
              </a:ext>
            </a:extLst>
          </p:cNvPr>
          <p:cNvSpPr>
            <a:spLocks noGrp="1"/>
          </p:cNvSpPr>
          <p:nvPr>
            <p:ph idx="1"/>
          </p:nvPr>
        </p:nvSpPr>
        <p:spPr/>
        <p:txBody>
          <a:bodyPr/>
          <a:lstStyle/>
          <a:p>
            <a:pPr lvl="1"/>
            <a:r>
              <a:rPr lang="en-US" dirty="0"/>
              <a:t>Current cancer status</a:t>
            </a:r>
          </a:p>
          <a:p>
            <a:pPr lvl="3"/>
            <a:r>
              <a:rPr lang="en-US" dirty="0"/>
              <a:t>Free of cancer</a:t>
            </a:r>
          </a:p>
          <a:p>
            <a:pPr lvl="3"/>
            <a:r>
              <a:rPr lang="en-US" dirty="0"/>
              <a:t>Recurrent disease</a:t>
            </a:r>
          </a:p>
          <a:p>
            <a:pPr lvl="3"/>
            <a:r>
              <a:rPr lang="en-US" dirty="0"/>
              <a:t>Additional treatment(s)</a:t>
            </a:r>
          </a:p>
          <a:p>
            <a:pPr lvl="3"/>
            <a:r>
              <a:rPr lang="en-US" dirty="0"/>
              <a:t>New type of cancer</a:t>
            </a:r>
          </a:p>
        </p:txBody>
      </p:sp>
    </p:spTree>
    <p:extLst>
      <p:ext uri="{BB962C8B-B14F-4D97-AF65-F5344CB8AC3E}">
        <p14:creationId xmlns:p14="http://schemas.microsoft.com/office/powerpoint/2010/main" val="342018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EF32-F0F2-8BA1-17C3-CE9A3305ABE1}"/>
              </a:ext>
            </a:extLst>
          </p:cNvPr>
          <p:cNvSpPr>
            <a:spLocks noGrp="1"/>
          </p:cNvSpPr>
          <p:nvPr>
            <p:ph type="title"/>
          </p:nvPr>
        </p:nvSpPr>
        <p:spPr/>
        <p:txBody>
          <a:bodyPr/>
          <a:lstStyle/>
          <a:p>
            <a:r>
              <a:rPr lang="en-US" dirty="0"/>
              <a:t>Follow-Up Rates</a:t>
            </a:r>
          </a:p>
        </p:txBody>
      </p:sp>
      <p:sp>
        <p:nvSpPr>
          <p:cNvPr id="3" name="Content Placeholder 2">
            <a:extLst>
              <a:ext uri="{FF2B5EF4-FFF2-40B4-BE49-F238E27FC236}">
                <a16:creationId xmlns:a16="http://schemas.microsoft.com/office/drawing/2014/main" id="{990D4849-C18E-6856-A62F-A9BA7F4830FD}"/>
              </a:ext>
            </a:extLst>
          </p:cNvPr>
          <p:cNvSpPr>
            <a:spLocks noGrp="1"/>
          </p:cNvSpPr>
          <p:nvPr>
            <p:ph idx="1"/>
          </p:nvPr>
        </p:nvSpPr>
        <p:spPr>
          <a:xfrm>
            <a:off x="2278365" y="2020824"/>
            <a:ext cx="6236984" cy="4745143"/>
          </a:xfrm>
        </p:spPr>
        <p:txBody>
          <a:bodyPr vert="horz" lIns="91440" tIns="45720" rIns="91440" bIns="45720" rtlCol="0" anchor="t">
            <a:normAutofit lnSpcReduction="10000"/>
          </a:bodyPr>
          <a:lstStyle/>
          <a:p>
            <a:pPr lvl="1"/>
            <a:r>
              <a:rPr lang="en-US" dirty="0"/>
              <a:t>Surveillance, Epidemiology and End Results (SEER) Programs</a:t>
            </a:r>
          </a:p>
          <a:p>
            <a:pPr lvl="3">
              <a:spcAft>
                <a:spcPts val="600"/>
              </a:spcAft>
            </a:pPr>
            <a:r>
              <a:rPr lang="en-US" dirty="0"/>
              <a:t>95% annual follow-up</a:t>
            </a:r>
          </a:p>
          <a:p>
            <a:pPr lvl="1"/>
            <a:r>
              <a:rPr lang="en-US" dirty="0"/>
              <a:t>Commission on Cancer (CoC) Accredited Program Requirements</a:t>
            </a:r>
          </a:p>
          <a:p>
            <a:pPr lvl="3"/>
            <a:r>
              <a:rPr lang="en-US" dirty="0"/>
              <a:t>80% rate is maintained from the most current </a:t>
            </a:r>
            <a:br>
              <a:rPr lang="en-US" dirty="0"/>
            </a:br>
            <a:r>
              <a:rPr lang="en-US" dirty="0"/>
              <a:t>year of completed cases through 15 years before </a:t>
            </a:r>
            <a:br>
              <a:rPr lang="en-US" dirty="0"/>
            </a:br>
            <a:r>
              <a:rPr lang="en-US" dirty="0"/>
              <a:t>or the program’s first accreditation date, </a:t>
            </a:r>
            <a:br>
              <a:rPr lang="en-US" dirty="0"/>
            </a:br>
            <a:r>
              <a:rPr lang="en-US" dirty="0"/>
              <a:t>whichever is short</a:t>
            </a:r>
            <a:endParaRPr lang="en-US" dirty="0">
              <a:cs typeface="Calibri"/>
            </a:endParaRPr>
          </a:p>
          <a:p>
            <a:pPr lvl="3"/>
            <a:r>
              <a:rPr lang="en-US" dirty="0">
                <a:latin typeface="Minion Pro"/>
              </a:rPr>
              <a:t>90% rate is maintained from the most current </a:t>
            </a:r>
            <a:br>
              <a:rPr lang="en-US" dirty="0"/>
            </a:br>
            <a:r>
              <a:rPr lang="en-US" dirty="0">
                <a:latin typeface="Minion Pro"/>
              </a:rPr>
              <a:t>year of completed cases through 5 years before </a:t>
            </a:r>
            <a:br>
              <a:rPr lang="en-US" dirty="0"/>
            </a:br>
            <a:r>
              <a:rPr lang="en-US" dirty="0">
                <a:latin typeface="Minion Pro"/>
              </a:rPr>
              <a:t>or the program’s first accreditation date, </a:t>
            </a:r>
            <a:br>
              <a:rPr lang="en-US" dirty="0"/>
            </a:br>
            <a:r>
              <a:rPr lang="en-US" dirty="0">
                <a:latin typeface="Minion Pro"/>
              </a:rPr>
              <a:t>whichever is shorter</a:t>
            </a:r>
            <a:endParaRPr lang="en-US" dirty="0">
              <a:latin typeface="Minion Pro"/>
              <a:cs typeface="Calibri"/>
            </a:endParaRPr>
          </a:p>
          <a:p>
            <a:pPr lvl="3"/>
            <a:r>
              <a:rPr lang="en-US" dirty="0">
                <a:latin typeface="Minion Pro"/>
              </a:rPr>
              <a:t>Lost to follow-up: no contact for &gt;15 months</a:t>
            </a:r>
            <a:endParaRPr lang="en-US" dirty="0"/>
          </a:p>
        </p:txBody>
      </p:sp>
    </p:spTree>
    <p:extLst>
      <p:ext uri="{BB962C8B-B14F-4D97-AF65-F5344CB8AC3E}">
        <p14:creationId xmlns:p14="http://schemas.microsoft.com/office/powerpoint/2010/main" val="59135550"/>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C1A5CF03-3052-43E9-882C-8E8F24047E26}">
  <ds:schemaRefs>
    <ds:schemaRef ds:uri="http://schemas.microsoft.com/sharepoint/v3/contenttype/forms"/>
  </ds:schemaRefs>
</ds:datastoreItem>
</file>

<file path=customXml/itemProps2.xml><?xml version="1.0" encoding="utf-8"?>
<ds:datastoreItem xmlns:ds="http://schemas.openxmlformats.org/officeDocument/2006/customXml" ds:itemID="{70708AEC-C719-4A3B-9570-7932AA187BA8}"/>
</file>

<file path=customXml/itemProps3.xml><?xml version="1.0" encoding="utf-8"?>
<ds:datastoreItem xmlns:ds="http://schemas.openxmlformats.org/officeDocument/2006/customXml" ds:itemID="{22D924D6-7BEC-45E3-9A52-6A86C0D546E9}">
  <ds:schemaRefs>
    <ds:schemaRef ds:uri="http://schemas.microsoft.com/office/2006/metadata/properties"/>
    <ds:schemaRef ds:uri="http://schemas.microsoft.com/office/infopath/2007/PartnerControls"/>
    <ds:schemaRef ds:uri="d6434c83-0255-46ef-a54d-be4537d18526"/>
    <ds:schemaRef ds:uri="0fcdeb9f-fe34-45d3-bf7e-6f45f3e47953"/>
  </ds:schemaRefs>
</ds:datastoreItem>
</file>

<file path=docProps/app.xml><?xml version="1.0" encoding="utf-8"?>
<Properties xmlns="http://schemas.openxmlformats.org/officeDocument/2006/extended-properties" xmlns:vt="http://schemas.openxmlformats.org/officeDocument/2006/docPropsVTypes">
  <Template>Office Theme</Template>
  <TotalTime>424</TotalTime>
  <Words>1262</Words>
  <Application>Microsoft Office PowerPoint</Application>
  <PresentationFormat>On-screen Show (4:3)</PresentationFormat>
  <Paragraphs>131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Follow-Up</vt:lpstr>
      <vt:lpstr>Goals of Patient Follow-Up</vt:lpstr>
      <vt:lpstr>Follow-Up Performed Annually</vt:lpstr>
      <vt:lpstr>Follow-Up Process</vt:lpstr>
      <vt:lpstr>Cancer Registry Brochure</vt:lpstr>
      <vt:lpstr>Follow-Up Provides</vt:lpstr>
      <vt:lpstr>Follow-Up Rates</vt:lpstr>
      <vt:lpstr>Follow-Up Uses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Lori Swain</cp:lastModifiedBy>
  <cp:revision>42</cp:revision>
  <dcterms:created xsi:type="dcterms:W3CDTF">2024-11-18T18:14:04Z</dcterms:created>
  <dcterms:modified xsi:type="dcterms:W3CDTF">2025-04-21T15:22:11Z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