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7" r:id="rId2"/>
    <p:sldId id="286" r:id="rId3"/>
    <p:sldId id="275" r:id="rId4"/>
    <p:sldId id="276" r:id="rId5"/>
    <p:sldId id="278" r:id="rId6"/>
    <p:sldId id="279" r:id="rId7"/>
    <p:sldId id="280" r:id="rId8"/>
    <p:sldId id="281" r:id="rId9"/>
    <p:sldId id="282" r:id="rId10"/>
    <p:sldId id="285"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7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712"/>
  </p:normalViewPr>
  <p:slideViewPr>
    <p:cSldViewPr snapToGrid="0">
      <p:cViewPr varScale="1">
        <p:scale>
          <a:sx n="109" d="100"/>
          <a:sy n="109" d="100"/>
        </p:scale>
        <p:origin x="12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ED892-9C03-FD41-B787-F0F0781FC01C}" type="datetimeFigureOut">
              <a:rPr lang="en-US" smtClean="0"/>
              <a:t>1/24/25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9111-8467-1044-9515-A72EAC239BEF}" type="slidenum">
              <a:rPr lang="en-US" smtClean="0"/>
              <a:t>‹#›</a:t>
            </a:fld>
            <a:endParaRPr lang="en-US"/>
          </a:p>
        </p:txBody>
      </p:sp>
    </p:spTree>
    <p:extLst>
      <p:ext uri="{BB962C8B-B14F-4D97-AF65-F5344CB8AC3E}">
        <p14:creationId xmlns:p14="http://schemas.microsoft.com/office/powerpoint/2010/main" val="2830832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a:t>
            </a:r>
            <a:r>
              <a:rPr lang="en-US" baseline="0" dirty="0"/>
              <a:t>“Data Submission,” is sponsored by the National Cancer Registrars Association Education Foundation.  </a:t>
            </a:r>
          </a:p>
          <a:p>
            <a:endParaRPr lang="en-US" baseline="0"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a:t>
            </a:fld>
            <a:endParaRPr lang="en-US"/>
          </a:p>
        </p:txBody>
      </p:sp>
    </p:spTree>
    <p:extLst>
      <p:ext uri="{BB962C8B-B14F-4D97-AF65-F5344CB8AC3E}">
        <p14:creationId xmlns:p14="http://schemas.microsoft.com/office/powerpoint/2010/main" val="1047993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Data collected in the cancer registry is part of a larger pool of data utilized for outcomes, benchmarking, decision making, and planning.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Depending on which standard-setting</a:t>
            </a:r>
            <a:r>
              <a:rPr lang="en-US" baseline="0" dirty="0"/>
              <a:t> </a:t>
            </a:r>
            <a:r>
              <a:rPr lang="en-US" dirty="0"/>
              <a:t>organization</a:t>
            </a:r>
            <a:r>
              <a:rPr lang="en-US" baseline="0" dirty="0"/>
              <a:t> the data is submitted to, more limited demographic information may be sent.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cancer registrar’s role is essential for accurate and timely data submission to the state </a:t>
            </a:r>
            <a:r>
              <a:rPr lang="en-US" dirty="0"/>
              <a:t>central</a:t>
            </a:r>
            <a:r>
              <a:rPr lang="en-US" baseline="0" dirty="0"/>
              <a:t> registry and NCDB.</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10</a:t>
            </a:fld>
            <a:endParaRPr lang="en-US"/>
          </a:p>
        </p:txBody>
      </p:sp>
    </p:spTree>
    <p:extLst>
      <p:ext uri="{BB962C8B-B14F-4D97-AF65-F5344CB8AC3E}">
        <p14:creationId xmlns:p14="http://schemas.microsoft.com/office/powerpoint/2010/main" val="16194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98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This presentatio</a:t>
            </a:r>
            <a:r>
              <a:rPr lang="en-US" sz="1200" kern="1200" baseline="0" dirty="0">
                <a:solidFill>
                  <a:schemeClr val="tx1"/>
                </a:solidFill>
                <a:effectLst/>
                <a:latin typeface="+mn-lt"/>
                <a:ea typeface="+mn-ea"/>
                <a:cs typeface="+mn-cs"/>
              </a:rPr>
              <a:t>n is </a:t>
            </a:r>
            <a:r>
              <a:rPr lang="en-US" sz="1200" kern="1200" dirty="0">
                <a:solidFill>
                  <a:schemeClr val="tx1"/>
                </a:solidFill>
                <a:effectLst/>
                <a:latin typeface="+mn-lt"/>
                <a:ea typeface="+mn-ea"/>
                <a:cs typeface="+mn-cs"/>
              </a:rPr>
              <a:t>brought to you by the National Cancer Registrars Association Education Foundation.  For more information on the Education Foundation, go to </a:t>
            </a:r>
            <a:r>
              <a:rPr lang="en-US" sz="1200" kern="1200" dirty="0" err="1">
                <a:solidFill>
                  <a:schemeClr val="tx1"/>
                </a:solidFill>
                <a:effectLst/>
                <a:latin typeface="+mn-lt"/>
                <a:ea typeface="+mn-ea"/>
                <a:cs typeface="+mn-cs"/>
              </a:rPr>
              <a:t>www.ncraeducationfoundation.org</a:t>
            </a:r>
            <a:r>
              <a:rPr lang="en-US" sz="1200" kern="1200" dirty="0">
                <a:solidFill>
                  <a:schemeClr val="tx1"/>
                </a:solidFill>
                <a:effectLst/>
                <a:latin typeface="+mn-lt"/>
                <a:ea typeface="+mn-ea"/>
                <a:cs typeface="+mn-cs"/>
              </a:rPr>
              <a:t>.  For more information on the cancer registry profession, go to the NCRA website at </a:t>
            </a:r>
            <a:r>
              <a:rPr lang="en-US" sz="1200" kern="1200" dirty="0" err="1">
                <a:solidFill>
                  <a:schemeClr val="tx1"/>
                </a:solidFill>
                <a:effectLst/>
                <a:latin typeface="+mn-lt"/>
                <a:ea typeface="+mn-ea"/>
                <a:cs typeface="+mn-cs"/>
              </a:rPr>
              <a:t>www.NCRA-usa.org</a:t>
            </a:r>
            <a:r>
              <a:rPr lang="en-US" sz="1200" kern="1200" dirty="0">
                <a:solidFill>
                  <a:schemeClr val="tx1"/>
                </a:solidFill>
                <a:effectLst/>
                <a:latin typeface="+mn-lt"/>
                <a:ea typeface="+mn-ea"/>
                <a:cs typeface="+mn-cs"/>
              </a:rPr>
              <a:t>.</a:t>
            </a:r>
          </a:p>
          <a:p>
            <a:pPr defTabSz="939800" eaLnBrk="1" hangingPunct="1"/>
            <a:endParaRPr lang="en-US"/>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11</a:t>
            </a:fld>
            <a:endParaRPr lang="en-US"/>
          </a:p>
        </p:txBody>
      </p:sp>
    </p:spTree>
    <p:extLst>
      <p:ext uri="{BB962C8B-B14F-4D97-AF65-F5344CB8AC3E}">
        <p14:creationId xmlns:p14="http://schemas.microsoft.com/office/powerpoint/2010/main" val="3271606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presentation, we will discuss </a:t>
            </a:r>
            <a:r>
              <a:rPr lang="en-US" baseline="0" dirty="0"/>
              <a:t>the purpose and benefits of submitting patient and health-related data from a cancer registry.</a:t>
            </a:r>
            <a:r>
              <a:rPr lang="en-US" dirty="0"/>
              <a:t>  </a:t>
            </a:r>
            <a:endParaRPr lang="en-US" baseline="0" dirty="0"/>
          </a:p>
          <a:p>
            <a:endParaRPr lang="en-US" baseline="0" dirty="0"/>
          </a:p>
          <a:p>
            <a:r>
              <a:rPr lang="en-US" dirty="0"/>
              <a:t>We will </a:t>
            </a:r>
            <a:r>
              <a:rPr lang="en-US" baseline="0" dirty="0"/>
              <a:t>review what type of data is submitted and to which organizations </a:t>
            </a:r>
            <a:r>
              <a:rPr lang="en-US" dirty="0"/>
              <a:t>it is</a:t>
            </a:r>
            <a:r>
              <a:rPr lang="en-US" baseline="0" dirty="0"/>
              <a:t> submitted</a:t>
            </a:r>
            <a:r>
              <a:rPr lang="en-US" dirty="0"/>
              <a:t> to</a:t>
            </a:r>
            <a:r>
              <a:rPr lang="en-US" baseline="0" dirty="0"/>
              <a:t>.</a:t>
            </a:r>
            <a:r>
              <a:rPr lang="en-US" dirty="0"/>
              <a:t>  </a:t>
            </a:r>
            <a:endParaRPr lang="en-US" baseline="0" dirty="0">
              <a:cs typeface="Calibri"/>
            </a:endParaRPr>
          </a:p>
          <a:p>
            <a:endParaRPr lang="en-US" baseline="0" dirty="0"/>
          </a:p>
          <a:p>
            <a:r>
              <a:rPr lang="en-US" dirty="0"/>
              <a:t>We will also explain </a:t>
            </a:r>
            <a:r>
              <a:rPr lang="en-US" baseline="0" dirty="0"/>
              <a:t>the cancer registrar’s role in the data submission process.</a:t>
            </a:r>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2</a:t>
            </a:fld>
            <a:endParaRPr lang="en-US"/>
          </a:p>
        </p:txBody>
      </p:sp>
    </p:spTree>
    <p:extLst>
      <p:ext uri="{BB962C8B-B14F-4D97-AF65-F5344CB8AC3E}">
        <p14:creationId xmlns:p14="http://schemas.microsoft.com/office/powerpoint/2010/main" val="168750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Data collected in cancer registries is part of a larger pool of data utilized for outcomes, benchmarking, decision making, and planning.</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3</a:t>
            </a:fld>
            <a:endParaRPr lang="en-US"/>
          </a:p>
        </p:txBody>
      </p:sp>
    </p:spTree>
    <p:extLst>
      <p:ext uri="{BB962C8B-B14F-4D97-AF65-F5344CB8AC3E}">
        <p14:creationId xmlns:p14="http://schemas.microsoft.com/office/powerpoint/2010/main" val="745418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law,</a:t>
            </a:r>
            <a:r>
              <a:rPr lang="en-US" baseline="0" dirty="0"/>
              <a:t> all cancer registries must submit data to their state’s</a:t>
            </a:r>
            <a:r>
              <a:rPr lang="en-US" dirty="0"/>
              <a:t> central</a:t>
            </a:r>
            <a:r>
              <a:rPr lang="en-US" baseline="0" dirty="0"/>
              <a:t> cancer registry.</a:t>
            </a:r>
            <a:r>
              <a:rPr lang="en-US" dirty="0"/>
              <a:t> </a:t>
            </a:r>
            <a:endParaRPr lang="en-US" baseline="0" dirty="0"/>
          </a:p>
          <a:p>
            <a:endParaRPr lang="en-US" baseline="0" dirty="0"/>
          </a:p>
          <a:p>
            <a:r>
              <a:rPr lang="en-US" dirty="0"/>
              <a:t>State</a:t>
            </a:r>
            <a:r>
              <a:rPr lang="en-US" baseline="0" dirty="0"/>
              <a:t> central cancer </a:t>
            </a:r>
            <a:r>
              <a:rPr lang="en-US" dirty="0"/>
              <a:t>registries</a:t>
            </a:r>
            <a:r>
              <a:rPr lang="en-US" baseline="0" dirty="0"/>
              <a:t> </a:t>
            </a:r>
            <a:r>
              <a:rPr lang="en-US" dirty="0"/>
              <a:t>monitor</a:t>
            </a:r>
            <a:r>
              <a:rPr lang="en-US" baseline="0" dirty="0"/>
              <a:t> cancer trends over time, </a:t>
            </a:r>
            <a:r>
              <a:rPr lang="en-US" dirty="0"/>
              <a:t>determine</a:t>
            </a:r>
            <a:r>
              <a:rPr lang="en-US" baseline="0" dirty="0"/>
              <a:t> cancer patterns in various populations, and </a:t>
            </a:r>
            <a:r>
              <a:rPr lang="en-US" dirty="0"/>
              <a:t>guide</a:t>
            </a:r>
            <a:r>
              <a:rPr lang="en-US" baseline="0" dirty="0"/>
              <a:t> planning and evaluation of cancer control programs.</a:t>
            </a:r>
            <a:endParaRPr lang="en-US" baseline="0" dirty="0">
              <a:cs typeface="Calibri"/>
            </a:endParaRPr>
          </a:p>
          <a:p>
            <a:endParaRPr lang="en-US" dirty="0"/>
          </a:p>
          <a:p>
            <a:r>
              <a:rPr lang="en-US" dirty="0"/>
              <a:t>Data collected by state central cancer registries help public health professionals understand and address the nation's cancer burden.</a:t>
            </a:r>
            <a:endParaRPr lang="en-US" dirty="0">
              <a:cs typeface="Calibri"/>
            </a:endParaRPr>
          </a:p>
        </p:txBody>
      </p:sp>
      <p:sp>
        <p:nvSpPr>
          <p:cNvPr id="4" name="Slide Number Placeholder 3"/>
          <p:cNvSpPr>
            <a:spLocks noGrp="1"/>
          </p:cNvSpPr>
          <p:nvPr>
            <p:ph type="sldNum" sz="quarter" idx="5"/>
          </p:nvPr>
        </p:nvSpPr>
        <p:spPr/>
        <p:txBody>
          <a:bodyPr/>
          <a:lstStyle/>
          <a:p>
            <a:fld id="{A7479111-8467-1044-9515-A72EAC239BEF}" type="slidenum">
              <a:rPr lang="en-US" smtClean="0"/>
              <a:t>4</a:t>
            </a:fld>
            <a:endParaRPr lang="en-US"/>
          </a:p>
        </p:txBody>
      </p:sp>
    </p:spTree>
    <p:extLst>
      <p:ext uri="{BB962C8B-B14F-4D97-AF65-F5344CB8AC3E}">
        <p14:creationId xmlns:p14="http://schemas.microsoft.com/office/powerpoint/2010/main" val="792573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40643" rtl="0" eaLnBrk="1" fontAlgn="auto" latinLnBrk="0" hangingPunct="1">
              <a:lnSpc>
                <a:spcPct val="100000"/>
              </a:lnSpc>
              <a:spcBef>
                <a:spcPts val="0"/>
              </a:spcBef>
              <a:spcAft>
                <a:spcPts val="0"/>
              </a:spcAft>
              <a:buClrTx/>
              <a:buSzTx/>
              <a:buFontTx/>
              <a:buNone/>
              <a:tabLst/>
              <a:defRPr/>
            </a:pPr>
            <a:r>
              <a:rPr lang="en-US" dirty="0"/>
              <a:t>After a </a:t>
            </a:r>
            <a:r>
              <a:rPr lang="en-US" baseline="0" dirty="0"/>
              <a:t>state has received the data from the cancer registries, it submits the consolidated data to other organizations.  These organizations include:</a:t>
            </a:r>
            <a:endParaRPr lang="en-US" dirty="0"/>
          </a:p>
          <a:p>
            <a:pPr marL="171450" indent="-171450" defTabSz="940643">
              <a:buFont typeface="Arial"/>
              <a:buChar char="•"/>
              <a:defRPr/>
            </a:pPr>
            <a:endParaRPr lang="en-US" dirty="0"/>
          </a:p>
          <a:p>
            <a:pPr marL="171450" indent="-171450" defTabSz="940643">
              <a:buFont typeface="Arial"/>
              <a:buChar char="•"/>
              <a:defRPr/>
            </a:pPr>
            <a:r>
              <a:rPr lang="en-US" dirty="0"/>
              <a:t>The North American Association of Central Cancer Registries (NAACCR) which is a collaborative organization for cancer registries, governmental agencies, professional associations, and private groups in North America interested in enhancing the quality and use of cancer registry data. All central cancer registries in the United States and Canada are members.</a:t>
            </a:r>
            <a:r>
              <a:rPr lang="en-US" dirty="0">
                <a:cs typeface="Calibri"/>
              </a:rPr>
              <a:t> </a:t>
            </a:r>
          </a:p>
          <a:p>
            <a:pPr marL="171450" indent="-171450" defTabSz="940643">
              <a:buFont typeface="Arial"/>
              <a:buChar char="•"/>
              <a:defRPr/>
            </a:pPr>
            <a:r>
              <a:rPr lang="en-US" dirty="0"/>
              <a:t>The Surveillance, Epidemiology, and End Results (SEER) Program provides information on cancer statistics in an effort to reduce the cancer burden among the U.S. population. </a:t>
            </a:r>
            <a:endParaRPr lang="en-US" dirty="0">
              <a:cs typeface="Calibri"/>
            </a:endParaRPr>
          </a:p>
          <a:p>
            <a:pPr marL="171450" indent="-171450" defTabSz="940643">
              <a:buFont typeface="Arial"/>
              <a:buChar char="•"/>
              <a:defRPr/>
            </a:pPr>
            <a:r>
              <a:rPr lang="en-US" dirty="0"/>
              <a:t>Established by Congress through the Cancer Registries Amendment Act, the National</a:t>
            </a:r>
            <a:r>
              <a:rPr lang="en-US" baseline="0" dirty="0"/>
              <a:t> Program of Cancer Registries (</a:t>
            </a:r>
            <a:r>
              <a:rPr lang="en-US" dirty="0"/>
              <a:t>NPCR) also collects</a:t>
            </a:r>
            <a:r>
              <a:rPr lang="en-US" baseline="0" dirty="0"/>
              <a:t> data </a:t>
            </a:r>
            <a:r>
              <a:rPr lang="en-US" dirty="0"/>
              <a:t>on cancer occurrence.</a:t>
            </a:r>
            <a:endParaRPr lang="en-US" baseline="0" dirty="0">
              <a:cs typeface="Calibri"/>
            </a:endParaRPr>
          </a:p>
          <a:p>
            <a:pPr marL="171450" indent="-171450" defTabSz="940643">
              <a:buFont typeface="Arial"/>
              <a:buChar char="•"/>
              <a:defRPr/>
            </a:pPr>
            <a:endParaRPr lang="en-US" baseline="0" dirty="0"/>
          </a:p>
          <a:p>
            <a:pPr marL="0" marR="0" indent="0" algn="l" defTabSz="940643" rtl="0" eaLnBrk="1" fontAlgn="auto" latinLnBrk="0" hangingPunct="1">
              <a:lnSpc>
                <a:spcPct val="100000"/>
              </a:lnSpc>
              <a:spcBef>
                <a:spcPts val="0"/>
              </a:spcBef>
              <a:spcAft>
                <a:spcPts val="0"/>
              </a:spcAft>
              <a:buClrTx/>
              <a:buSzTx/>
              <a:buFont typeface="Arial"/>
              <a:buNone/>
              <a:tabLst/>
              <a:defRPr/>
            </a:pPr>
            <a:r>
              <a:rPr lang="en-US" baseline="0" dirty="0"/>
              <a:t>Which organization your state reports to depends on your state’s requirements. </a:t>
            </a:r>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5</a:t>
            </a:fld>
            <a:endParaRPr lang="en-US"/>
          </a:p>
        </p:txBody>
      </p:sp>
    </p:spTree>
    <p:extLst>
      <p:ext uri="{BB962C8B-B14F-4D97-AF65-F5344CB8AC3E}">
        <p14:creationId xmlns:p14="http://schemas.microsoft.com/office/powerpoint/2010/main" val="27170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map represents the states that are funded and to whom they submit their data.</a:t>
            </a:r>
            <a:endParaRPr lang="en-US" dirty="0"/>
          </a:p>
          <a:p>
            <a:r>
              <a:rPr lang="en-US" dirty="0">
                <a:cs typeface="Calibri"/>
              </a:rPr>
              <a:t>The states shaded in blue, the District of Columbia and Puerto Rico receive funding through the CDC's National Program of Cancer Registries or NPCR.</a:t>
            </a:r>
          </a:p>
          <a:p>
            <a:r>
              <a:rPr lang="en-US" dirty="0"/>
              <a:t>The states shaded in the darker green are funded through the National Cancer Institute's Surveillance, Epidemiology, and End Results </a:t>
            </a:r>
            <a:r>
              <a:rPr lang="en-US" b="0" u="none" dirty="0"/>
              <a:t>(SEER) </a:t>
            </a:r>
            <a:r>
              <a:rPr lang="en-US" dirty="0"/>
              <a:t>Program. </a:t>
            </a:r>
            <a:endParaRPr lang="en-US" dirty="0">
              <a:cs typeface="Calibri"/>
            </a:endParaRPr>
          </a:p>
          <a:p>
            <a:r>
              <a:rPr lang="en-US" dirty="0">
                <a:cs typeface="Calibri"/>
              </a:rPr>
              <a:t>The five states shaded in the lighter green are funded through </a:t>
            </a:r>
            <a:r>
              <a:rPr lang="en-US" dirty="0"/>
              <a:t>CDC's NPCR and the National Cancer Institute's</a:t>
            </a:r>
            <a:r>
              <a:rPr lang="en-US" dirty="0">
                <a:cs typeface="Calibri"/>
              </a:rPr>
              <a:t> SEER Program.</a:t>
            </a:r>
            <a:br>
              <a:rPr lang="en-US" dirty="0">
                <a:ea typeface="+mn-lt"/>
                <a:cs typeface="+mn-lt"/>
              </a:rPr>
            </a:b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6</a:t>
            </a:fld>
            <a:endParaRPr lang="en-US"/>
          </a:p>
        </p:txBody>
      </p:sp>
    </p:spTree>
    <p:extLst>
      <p:ext uri="{BB962C8B-B14F-4D97-AF65-F5344CB8AC3E}">
        <p14:creationId xmlns:p14="http://schemas.microsoft.com/office/powerpoint/2010/main" val="365910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a:t>
            </a:r>
            <a:r>
              <a:rPr lang="en-US" dirty="0"/>
              <a:t>he Commission</a:t>
            </a:r>
            <a:r>
              <a:rPr lang="en-US" baseline="0" dirty="0"/>
              <a:t> on Cancer</a:t>
            </a:r>
            <a:r>
              <a:rPr lang="en-US" dirty="0"/>
              <a:t> (CoC)</a:t>
            </a:r>
            <a:r>
              <a:rPr lang="en-US" baseline="0" dirty="0"/>
              <a:t> sets standards and guidelines for</a:t>
            </a:r>
            <a:r>
              <a:rPr lang="en-US" dirty="0"/>
              <a:t> CoC</a:t>
            </a:r>
            <a:r>
              <a:rPr lang="en-US" baseline="0" dirty="0"/>
              <a:t> accredited</a:t>
            </a:r>
            <a:r>
              <a:rPr lang="en-US" dirty="0"/>
              <a:t> </a:t>
            </a:r>
            <a:r>
              <a:rPr lang="en-US" baseline="0" dirty="0"/>
              <a:t>cancer programs. These standards help ensure the cancer data they receive is accurate and of high quality.</a:t>
            </a:r>
          </a:p>
          <a:p>
            <a:endParaRPr lang="en-US" baseline="0" dirty="0"/>
          </a:p>
          <a:p>
            <a:r>
              <a:rPr lang="en-US" baseline="0" dirty="0"/>
              <a:t>Two objectives for the CoC standards are:</a:t>
            </a:r>
            <a:endParaRPr lang="en-US" baseline="0" dirty="0">
              <a:cs typeface="Calibri"/>
            </a:endParaRPr>
          </a:p>
          <a:p>
            <a:pPr marL="228600" indent="-228600">
              <a:buAutoNum type="arabicPeriod"/>
            </a:pPr>
            <a:r>
              <a:rPr lang="en-US" baseline="0" dirty="0"/>
              <a:t>Use collected</a:t>
            </a:r>
            <a:r>
              <a:rPr lang="en-US" dirty="0"/>
              <a:t> data to measure cancer care quality</a:t>
            </a:r>
          </a:p>
          <a:p>
            <a:pPr marL="228600" indent="-228600">
              <a:buAutoNum type="arabicPeriod"/>
            </a:pPr>
            <a:r>
              <a:rPr lang="en-US" dirty="0"/>
              <a:t>Develop</a:t>
            </a:r>
            <a:r>
              <a:rPr lang="en-US" baseline="0" dirty="0"/>
              <a:t> effective educational interventions </a:t>
            </a:r>
            <a:r>
              <a:rPr lang="en-US" u="sng" baseline="0" dirty="0"/>
              <a:t>to improve</a:t>
            </a:r>
            <a:r>
              <a:rPr lang="en-US" baseline="0" dirty="0"/>
              <a:t> cancer prevention, early detection, health care delivery, and outcomes in health care settings</a:t>
            </a:r>
            <a:r>
              <a:rPr lang="en-US" dirty="0"/>
              <a:t>. It is what we do with the data</a:t>
            </a:r>
            <a:r>
              <a:rPr lang="en-US" baseline="0" dirty="0"/>
              <a:t> that makes an impact on quality care.</a:t>
            </a:r>
            <a:r>
              <a:rPr lang="en-US" dirty="0"/>
              <a:t> </a:t>
            </a:r>
            <a:endParaRPr lang="en-US" baseline="0" dirty="0">
              <a:cs typeface="Calibri"/>
            </a:endParaRPr>
          </a:p>
          <a:p>
            <a:pPr marL="228600" indent="-228600">
              <a:buAutoNum type="arabicPeriod"/>
            </a:pPr>
            <a:endParaRPr lang="en-US" baseline="0" dirty="0"/>
          </a:p>
          <a:p>
            <a:r>
              <a:rPr lang="en-US" baseline="0" dirty="0"/>
              <a:t>To retain accreditation, hospitals are required to monitor their data for measures of quality cancer care.</a:t>
            </a:r>
            <a:r>
              <a:rPr lang="en-US" dirty="0"/>
              <a:t>  </a:t>
            </a:r>
            <a:endParaRPr lang="en-US" dirty="0">
              <a:cs typeface="Calibri"/>
            </a:endParaRPr>
          </a:p>
          <a:p>
            <a:r>
              <a:rPr lang="en-US" dirty="0">
                <a:cs typeface="Calibri"/>
              </a:rPr>
              <a:t>CoC-accredited cancer programs must submit their data to the Rapid Quality Reporting System (RQRS) to ensure evidence-based cancer care is being offered at their facility.</a:t>
            </a:r>
          </a:p>
          <a:p>
            <a:r>
              <a:rPr lang="en-US" dirty="0"/>
              <a:t>Cancer registrars</a:t>
            </a:r>
            <a:r>
              <a:rPr lang="en-US" baseline="0" dirty="0"/>
              <a:t> are</a:t>
            </a:r>
            <a:r>
              <a:rPr lang="en-US" dirty="0"/>
              <a:t> also </a:t>
            </a:r>
            <a:r>
              <a:rPr lang="en-US" baseline="0" dirty="0"/>
              <a:t>required to submit their data to the National Cancer </a:t>
            </a:r>
            <a:r>
              <a:rPr lang="en-US" dirty="0"/>
              <a:t>Database</a:t>
            </a:r>
            <a:r>
              <a:rPr lang="en-US" baseline="0" dirty="0"/>
              <a:t> annually.</a:t>
            </a:r>
            <a:r>
              <a:rPr lang="en-US" dirty="0">
                <a:cs typeface="Calibri"/>
              </a:rPr>
              <a:t>  The NCDB is considered a non-population-based specialty registry, as opposed to the state central cancer registry, which is population-based.</a:t>
            </a:r>
          </a:p>
        </p:txBody>
      </p:sp>
      <p:sp>
        <p:nvSpPr>
          <p:cNvPr id="4" name="Slide Number Placeholder 3"/>
          <p:cNvSpPr>
            <a:spLocks noGrp="1"/>
          </p:cNvSpPr>
          <p:nvPr>
            <p:ph type="sldNum" sz="quarter" idx="5"/>
          </p:nvPr>
        </p:nvSpPr>
        <p:spPr/>
        <p:txBody>
          <a:bodyPr/>
          <a:lstStyle/>
          <a:p>
            <a:fld id="{A7479111-8467-1044-9515-A72EAC239BEF}" type="slidenum">
              <a:rPr lang="en-US" smtClean="0"/>
              <a:t>7</a:t>
            </a:fld>
            <a:endParaRPr lang="en-US"/>
          </a:p>
        </p:txBody>
      </p:sp>
    </p:spTree>
    <p:extLst>
      <p:ext uri="{BB962C8B-B14F-4D97-AF65-F5344CB8AC3E}">
        <p14:creationId xmlns:p14="http://schemas.microsoft.com/office/powerpoint/2010/main" val="275193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a:t>
            </a:r>
            <a:r>
              <a:rPr lang="en-US" baseline="0" dirty="0"/>
              <a:t> </a:t>
            </a:r>
            <a:r>
              <a:rPr lang="en-US" dirty="0"/>
              <a:t>submitted electronically to the state cancer registry, RQRS</a:t>
            </a:r>
            <a:r>
              <a:rPr lang="en-US" baseline="0" dirty="0"/>
              <a:t> </a:t>
            </a:r>
            <a:r>
              <a:rPr lang="en-US" dirty="0"/>
              <a:t>and the National Cancer Data Base. </a:t>
            </a:r>
          </a:p>
          <a:p>
            <a:endParaRPr lang="en-US" dirty="0"/>
          </a:p>
          <a:p>
            <a:r>
              <a:rPr lang="en-US" dirty="0"/>
              <a:t>This</a:t>
            </a:r>
            <a:r>
              <a:rPr lang="en-US" baseline="0" dirty="0"/>
              <a:t> data</a:t>
            </a:r>
            <a:r>
              <a:rPr lang="en-US" dirty="0"/>
              <a:t> includes:</a:t>
            </a:r>
          </a:p>
          <a:p>
            <a:pPr marL="171450" indent="-171450">
              <a:buFont typeface="Arial" pitchFamily="34" charset="0"/>
              <a:buChar char="•"/>
            </a:pPr>
            <a:r>
              <a:rPr lang="en-US" dirty="0"/>
              <a:t>Patient demographics:</a:t>
            </a:r>
            <a:r>
              <a:rPr lang="en-US" baseline="0" dirty="0"/>
              <a:t> Limited demographics are sent to </a:t>
            </a:r>
            <a:r>
              <a:rPr lang="en-US" dirty="0"/>
              <a:t>NCDB with no patient</a:t>
            </a:r>
            <a:r>
              <a:rPr lang="en-US" baseline="0" dirty="0"/>
              <a:t> </a:t>
            </a:r>
            <a:r>
              <a:rPr lang="en-US" dirty="0"/>
              <a:t>identifiers</a:t>
            </a:r>
            <a:r>
              <a:rPr lang="en-US" baseline="0" dirty="0"/>
              <a:t> </a:t>
            </a:r>
            <a:r>
              <a:rPr lang="en-US" dirty="0"/>
              <a:t>submitted</a:t>
            </a:r>
            <a:r>
              <a:rPr lang="en-US" baseline="0" dirty="0"/>
              <a:t>. </a:t>
            </a:r>
            <a:r>
              <a:rPr lang="en-US" dirty="0"/>
              <a:t>State</a:t>
            </a:r>
            <a:r>
              <a:rPr lang="en-US" baseline="0" dirty="0"/>
              <a:t> </a:t>
            </a:r>
            <a:r>
              <a:rPr lang="en-US" dirty="0"/>
              <a:t>registries </a:t>
            </a:r>
            <a:r>
              <a:rPr lang="en-US" baseline="0" dirty="0"/>
              <a:t>receive all patient demographics since these identifiers are imperative to consolidate cases and coordinate the incidence of cancer with death certificates.</a:t>
            </a:r>
            <a:endParaRPr lang="en-US" baseline="0" dirty="0">
              <a:cs typeface="Calibri"/>
            </a:endParaRPr>
          </a:p>
          <a:p>
            <a:pPr marL="171450" indent="-171450">
              <a:buFont typeface="Arial" pitchFamily="34" charset="0"/>
              <a:buChar char="•"/>
            </a:pPr>
            <a:r>
              <a:rPr lang="en-US" dirty="0"/>
              <a:t>Primary tumor site</a:t>
            </a:r>
            <a:r>
              <a:rPr lang="en-US" dirty="0">
                <a:cs typeface="Calibri"/>
              </a:rPr>
              <a:t> which is the location of the cancer's origin</a:t>
            </a:r>
          </a:p>
          <a:p>
            <a:pPr marL="171450" indent="-171450">
              <a:buFont typeface="Arial" pitchFamily="34" charset="0"/>
              <a:buChar char="•"/>
            </a:pPr>
            <a:r>
              <a:rPr lang="en-US" dirty="0"/>
              <a:t>Tumor morphology or “histology”</a:t>
            </a:r>
            <a:r>
              <a:rPr lang="en-US" dirty="0">
                <a:cs typeface="Calibri"/>
              </a:rPr>
              <a:t> - the type of cancer a person has</a:t>
            </a:r>
          </a:p>
          <a:p>
            <a:pPr marL="171450" indent="-171450">
              <a:buFont typeface="Arial" pitchFamily="34" charset="0"/>
              <a:buChar char="•"/>
            </a:pPr>
            <a:r>
              <a:rPr lang="en-US" dirty="0"/>
              <a:t>Cancer stage</a:t>
            </a:r>
            <a:r>
              <a:rPr lang="en-US" dirty="0">
                <a:cs typeface="Calibri"/>
              </a:rPr>
              <a:t> which categorizes the extent of tumor spread at the time of diagnosis</a:t>
            </a:r>
          </a:p>
          <a:p>
            <a:pPr marL="171450" indent="-171450">
              <a:buFont typeface="Arial" pitchFamily="34" charset="0"/>
              <a:buChar char="•"/>
            </a:pPr>
            <a:r>
              <a:rPr lang="en-US" dirty="0"/>
              <a:t>Initial course of treatment, like surgery, chemotherapy, radiation therapy, immunotherapy and/or hormone</a:t>
            </a:r>
            <a:r>
              <a:rPr lang="en-US" dirty="0">
                <a:cs typeface="Calibri"/>
              </a:rPr>
              <a:t> therapy</a:t>
            </a:r>
            <a:endParaRPr lang="en-US" baseline="0" dirty="0">
              <a:cs typeface="Calibri"/>
            </a:endParaRPr>
          </a:p>
          <a:p>
            <a:pPr marL="171450" indent="-171450">
              <a:buFont typeface="Arial" pitchFamily="34" charset="0"/>
              <a:buChar char="•"/>
            </a:pPr>
            <a:r>
              <a:rPr lang="en-US" baseline="0" dirty="0"/>
              <a:t>Vital status – for example, whether the patient is alive and if the patient has cancer or has no evidence of cancer</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8</a:t>
            </a:fld>
            <a:endParaRPr lang="en-US"/>
          </a:p>
        </p:txBody>
      </p:sp>
    </p:spTree>
    <p:extLst>
      <p:ext uri="{BB962C8B-B14F-4D97-AF65-F5344CB8AC3E}">
        <p14:creationId xmlns:p14="http://schemas.microsoft.com/office/powerpoint/2010/main" val="136726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cancer</a:t>
            </a:r>
            <a:r>
              <a:rPr lang="en-US" baseline="0" dirty="0"/>
              <a:t> registrar’s role is essential for submitting data to their state’s </a:t>
            </a:r>
            <a:r>
              <a:rPr lang="en-US" dirty="0"/>
              <a:t>central registry</a:t>
            </a:r>
            <a:r>
              <a:rPr lang="en-US" baseline="0" dirty="0"/>
              <a:t> and the National Cancer </a:t>
            </a:r>
            <a:r>
              <a:rPr lang="en-US" dirty="0"/>
              <a:t>Database</a:t>
            </a:r>
            <a:r>
              <a:rPr lang="en-US" baseline="0" dirty="0"/>
              <a:t>.</a:t>
            </a:r>
            <a:r>
              <a:rPr lang="en-US" dirty="0"/>
              <a:t>  </a:t>
            </a:r>
            <a:endParaRPr lang="en-US" baseline="0" dirty="0"/>
          </a:p>
          <a:p>
            <a:endParaRPr lang="en-US" baseline="0" dirty="0"/>
          </a:p>
          <a:p>
            <a:r>
              <a:rPr lang="en-US" baseline="0" dirty="0"/>
              <a:t>They compile the </a:t>
            </a:r>
            <a:r>
              <a:rPr lang="en-US" dirty="0"/>
              <a:t>required </a:t>
            </a:r>
            <a:r>
              <a:rPr lang="en-US" baseline="0" dirty="0"/>
              <a:t>data and run edits to ensure there are no errors in the abstracts.</a:t>
            </a:r>
            <a:r>
              <a:rPr lang="en-US" dirty="0"/>
              <a:t> </a:t>
            </a:r>
            <a:endParaRPr lang="en-US" baseline="0" dirty="0">
              <a:cs typeface="Calibri"/>
            </a:endParaRPr>
          </a:p>
          <a:p>
            <a:endParaRPr lang="en-US" baseline="0" dirty="0"/>
          </a:p>
          <a:p>
            <a:r>
              <a:rPr lang="en-US" baseline="0" dirty="0"/>
              <a:t>Once the data is </a:t>
            </a:r>
            <a:r>
              <a:rPr lang="en-US" dirty="0"/>
              <a:t>error free</a:t>
            </a:r>
            <a:r>
              <a:rPr lang="en-US" baseline="0" dirty="0"/>
              <a:t>, cancer registrars submit it electronically</a:t>
            </a:r>
            <a:r>
              <a:rPr lang="en-US" dirty="0"/>
              <a:t> through a secure website</a:t>
            </a:r>
            <a:r>
              <a:rPr lang="en-US" baseline="0" dirty="0"/>
              <a:t>.</a:t>
            </a:r>
            <a:r>
              <a:rPr lang="en-US" dirty="0"/>
              <a:t>  </a:t>
            </a:r>
            <a:endParaRPr lang="en-US" baseline="0" dirty="0">
              <a:cs typeface="Calibri"/>
            </a:endParaRPr>
          </a:p>
          <a:p>
            <a:endParaRPr lang="en-US" baseline="0" dirty="0"/>
          </a:p>
          <a:p>
            <a:r>
              <a:rPr lang="en-US" baseline="0" dirty="0"/>
              <a:t>The data must be submitted by the deadline date.</a:t>
            </a:r>
            <a:r>
              <a:rPr lang="en-US" dirty="0"/>
              <a:t> </a:t>
            </a:r>
            <a:r>
              <a:rPr lang="en-US" baseline="0" dirty="0"/>
              <a:t> Each state has its own requirements for timely reporting but </a:t>
            </a:r>
            <a:r>
              <a:rPr lang="en-US" dirty="0"/>
              <a:t>it is</a:t>
            </a:r>
            <a:r>
              <a:rPr lang="en-US" baseline="0" dirty="0"/>
              <a:t> usually within six months of a patient’s first encounter with the facility.</a:t>
            </a:r>
            <a:r>
              <a:rPr lang="en-US" dirty="0"/>
              <a:t>  </a:t>
            </a:r>
          </a:p>
          <a:p>
            <a:r>
              <a:rPr lang="en-US" dirty="0"/>
              <a:t>The NCDB</a:t>
            </a:r>
            <a:r>
              <a:rPr lang="en-US" dirty="0">
                <a:cs typeface="Calibri"/>
              </a:rPr>
              <a:t> call for data begins in January of each year.</a:t>
            </a:r>
            <a:endParaRPr lang="en-US" dirty="0"/>
          </a:p>
          <a:p>
            <a:endParaRPr lang="en-US" dirty="0"/>
          </a:p>
        </p:txBody>
      </p:sp>
      <p:sp>
        <p:nvSpPr>
          <p:cNvPr id="4" name="Slide Number Placeholder 3"/>
          <p:cNvSpPr>
            <a:spLocks noGrp="1"/>
          </p:cNvSpPr>
          <p:nvPr>
            <p:ph type="sldNum" sz="quarter" idx="5"/>
          </p:nvPr>
        </p:nvSpPr>
        <p:spPr/>
        <p:txBody>
          <a:bodyPr/>
          <a:lstStyle/>
          <a:p>
            <a:fld id="{A7479111-8467-1044-9515-A72EAC239BEF}" type="slidenum">
              <a:rPr lang="en-US" smtClean="0"/>
              <a:t>9</a:t>
            </a:fld>
            <a:endParaRPr lang="en-US"/>
          </a:p>
        </p:txBody>
      </p:sp>
    </p:spTree>
    <p:extLst>
      <p:ext uri="{BB962C8B-B14F-4D97-AF65-F5344CB8AC3E}">
        <p14:creationId xmlns:p14="http://schemas.microsoft.com/office/powerpoint/2010/main" val="357521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4pPr>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DBF632C-68BE-4F48-A5A7-5665144DEE21}" type="datetimeFigureOut">
              <a:rPr lang="en-US" smtClean="0"/>
              <a:t>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D3D2D-1A2E-6349-83E2-8B517AC3FA17}" type="slidenum">
              <a:rPr lang="en-US" smtClean="0"/>
              <a:t>‹#›</a:t>
            </a:fld>
            <a:endParaRPr lang="en-US"/>
          </a:p>
        </p:txBody>
      </p:sp>
    </p:spTree>
    <p:extLst>
      <p:ext uri="{BB962C8B-B14F-4D97-AF65-F5344CB8AC3E}">
        <p14:creationId xmlns:p14="http://schemas.microsoft.com/office/powerpoint/2010/main" val="30873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410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7D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11131" y="909639"/>
            <a:ext cx="630421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11130" y="2049638"/>
            <a:ext cx="630421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DBF632C-68BE-4F48-A5A7-5665144DEE21}" type="datetimeFigureOut">
              <a:rPr lang="en-US" smtClean="0"/>
              <a:t>1/24/25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0D3D2D-1A2E-6349-83E2-8B517AC3FA17}" type="slidenum">
              <a:rPr lang="en-US" smtClean="0"/>
              <a:t>‹#›</a:t>
            </a:fld>
            <a:endParaRPr lang="en-US"/>
          </a:p>
        </p:txBody>
      </p:sp>
      <p:sp>
        <p:nvSpPr>
          <p:cNvPr id="7" name="Rectangle 6">
            <a:extLst>
              <a:ext uri="{FF2B5EF4-FFF2-40B4-BE49-F238E27FC236}">
                <a16:creationId xmlns:a16="http://schemas.microsoft.com/office/drawing/2014/main" id="{79A5AFE9-3A04-7024-1F5E-4921115E277B}"/>
              </a:ext>
            </a:extLst>
          </p:cNvPr>
          <p:cNvSpPr/>
          <p:nvPr userDrawn="1"/>
        </p:nvSpPr>
        <p:spPr>
          <a:xfrm>
            <a:off x="0" y="0"/>
            <a:ext cx="18288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5D2CEE7-4F1B-6665-6B57-B5F2D7D71B6C}"/>
              </a:ext>
            </a:extLst>
          </p:cNvPr>
          <p:cNvSpPr txBox="1"/>
          <p:nvPr userDrawn="1"/>
        </p:nvSpPr>
        <p:spPr>
          <a:xfrm>
            <a:off x="5281448" y="135083"/>
            <a:ext cx="3712772" cy="276999"/>
          </a:xfrm>
          <a:prstGeom prst="rect">
            <a:avLst/>
          </a:prstGeom>
          <a:solidFill>
            <a:schemeClr val="accent6">
              <a:lumMod val="50000"/>
            </a:schemeClr>
          </a:solidFill>
          <a:effectLst/>
        </p:spPr>
        <p:txBody>
          <a:bodyPr wrap="square" rtlCol="0">
            <a:spAutoFit/>
          </a:bodyPr>
          <a:lstStyle/>
          <a:p>
            <a:pPr algn="r"/>
            <a:r>
              <a:rPr lang="en-US" sz="1200" b="1" i="0" spc="50" baseline="0" dirty="0">
                <a:solidFill>
                  <a:schemeClr val="bg1"/>
                </a:solidFill>
                <a:latin typeface="Aptos ExtraBold" panose="020B0004020202020204" pitchFamily="34" charset="0"/>
                <a:ea typeface="Verdana" panose="020B0604030504040204" pitchFamily="34" charset="0"/>
                <a:cs typeface="Verdana" panose="020B0604030504040204" pitchFamily="34" charset="0"/>
              </a:rPr>
              <a:t>AN INTRODUCTION TO THE CANCER REGISTRY</a:t>
            </a:r>
          </a:p>
        </p:txBody>
      </p:sp>
      <p:sp>
        <p:nvSpPr>
          <p:cNvPr id="10" name="Rectangle 9">
            <a:extLst>
              <a:ext uri="{FF2B5EF4-FFF2-40B4-BE49-F238E27FC236}">
                <a16:creationId xmlns:a16="http://schemas.microsoft.com/office/drawing/2014/main" id="{5C3DDAA2-DE06-41C8-04F8-72B2CB3E07F9}"/>
              </a:ext>
            </a:extLst>
          </p:cNvPr>
          <p:cNvSpPr/>
          <p:nvPr userDrawn="1"/>
        </p:nvSpPr>
        <p:spPr>
          <a:xfrm>
            <a:off x="1828800" y="403356"/>
            <a:ext cx="7315199" cy="370132"/>
          </a:xfrm>
          <a:prstGeom prst="rect">
            <a:avLst/>
          </a:prstGeom>
          <a:solidFill>
            <a:srgbClr val="726658"/>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D2F33B4-9CD7-CD08-7217-CA49EEF915DD}"/>
              </a:ext>
            </a:extLst>
          </p:cNvPr>
          <p:cNvPicPr>
            <a:picLocks noChangeAspect="1"/>
          </p:cNvPicPr>
          <p:nvPr userDrawn="1"/>
        </p:nvPicPr>
        <p:blipFill>
          <a:blip r:embed="rId4">
            <a:alphaModFix amt="58000"/>
          </a:blip>
          <a:srcRect l="42557" r="42557"/>
          <a:stretch/>
        </p:blipFill>
        <p:spPr>
          <a:xfrm>
            <a:off x="0" y="0"/>
            <a:ext cx="1828800" cy="6884276"/>
          </a:xfrm>
          <a:prstGeom prst="rect">
            <a:avLst/>
          </a:prstGeom>
          <a:effectLst/>
        </p:spPr>
      </p:pic>
      <p:pic>
        <p:nvPicPr>
          <p:cNvPr id="9" name="Content Placeholder 8" descr="A black and white logo with white text&#10;&#10;Description automatically generated">
            <a:extLst>
              <a:ext uri="{FF2B5EF4-FFF2-40B4-BE49-F238E27FC236}">
                <a16:creationId xmlns:a16="http://schemas.microsoft.com/office/drawing/2014/main" id="{F2BF7724-E017-02CD-C768-03A80D4E962C}"/>
              </a:ext>
            </a:extLst>
          </p:cNvPr>
          <p:cNvPicPr>
            <a:picLocks noChangeAspect="1"/>
          </p:cNvPicPr>
          <p:nvPr userDrawn="1"/>
        </p:nvPicPr>
        <p:blipFill>
          <a:blip r:embed="rId5"/>
          <a:stretch>
            <a:fillRect/>
          </a:stretch>
        </p:blipFill>
        <p:spPr>
          <a:xfrm>
            <a:off x="333347" y="6110897"/>
            <a:ext cx="1215240" cy="580159"/>
          </a:xfrm>
          <a:prstGeom prst="rect">
            <a:avLst/>
          </a:prstGeom>
        </p:spPr>
      </p:pic>
      <p:sp>
        <p:nvSpPr>
          <p:cNvPr id="12" name="TextBox 11">
            <a:extLst>
              <a:ext uri="{FF2B5EF4-FFF2-40B4-BE49-F238E27FC236}">
                <a16:creationId xmlns:a16="http://schemas.microsoft.com/office/drawing/2014/main" id="{A1CAB15E-2C98-4C0E-3D6A-940D104AFCCC}"/>
              </a:ext>
            </a:extLst>
          </p:cNvPr>
          <p:cNvSpPr txBox="1"/>
          <p:nvPr userDrawn="1"/>
        </p:nvSpPr>
        <p:spPr>
          <a:xfrm>
            <a:off x="3993931" y="349782"/>
            <a:ext cx="4992414" cy="440505"/>
          </a:xfrm>
          <a:prstGeom prst="rect">
            <a:avLst/>
          </a:prstGeom>
          <a:noFill/>
          <a:ln>
            <a:noFill/>
          </a:ln>
          <a:effectLst/>
        </p:spPr>
        <p:txBody>
          <a:bodyPr wrap="square" rtlCol="0">
            <a:spAutoFit/>
          </a:bodyPr>
          <a:lstStyle/>
          <a:p>
            <a:pPr algn="r">
              <a:lnSpc>
                <a:spcPts val="2860"/>
              </a:lnSpc>
            </a:pPr>
            <a:r>
              <a:rPr lang="en-US" b="0" i="0" dirty="0">
                <a:solidFill>
                  <a:schemeClr val="bg1"/>
                </a:solidFill>
                <a:latin typeface="Minion Pro" panose="02040503050306020203" pitchFamily="18" charset="0"/>
                <a:ea typeface="Roboto" panose="02000000000000000000" pitchFamily="2" charset="0"/>
                <a:cs typeface="Roboto" panose="02000000000000000000" pitchFamily="2" charset="0"/>
              </a:rPr>
              <a:t>Data Submission</a:t>
            </a:r>
          </a:p>
        </p:txBody>
      </p:sp>
    </p:spTree>
    <p:extLst>
      <p:ext uri="{BB962C8B-B14F-4D97-AF65-F5344CB8AC3E}">
        <p14:creationId xmlns:p14="http://schemas.microsoft.com/office/powerpoint/2010/main" val="2108769820"/>
      </p:ext>
    </p:extLst>
  </p:cSld>
  <p:clrMap bg1="lt1" tx1="dk1" bg2="lt2" tx2="dk2" accent1="accent1" accent2="accent2" accent3="accent3" accent4="accent4" accent5="accent5" accent6="accent6" hlink="hlink" folHlink="folHlink"/>
  <p:sldLayoutIdLst>
    <p:sldLayoutId id="2147483662" r:id="rId1"/>
    <p:sldLayoutId id="2147483667" r:id="rId2"/>
  </p:sldLayoutIdLst>
  <p:txStyles>
    <p:titleStyle>
      <a:lvl1pPr algn="l" defTabSz="914400" rtl="0" eaLnBrk="1" latinLnBrk="0" hangingPunct="1">
        <a:lnSpc>
          <a:spcPts val="3320"/>
        </a:lnSpc>
        <a:spcBef>
          <a:spcPct val="0"/>
        </a:spcBef>
        <a:buNone/>
        <a:defRPr sz="3600" b="1" i="0" kern="1200">
          <a:solidFill>
            <a:schemeClr val="tx2"/>
          </a:solidFill>
          <a:latin typeface="Aptos ExtraBold" panose="020B0004020202020204" pitchFamily="34" charset="0"/>
          <a:ea typeface="+mj-ea"/>
          <a:cs typeface="+mj-cs"/>
        </a:defRPr>
      </a:lvl1pPr>
    </p:titleStyle>
    <p:body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Minion Pro" panose="02040503050306020203" pitchFamily="18"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Minion Pro" panose="02040503050306020203" pitchFamily="18"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Minion Pro" panose="02040503050306020203" pitchFamily="18"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inion Pro" panose="020405030503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ncraeducation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E8DE9B-9FE4-EE65-6EAF-690B6FD91DFF}"/>
              </a:ext>
            </a:extLst>
          </p:cNvPr>
          <p:cNvPicPr>
            <a:picLocks noChangeAspect="1"/>
          </p:cNvPicPr>
          <p:nvPr/>
        </p:nvPicPr>
        <p:blipFill>
          <a:blip r:embed="rId3"/>
          <a:srcRect l="11784" r="11784"/>
          <a:stretch/>
        </p:blipFill>
        <p:spPr>
          <a:xfrm>
            <a:off x="1" y="-19220"/>
            <a:ext cx="9389617" cy="6884276"/>
          </a:xfrm>
          <a:prstGeom prst="rect">
            <a:avLst/>
          </a:prstGeom>
        </p:spPr>
      </p:pic>
      <p:pic>
        <p:nvPicPr>
          <p:cNvPr id="3" name="Content Placeholder 8" descr="A black and white logo with white text&#10;&#10;Description automatically generated">
            <a:extLst>
              <a:ext uri="{FF2B5EF4-FFF2-40B4-BE49-F238E27FC236}">
                <a16:creationId xmlns:a16="http://schemas.microsoft.com/office/drawing/2014/main" id="{02132806-3F82-FEF4-E80D-D1E575058CE9}"/>
              </a:ext>
            </a:extLst>
          </p:cNvPr>
          <p:cNvPicPr>
            <a:picLocks noChangeAspect="1"/>
          </p:cNvPicPr>
          <p:nvPr/>
        </p:nvPicPr>
        <p:blipFill>
          <a:blip r:embed="rId4"/>
          <a:stretch>
            <a:fillRect/>
          </a:stretch>
        </p:blipFill>
        <p:spPr>
          <a:xfrm>
            <a:off x="6298098" y="5328067"/>
            <a:ext cx="2530407" cy="1208023"/>
          </a:xfrm>
          <a:prstGeom prst="rect">
            <a:avLst/>
          </a:prstGeom>
        </p:spPr>
      </p:pic>
      <p:sp>
        <p:nvSpPr>
          <p:cNvPr id="4" name="Rectangle 3">
            <a:extLst>
              <a:ext uri="{FF2B5EF4-FFF2-40B4-BE49-F238E27FC236}">
                <a16:creationId xmlns:a16="http://schemas.microsoft.com/office/drawing/2014/main" id="{618477D2-AD88-8832-8591-D20CAA1A5EE5}"/>
              </a:ext>
            </a:extLst>
          </p:cNvPr>
          <p:cNvSpPr/>
          <p:nvPr/>
        </p:nvSpPr>
        <p:spPr>
          <a:xfrm>
            <a:off x="1" y="2222850"/>
            <a:ext cx="9389618" cy="506237"/>
          </a:xfrm>
          <a:prstGeom prst="rect">
            <a:avLst/>
          </a:prstGeom>
          <a:solidFill>
            <a:srgbClr val="726658">
              <a:alpha val="5098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66D4911-1651-A4AA-00F9-45AFE307AB6F}"/>
              </a:ext>
            </a:extLst>
          </p:cNvPr>
          <p:cNvSpPr txBox="1"/>
          <p:nvPr/>
        </p:nvSpPr>
        <p:spPr>
          <a:xfrm>
            <a:off x="3636579" y="1863514"/>
            <a:ext cx="5595384" cy="369332"/>
          </a:xfrm>
          <a:prstGeom prst="rect">
            <a:avLst/>
          </a:prstGeom>
          <a:solidFill>
            <a:schemeClr val="accent6">
              <a:lumMod val="50000"/>
            </a:schemeClr>
          </a:solidFill>
          <a:effectLst/>
        </p:spPr>
        <p:txBody>
          <a:bodyPr wrap="square" rtlCol="0">
            <a:spAutoFit/>
          </a:bodyPr>
          <a:lstStyle/>
          <a:p>
            <a:pPr algn="r"/>
            <a:r>
              <a:rPr lang="en-US" b="1" spc="100" dirty="0">
                <a:solidFill>
                  <a:schemeClr val="bg1"/>
                </a:solidFill>
                <a:latin typeface="Aptos Black" panose="020B0004020202020204" pitchFamily="34" charset="0"/>
                <a:ea typeface="Verdana" panose="020B0604030504040204" pitchFamily="34" charset="0"/>
                <a:cs typeface="Verdana" panose="020B0604030504040204" pitchFamily="34" charset="0"/>
              </a:rPr>
              <a:t>AN INTRODUCTION TO THE CANCER REGISTRY</a:t>
            </a:r>
          </a:p>
        </p:txBody>
      </p:sp>
      <p:sp>
        <p:nvSpPr>
          <p:cNvPr id="6" name="TextBox 5">
            <a:extLst>
              <a:ext uri="{FF2B5EF4-FFF2-40B4-BE49-F238E27FC236}">
                <a16:creationId xmlns:a16="http://schemas.microsoft.com/office/drawing/2014/main" id="{05BA8DD8-283B-742E-906A-6741D50A3DC8}"/>
              </a:ext>
            </a:extLst>
          </p:cNvPr>
          <p:cNvSpPr txBox="1"/>
          <p:nvPr/>
        </p:nvSpPr>
        <p:spPr>
          <a:xfrm>
            <a:off x="1040524" y="2281651"/>
            <a:ext cx="8191440" cy="494366"/>
          </a:xfrm>
          <a:prstGeom prst="rect">
            <a:avLst/>
          </a:prstGeom>
          <a:noFill/>
          <a:ln>
            <a:noFill/>
          </a:ln>
          <a:effectLst/>
        </p:spPr>
        <p:txBody>
          <a:bodyPr wrap="square" rtlCol="0">
            <a:spAutoFit/>
          </a:bodyPr>
          <a:lstStyle/>
          <a:p>
            <a:pPr algn="r">
              <a:lnSpc>
                <a:spcPts val="2860"/>
              </a:lnSpc>
            </a:pPr>
            <a:r>
              <a:rPr lang="en-US" sz="3200" dirty="0">
                <a:solidFill>
                  <a:schemeClr val="bg1"/>
                </a:solidFill>
                <a:latin typeface="Minion Pro" panose="02040503050306020203" pitchFamily="18" charset="0"/>
                <a:ea typeface="Roboto" panose="02000000000000000000" pitchFamily="2" charset="0"/>
                <a:cs typeface="Roboto" panose="02000000000000000000" pitchFamily="2" charset="0"/>
              </a:rPr>
              <a:t>Data Submission</a:t>
            </a:r>
          </a:p>
        </p:txBody>
      </p:sp>
    </p:spTree>
    <p:extLst>
      <p:ext uri="{BB962C8B-B14F-4D97-AF65-F5344CB8AC3E}">
        <p14:creationId xmlns:p14="http://schemas.microsoft.com/office/powerpoint/2010/main" val="879052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EC73-28FF-A514-5E13-5748B726BA2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1543AE7D-0EF7-2837-57B4-23F1664BF4CE}"/>
              </a:ext>
            </a:extLst>
          </p:cNvPr>
          <p:cNvSpPr>
            <a:spLocks noGrp="1"/>
          </p:cNvSpPr>
          <p:nvPr>
            <p:ph idx="1"/>
          </p:nvPr>
        </p:nvSpPr>
        <p:spPr/>
        <p:txBody>
          <a:bodyPr>
            <a:normAutofit/>
          </a:bodyPr>
          <a:lstStyle/>
          <a:p>
            <a:pPr lvl="1"/>
            <a:r>
              <a:rPr lang="en-US" dirty="0"/>
              <a:t>Data collected used for outcomes, benchmarking, decision making, planning</a:t>
            </a:r>
          </a:p>
          <a:p>
            <a:pPr lvl="1"/>
            <a:r>
              <a:rPr lang="en-US" dirty="0"/>
              <a:t>Standard-setting organizations require different levels of demographics</a:t>
            </a:r>
          </a:p>
          <a:p>
            <a:pPr lvl="1"/>
            <a:r>
              <a:rPr lang="en-US" dirty="0"/>
              <a:t>Cancer registrars collect and submit the data</a:t>
            </a:r>
          </a:p>
          <a:p>
            <a:pPr lvl="1" indent="0">
              <a:buNone/>
            </a:pPr>
            <a:endParaRPr lang="en-US" dirty="0"/>
          </a:p>
        </p:txBody>
      </p:sp>
    </p:spTree>
    <p:extLst>
      <p:ext uri="{BB962C8B-B14F-4D97-AF65-F5344CB8AC3E}">
        <p14:creationId xmlns:p14="http://schemas.microsoft.com/office/powerpoint/2010/main" val="94346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395BC-217B-8BF5-0206-CC9184B95F40}"/>
              </a:ext>
            </a:extLst>
          </p:cNvPr>
          <p:cNvPicPr>
            <a:picLocks noChangeAspect="1"/>
          </p:cNvPicPr>
          <p:nvPr/>
        </p:nvPicPr>
        <p:blipFill>
          <a:blip r:embed="rId3"/>
          <a:srcRect l="11784" r="11784"/>
          <a:stretch/>
        </p:blipFill>
        <p:spPr>
          <a:xfrm>
            <a:off x="0" y="0"/>
            <a:ext cx="9389617" cy="6884276"/>
          </a:xfrm>
          <a:prstGeom prst="rect">
            <a:avLst/>
          </a:prstGeom>
        </p:spPr>
      </p:pic>
      <p:sp>
        <p:nvSpPr>
          <p:cNvPr id="3" name="Rectangle 2">
            <a:extLst>
              <a:ext uri="{FF2B5EF4-FFF2-40B4-BE49-F238E27FC236}">
                <a16:creationId xmlns:a16="http://schemas.microsoft.com/office/drawing/2014/main" id="{353D9F17-8623-7213-DAB2-DC3070ED9D3D}"/>
              </a:ext>
            </a:extLst>
          </p:cNvPr>
          <p:cNvSpPr/>
          <p:nvPr/>
        </p:nvSpPr>
        <p:spPr>
          <a:xfrm>
            <a:off x="1858435" y="2851875"/>
            <a:ext cx="5672745" cy="1913071"/>
          </a:xfrm>
          <a:prstGeom prst="rect">
            <a:avLst/>
          </a:prstGeom>
          <a:solidFill>
            <a:srgbClr val="726658">
              <a:alpha val="50980"/>
            </a:srgb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A6C1AAD1-5E8B-4530-8A95-F1898E051B8B}"/>
              </a:ext>
            </a:extLst>
          </p:cNvPr>
          <p:cNvSpPr txBox="1">
            <a:spLocks/>
          </p:cNvSpPr>
          <p:nvPr/>
        </p:nvSpPr>
        <p:spPr>
          <a:xfrm>
            <a:off x="1542697" y="2999126"/>
            <a:ext cx="6304219" cy="767344"/>
          </a:xfrm>
          <a:prstGeom prst="rect">
            <a:avLst/>
          </a:prstGeom>
        </p:spPr>
        <p:txBody>
          <a:bodyPr/>
          <a:lstStyle>
            <a:lvl1pPr marL="0" indent="0" algn="l" defTabSz="914400" rtl="0" eaLnBrk="1" latinLnBrk="0" hangingPunct="1">
              <a:lnSpc>
                <a:spcPts val="2460"/>
              </a:lnSpc>
              <a:spcBef>
                <a:spcPts val="1000"/>
              </a:spcBef>
              <a:buFont typeface="Arial" panose="020B0604020202020204" pitchFamily="34" charset="0"/>
              <a:buNone/>
              <a:defRPr sz="2600" b="1" i="0" kern="1200">
                <a:solidFill>
                  <a:schemeClr val="accent6">
                    <a:lumMod val="50000"/>
                  </a:schemeClr>
                </a:solidFill>
                <a:latin typeface="Aptos" panose="020B0004020202020204" pitchFamily="34" charset="0"/>
                <a:ea typeface="+mn-ea"/>
                <a:cs typeface="+mn-cs"/>
              </a:defRPr>
            </a:lvl1pPr>
            <a:lvl2pPr marL="228600" indent="-228600" algn="l" defTabSz="914400" rtl="0" eaLnBrk="1" latinLnBrk="0" hangingPunct="1">
              <a:lnSpc>
                <a:spcPct val="90000"/>
              </a:lnSpc>
              <a:spcBef>
                <a:spcPts val="500"/>
              </a:spcBef>
              <a:spcAft>
                <a:spcPts val="600"/>
              </a:spcAft>
              <a:buClr>
                <a:schemeClr val="accent2"/>
              </a:buClr>
              <a:buFont typeface="Arial" panose="020B0604020202020204" pitchFamily="34" charset="0"/>
              <a:buChar char="•"/>
              <a:defRPr sz="2400" b="0" i="0" kern="1200">
                <a:solidFill>
                  <a:schemeClr val="tx1"/>
                </a:solidFill>
                <a:latin typeface="Aptos Light" panose="020B0004020202020204" pitchFamily="34" charset="0"/>
                <a:ea typeface="+mn-ea"/>
                <a:cs typeface="+mn-cs"/>
              </a:defRPr>
            </a:lvl2pPr>
            <a:lvl3pPr marL="0" indent="0" algn="l" defTabSz="914400" rtl="0" eaLnBrk="1" latinLnBrk="0" hangingPunct="1">
              <a:lnSpc>
                <a:spcPct val="100000"/>
              </a:lnSpc>
              <a:spcBef>
                <a:spcPts val="500"/>
              </a:spcBef>
              <a:spcAft>
                <a:spcPts val="600"/>
              </a:spcAft>
              <a:buFont typeface="Arial" panose="020B0604020202020204" pitchFamily="34" charset="0"/>
              <a:buNone/>
              <a:defRPr sz="2400" b="0" i="0" kern="1200">
                <a:solidFill>
                  <a:schemeClr val="tx1"/>
                </a:solidFill>
                <a:latin typeface="Aptos Light" panose="020B0004020202020204" pitchFamily="34" charset="0"/>
                <a:ea typeface="+mn-ea"/>
                <a:cs typeface="+mn-cs"/>
              </a:defRPr>
            </a:lvl3pPr>
            <a:lvl4pPr marL="1097280" indent="-285750" algn="l" defTabSz="914400" rtl="0" eaLnBrk="1" latinLnBrk="0" hangingPunct="1">
              <a:lnSpc>
                <a:spcPct val="90000"/>
              </a:lnSpc>
              <a:spcBef>
                <a:spcPts val="500"/>
              </a:spcBef>
              <a:buClr>
                <a:schemeClr val="accent2"/>
              </a:buClr>
              <a:buFont typeface="Courier New" panose="02070309020205020404" pitchFamily="49" charset="0"/>
              <a:buChar char="o"/>
              <a:defRPr sz="1800" b="0" i="0" kern="1200">
                <a:solidFill>
                  <a:schemeClr val="tx1"/>
                </a:solidFill>
                <a:latin typeface="Aptos Light" panose="020B0004020202020204" pitchFamily="34" charset="0"/>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ptos Light"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560"/>
              </a:lnSpc>
              <a:spcBef>
                <a:spcPts val="0"/>
              </a:spcBef>
              <a:defRPr/>
            </a:pPr>
            <a:r>
              <a:rPr lang="en-US" b="0" dirty="0">
                <a:solidFill>
                  <a:schemeClr val="bg1"/>
                </a:solidFill>
                <a:latin typeface="Minion Pro" panose="02040503050306020203" pitchFamily="18" charset="0"/>
              </a:rPr>
              <a:t>NCRA Education Foundation</a:t>
            </a:r>
          </a:p>
          <a:p>
            <a:pPr algn="ctr">
              <a:lnSpc>
                <a:spcPts val="2560"/>
              </a:lnSpc>
              <a:spcBef>
                <a:spcPts val="0"/>
              </a:spcBef>
              <a:defRPr/>
            </a:pPr>
            <a:r>
              <a:rPr lang="en-US" dirty="0" err="1">
                <a:solidFill>
                  <a:schemeClr val="bg1"/>
                </a:solidFill>
                <a:latin typeface="Aptos ExtraBold" panose="020B0004020202020204" pitchFamily="34" charset="0"/>
              </a:rPr>
              <a:t>www.ncraeducationfoundation.org</a:t>
            </a:r>
            <a:endParaRPr lang="en-US" u="sng" dirty="0">
              <a:solidFill>
                <a:schemeClr val="bg1"/>
              </a:solidFill>
              <a:latin typeface="Aptos ExtraBold" panose="020B0004020202020204" pitchFamily="34" charset="0"/>
              <a:cs typeface="Calibri"/>
              <a:hlinkClick r:id="rId4">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F428BB6B-4115-57D4-0D3B-4F5F9D51AEB4}"/>
              </a:ext>
            </a:extLst>
          </p:cNvPr>
          <p:cNvSpPr txBox="1"/>
          <p:nvPr/>
        </p:nvSpPr>
        <p:spPr>
          <a:xfrm>
            <a:off x="2014523" y="3946135"/>
            <a:ext cx="5360565" cy="723275"/>
          </a:xfrm>
          <a:prstGeom prst="rect">
            <a:avLst/>
          </a:prstGeom>
          <a:noFill/>
        </p:spPr>
        <p:txBody>
          <a:bodyPr wrap="square" rtlCol="0">
            <a:spAutoFit/>
          </a:bodyPr>
          <a:lstStyle/>
          <a:p>
            <a:pPr algn="ctr">
              <a:lnSpc>
                <a:spcPts val="2360"/>
              </a:lnSpc>
              <a:defRPr/>
            </a:pPr>
            <a:r>
              <a:rPr lang="en-US" sz="2600" dirty="0">
                <a:solidFill>
                  <a:schemeClr val="bg1"/>
                </a:solidFill>
                <a:latin typeface="Minion Pro" panose="02040503050306020203" pitchFamily="18" charset="0"/>
              </a:rPr>
              <a:t>NCRA</a:t>
            </a:r>
          </a:p>
          <a:p>
            <a:pPr algn="ctr">
              <a:lnSpc>
                <a:spcPts val="2360"/>
              </a:lnSpc>
              <a:defRPr/>
            </a:pPr>
            <a:r>
              <a:rPr lang="en-US" sz="2600" b="1" dirty="0" err="1">
                <a:solidFill>
                  <a:schemeClr val="bg1"/>
                </a:solidFill>
                <a:latin typeface="Aptos ExtraBold" panose="020B0004020202020204" pitchFamily="34" charset="0"/>
                <a:cs typeface="Calibri"/>
              </a:rPr>
              <a:t>www.ncra-usa.org</a:t>
            </a:r>
            <a:endParaRPr lang="en-US" sz="2600" b="1" dirty="0">
              <a:solidFill>
                <a:schemeClr val="bg1"/>
              </a:solidFill>
              <a:latin typeface="Aptos ExtraBold" panose="020B0004020202020204" pitchFamily="34" charset="0"/>
              <a:cs typeface="Calibri"/>
            </a:endParaRPr>
          </a:p>
        </p:txBody>
      </p:sp>
      <p:sp>
        <p:nvSpPr>
          <p:cNvPr id="12" name="Rectangle 11">
            <a:extLst>
              <a:ext uri="{FF2B5EF4-FFF2-40B4-BE49-F238E27FC236}">
                <a16:creationId xmlns:a16="http://schemas.microsoft.com/office/drawing/2014/main" id="{2CB46B09-CC15-B962-04DA-7C38E8877CCB}"/>
              </a:ext>
            </a:extLst>
          </p:cNvPr>
          <p:cNvSpPr/>
          <p:nvPr/>
        </p:nvSpPr>
        <p:spPr>
          <a:xfrm>
            <a:off x="1" y="1761689"/>
            <a:ext cx="9389618" cy="1101148"/>
          </a:xfrm>
          <a:prstGeom prst="rect">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29017C8-33E0-8D7A-7CF3-2FA6D5FF63F3}"/>
              </a:ext>
            </a:extLst>
          </p:cNvPr>
          <p:cNvSpPr txBox="1"/>
          <p:nvPr/>
        </p:nvSpPr>
        <p:spPr>
          <a:xfrm>
            <a:off x="159391" y="2281651"/>
            <a:ext cx="9072573" cy="648254"/>
          </a:xfrm>
          <a:prstGeom prst="rect">
            <a:avLst/>
          </a:prstGeom>
          <a:noFill/>
          <a:ln>
            <a:noFill/>
          </a:ln>
          <a:effectLst/>
        </p:spPr>
        <p:txBody>
          <a:bodyPr wrap="square" rtlCol="0">
            <a:spAutoFit/>
          </a:bodyPr>
          <a:lstStyle/>
          <a:p>
            <a:pPr algn="ctr">
              <a:lnSpc>
                <a:spcPts val="2860"/>
              </a:lnSpc>
            </a:pPr>
            <a:r>
              <a:rPr lang="en-US" sz="7200" dirty="0">
                <a:solidFill>
                  <a:schemeClr val="bg1"/>
                </a:solidFill>
                <a:latin typeface="Minion Pro" panose="02040503050306020203" pitchFamily="18" charset="0"/>
                <a:ea typeface="Roboto" panose="02000000000000000000" pitchFamily="2" charset="0"/>
                <a:cs typeface="Roboto" panose="02000000000000000000" pitchFamily="2" charset="0"/>
              </a:rPr>
              <a:t>Thank You</a:t>
            </a:r>
          </a:p>
        </p:txBody>
      </p:sp>
    </p:spTree>
    <p:extLst>
      <p:ext uri="{BB962C8B-B14F-4D97-AF65-F5344CB8AC3E}">
        <p14:creationId xmlns:p14="http://schemas.microsoft.com/office/powerpoint/2010/main" val="413152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ADC20-1906-51AB-CEE8-C3998175B4E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A5EC292-FE2A-C633-DF99-B2E14C6487C4}"/>
              </a:ext>
            </a:extLst>
          </p:cNvPr>
          <p:cNvSpPr>
            <a:spLocks noGrp="1"/>
          </p:cNvSpPr>
          <p:nvPr>
            <p:ph idx="1"/>
          </p:nvPr>
        </p:nvSpPr>
        <p:spPr/>
        <p:txBody>
          <a:bodyPr/>
          <a:lstStyle/>
          <a:p>
            <a:pPr lvl="1"/>
            <a:r>
              <a:rPr lang="en-US" dirty="0"/>
              <a:t>Discuss the purpose and benefit of submitting data</a:t>
            </a:r>
          </a:p>
          <a:p>
            <a:pPr lvl="1"/>
            <a:r>
              <a:rPr lang="en-US" dirty="0"/>
              <a:t>Identify the organizations</a:t>
            </a:r>
            <a:r>
              <a:rPr lang="en-US" dirty="0">
                <a:cs typeface="Calibri"/>
              </a:rPr>
              <a:t> data is submitted to</a:t>
            </a:r>
          </a:p>
          <a:p>
            <a:pPr lvl="1"/>
            <a:r>
              <a:rPr lang="en-US" dirty="0">
                <a:cs typeface="Calibri"/>
              </a:rPr>
              <a:t>Review the type of data submitted</a:t>
            </a:r>
            <a:endParaRPr lang="en-US" dirty="0"/>
          </a:p>
          <a:p>
            <a:pPr lvl="1"/>
            <a:r>
              <a:rPr lang="en-US" dirty="0"/>
              <a:t>Explain the cancer registrar’s role in data submission</a:t>
            </a:r>
          </a:p>
          <a:p>
            <a:pPr lvl="1"/>
            <a:endParaRPr lang="en-US" dirty="0"/>
          </a:p>
        </p:txBody>
      </p:sp>
    </p:spTree>
    <p:extLst>
      <p:ext uri="{BB962C8B-B14F-4D97-AF65-F5344CB8AC3E}">
        <p14:creationId xmlns:p14="http://schemas.microsoft.com/office/powerpoint/2010/main" val="195090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D9B87-6AD2-CBD6-AE56-4743EDCDD386}"/>
              </a:ext>
            </a:extLst>
          </p:cNvPr>
          <p:cNvSpPr>
            <a:spLocks noGrp="1"/>
          </p:cNvSpPr>
          <p:nvPr>
            <p:ph type="title"/>
          </p:nvPr>
        </p:nvSpPr>
        <p:spPr/>
        <p:txBody>
          <a:bodyPr/>
          <a:lstStyle/>
          <a:p>
            <a:r>
              <a:rPr lang="en-US" dirty="0"/>
              <a:t>Purpose and Benefit</a:t>
            </a:r>
          </a:p>
        </p:txBody>
      </p:sp>
      <p:sp>
        <p:nvSpPr>
          <p:cNvPr id="3" name="Content Placeholder 2">
            <a:extLst>
              <a:ext uri="{FF2B5EF4-FFF2-40B4-BE49-F238E27FC236}">
                <a16:creationId xmlns:a16="http://schemas.microsoft.com/office/drawing/2014/main" id="{FEB8305C-E008-E042-5FC1-FC38C928BBBD}"/>
              </a:ext>
            </a:extLst>
          </p:cNvPr>
          <p:cNvSpPr>
            <a:spLocks noGrp="1"/>
          </p:cNvSpPr>
          <p:nvPr>
            <p:ph idx="1"/>
          </p:nvPr>
        </p:nvSpPr>
        <p:spPr/>
        <p:txBody>
          <a:bodyPr/>
          <a:lstStyle/>
          <a:p>
            <a:pPr lvl="1"/>
            <a:r>
              <a:rPr lang="en-US" dirty="0"/>
              <a:t>Data goes into a larger pool of data</a:t>
            </a:r>
          </a:p>
          <a:p>
            <a:pPr lvl="3"/>
            <a:r>
              <a:rPr lang="en-US" dirty="0"/>
              <a:t>Outcomes</a:t>
            </a:r>
          </a:p>
          <a:p>
            <a:pPr lvl="3"/>
            <a:r>
              <a:rPr lang="en-US" dirty="0"/>
              <a:t>Benchmarking</a:t>
            </a:r>
          </a:p>
          <a:p>
            <a:pPr lvl="3"/>
            <a:r>
              <a:rPr lang="en-US" dirty="0"/>
              <a:t>Decision making</a:t>
            </a:r>
          </a:p>
          <a:p>
            <a:pPr lvl="3"/>
            <a:r>
              <a:rPr lang="en-US" dirty="0"/>
              <a:t>Planning</a:t>
            </a:r>
          </a:p>
        </p:txBody>
      </p:sp>
    </p:spTree>
    <p:extLst>
      <p:ext uri="{BB962C8B-B14F-4D97-AF65-F5344CB8AC3E}">
        <p14:creationId xmlns:p14="http://schemas.microsoft.com/office/powerpoint/2010/main" val="264897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192F-931E-1D19-63FC-0D11460964F4}"/>
              </a:ext>
            </a:extLst>
          </p:cNvPr>
          <p:cNvSpPr>
            <a:spLocks noGrp="1"/>
          </p:cNvSpPr>
          <p:nvPr>
            <p:ph type="title"/>
          </p:nvPr>
        </p:nvSpPr>
        <p:spPr/>
        <p:txBody>
          <a:bodyPr/>
          <a:lstStyle/>
          <a:p>
            <a:r>
              <a:rPr lang="en-US" dirty="0"/>
              <a:t>State Central Cancer Registries</a:t>
            </a:r>
          </a:p>
        </p:txBody>
      </p:sp>
      <p:sp>
        <p:nvSpPr>
          <p:cNvPr id="3" name="Content Placeholder 2">
            <a:extLst>
              <a:ext uri="{FF2B5EF4-FFF2-40B4-BE49-F238E27FC236}">
                <a16:creationId xmlns:a16="http://schemas.microsoft.com/office/drawing/2014/main" id="{5310F7EE-DEDC-1CAD-E5A1-45CBB35149ED}"/>
              </a:ext>
            </a:extLst>
          </p:cNvPr>
          <p:cNvSpPr>
            <a:spLocks noGrp="1"/>
          </p:cNvSpPr>
          <p:nvPr>
            <p:ph idx="1"/>
          </p:nvPr>
        </p:nvSpPr>
        <p:spPr/>
        <p:txBody>
          <a:bodyPr/>
          <a:lstStyle/>
          <a:p>
            <a:pPr lvl="1"/>
            <a:r>
              <a:rPr lang="en-US" dirty="0"/>
              <a:t>Designed to:</a:t>
            </a:r>
          </a:p>
          <a:p>
            <a:pPr lvl="3"/>
            <a:r>
              <a:rPr lang="en-US" dirty="0"/>
              <a:t>Monitor cancer trends over time</a:t>
            </a:r>
          </a:p>
          <a:p>
            <a:pPr lvl="3"/>
            <a:r>
              <a:rPr lang="en-US" dirty="0"/>
              <a:t>Determine cancer patterns in various populations</a:t>
            </a:r>
          </a:p>
          <a:p>
            <a:pPr lvl="3"/>
            <a:r>
              <a:rPr lang="en-US" dirty="0"/>
              <a:t>Guide planning and evaluation of cancer control programs</a:t>
            </a:r>
            <a:endParaRPr lang="en-US" dirty="0">
              <a:cs typeface="Calibri"/>
            </a:endParaRPr>
          </a:p>
          <a:p>
            <a:pPr lvl="3"/>
            <a:r>
              <a:rPr lang="en-US" dirty="0">
                <a:cs typeface="Calibri"/>
              </a:rPr>
              <a:t>Assist public health professionals</a:t>
            </a:r>
          </a:p>
        </p:txBody>
      </p:sp>
    </p:spTree>
    <p:extLst>
      <p:ext uri="{BB962C8B-B14F-4D97-AF65-F5344CB8AC3E}">
        <p14:creationId xmlns:p14="http://schemas.microsoft.com/office/powerpoint/2010/main" val="319495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12F8-EDB3-B2B0-9C98-5DDDA83FF6D1}"/>
              </a:ext>
            </a:extLst>
          </p:cNvPr>
          <p:cNvSpPr>
            <a:spLocks noGrp="1"/>
          </p:cNvSpPr>
          <p:nvPr>
            <p:ph type="title"/>
          </p:nvPr>
        </p:nvSpPr>
        <p:spPr/>
        <p:txBody>
          <a:bodyPr/>
          <a:lstStyle/>
          <a:p>
            <a:r>
              <a:rPr lang="en-US" dirty="0"/>
              <a:t>Beyond State Reporting</a:t>
            </a:r>
          </a:p>
        </p:txBody>
      </p:sp>
      <p:sp>
        <p:nvSpPr>
          <p:cNvPr id="3" name="Content Placeholder 2">
            <a:extLst>
              <a:ext uri="{FF2B5EF4-FFF2-40B4-BE49-F238E27FC236}">
                <a16:creationId xmlns:a16="http://schemas.microsoft.com/office/drawing/2014/main" id="{15001D42-006F-0F12-F97C-E3750AD0ACB2}"/>
              </a:ext>
            </a:extLst>
          </p:cNvPr>
          <p:cNvSpPr>
            <a:spLocks noGrp="1"/>
          </p:cNvSpPr>
          <p:nvPr>
            <p:ph idx="1"/>
          </p:nvPr>
        </p:nvSpPr>
        <p:spPr/>
        <p:txBody>
          <a:bodyPr/>
          <a:lstStyle/>
          <a:p>
            <a:pPr lvl="1"/>
            <a:r>
              <a:rPr lang="en-US" dirty="0"/>
              <a:t>North American Association of Central Cancer Registries (NAACCR)</a:t>
            </a:r>
          </a:p>
          <a:p>
            <a:pPr lvl="1"/>
            <a:r>
              <a:rPr lang="en-US" dirty="0"/>
              <a:t>Surveillance, Epidemiology, and End Results (SEER)</a:t>
            </a:r>
          </a:p>
          <a:p>
            <a:pPr lvl="1"/>
            <a:r>
              <a:rPr lang="en-US" dirty="0"/>
              <a:t>National Program of Cancer Registries (NPCR)</a:t>
            </a:r>
          </a:p>
          <a:p>
            <a:pPr lvl="1" indent="0">
              <a:buNone/>
            </a:pPr>
            <a:endParaRPr lang="en-US" dirty="0"/>
          </a:p>
        </p:txBody>
      </p:sp>
    </p:spTree>
    <p:extLst>
      <p:ext uri="{BB962C8B-B14F-4D97-AF65-F5344CB8AC3E}">
        <p14:creationId xmlns:p14="http://schemas.microsoft.com/office/powerpoint/2010/main" val="137916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D7590-2C77-03CD-33AC-2390646C7346}"/>
              </a:ext>
            </a:extLst>
          </p:cNvPr>
          <p:cNvSpPr>
            <a:spLocks noGrp="1"/>
          </p:cNvSpPr>
          <p:nvPr>
            <p:ph type="title"/>
          </p:nvPr>
        </p:nvSpPr>
        <p:spPr/>
        <p:txBody>
          <a:bodyPr/>
          <a:lstStyle/>
          <a:p>
            <a:r>
              <a:rPr lang="en-US" dirty="0"/>
              <a:t>Programs by Funding Status</a:t>
            </a:r>
          </a:p>
        </p:txBody>
      </p:sp>
      <p:pic>
        <p:nvPicPr>
          <p:cNvPr id="6" name="Picture 8" descr="A close up of a map&#10;&#10;Description generated with high confidence">
            <a:extLst>
              <a:ext uri="{FF2B5EF4-FFF2-40B4-BE49-F238E27FC236}">
                <a16:creationId xmlns:a16="http://schemas.microsoft.com/office/drawing/2014/main" id="{4665DDBF-A009-D078-7EF1-7E7E24BD7C24}"/>
              </a:ext>
            </a:extLst>
          </p:cNvPr>
          <p:cNvPicPr>
            <a:picLocks noChangeAspect="1"/>
          </p:cNvPicPr>
          <p:nvPr/>
        </p:nvPicPr>
        <p:blipFill>
          <a:blip r:embed="rId3"/>
          <a:stretch>
            <a:fillRect/>
          </a:stretch>
        </p:blipFill>
        <p:spPr>
          <a:xfrm>
            <a:off x="2309446" y="1909988"/>
            <a:ext cx="6478130" cy="3676721"/>
          </a:xfrm>
          <a:prstGeom prst="rect">
            <a:avLst/>
          </a:prstGeom>
        </p:spPr>
      </p:pic>
      <p:sp>
        <p:nvSpPr>
          <p:cNvPr id="7" name="TextBox 6">
            <a:extLst>
              <a:ext uri="{FF2B5EF4-FFF2-40B4-BE49-F238E27FC236}">
                <a16:creationId xmlns:a16="http://schemas.microsoft.com/office/drawing/2014/main" id="{D6050BA3-4CE3-625D-CB1A-63309E08D27C}"/>
              </a:ext>
            </a:extLst>
          </p:cNvPr>
          <p:cNvSpPr txBox="1"/>
          <p:nvPr/>
        </p:nvSpPr>
        <p:spPr>
          <a:xfrm>
            <a:off x="2309446" y="5948361"/>
            <a:ext cx="4203395" cy="307777"/>
          </a:xfrm>
          <a:prstGeom prst="rect">
            <a:avLst/>
          </a:prstGeom>
          <a:noFill/>
        </p:spPr>
        <p:txBody>
          <a:bodyPr wrap="none" rtlCol="0">
            <a:spAutoFit/>
          </a:bodyPr>
          <a:lstStyle/>
          <a:p>
            <a:r>
              <a:rPr lang="en-US" sz="1400" dirty="0">
                <a:solidFill>
                  <a:schemeClr val="accent2"/>
                </a:solidFill>
                <a:latin typeface="Minion Pro" panose="02040503050306020203" pitchFamily="18" charset="0"/>
              </a:rPr>
              <a:t>https://</a:t>
            </a:r>
            <a:r>
              <a:rPr lang="en-US" sz="1400" dirty="0" err="1">
                <a:solidFill>
                  <a:schemeClr val="accent2"/>
                </a:solidFill>
                <a:latin typeface="Minion Pro" panose="02040503050306020203" pitchFamily="18" charset="0"/>
              </a:rPr>
              <a:t>www.cdc.gov</a:t>
            </a:r>
            <a:r>
              <a:rPr lang="en-US" sz="1400" dirty="0">
                <a:solidFill>
                  <a:schemeClr val="accent2"/>
                </a:solidFill>
                <a:latin typeface="Minion Pro" panose="02040503050306020203" pitchFamily="18" charset="0"/>
              </a:rPr>
              <a:t>/cancer/</a:t>
            </a:r>
            <a:r>
              <a:rPr lang="en-US" sz="1400" dirty="0" err="1">
                <a:solidFill>
                  <a:schemeClr val="accent2"/>
                </a:solidFill>
                <a:latin typeface="Minion Pro" panose="02040503050306020203" pitchFamily="18" charset="0"/>
              </a:rPr>
              <a:t>npcr</a:t>
            </a:r>
            <a:r>
              <a:rPr lang="en-US" sz="1400" dirty="0">
                <a:solidFill>
                  <a:schemeClr val="accent2"/>
                </a:solidFill>
                <a:latin typeface="Minion Pro" panose="02040503050306020203" pitchFamily="18" charset="0"/>
              </a:rPr>
              <a:t>/public-use/</a:t>
            </a:r>
            <a:r>
              <a:rPr lang="en-US" sz="1400" dirty="0" err="1">
                <a:solidFill>
                  <a:schemeClr val="accent2"/>
                </a:solidFill>
                <a:latin typeface="Minion Pro" panose="02040503050306020203" pitchFamily="18" charset="0"/>
              </a:rPr>
              <a:t>index.htm</a:t>
            </a:r>
            <a:endParaRPr lang="en-US" sz="1400" dirty="0">
              <a:solidFill>
                <a:schemeClr val="accent2"/>
              </a:solidFill>
              <a:latin typeface="Minion Pro" panose="02040503050306020203" pitchFamily="18" charset="0"/>
            </a:endParaRPr>
          </a:p>
        </p:txBody>
      </p:sp>
    </p:spTree>
    <p:extLst>
      <p:ext uri="{BB962C8B-B14F-4D97-AF65-F5344CB8AC3E}">
        <p14:creationId xmlns:p14="http://schemas.microsoft.com/office/powerpoint/2010/main" val="1058033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0EF3A-FD71-5E58-403A-1EF999492202}"/>
              </a:ext>
            </a:extLst>
          </p:cNvPr>
          <p:cNvSpPr>
            <a:spLocks noGrp="1"/>
          </p:cNvSpPr>
          <p:nvPr>
            <p:ph type="title"/>
          </p:nvPr>
        </p:nvSpPr>
        <p:spPr/>
        <p:txBody>
          <a:bodyPr/>
          <a:lstStyle/>
          <a:p>
            <a:r>
              <a:rPr lang="en-US" dirty="0"/>
              <a:t>Commission on Cancer (CoC) Accreditation Program</a:t>
            </a:r>
          </a:p>
        </p:txBody>
      </p:sp>
      <p:sp>
        <p:nvSpPr>
          <p:cNvPr id="3" name="Content Placeholder 2">
            <a:extLst>
              <a:ext uri="{FF2B5EF4-FFF2-40B4-BE49-F238E27FC236}">
                <a16:creationId xmlns:a16="http://schemas.microsoft.com/office/drawing/2014/main" id="{D65F5430-BAF2-75F6-739A-6482B75C2AAD}"/>
              </a:ext>
            </a:extLst>
          </p:cNvPr>
          <p:cNvSpPr>
            <a:spLocks noGrp="1"/>
          </p:cNvSpPr>
          <p:nvPr>
            <p:ph idx="1"/>
          </p:nvPr>
        </p:nvSpPr>
        <p:spPr/>
        <p:txBody>
          <a:bodyPr/>
          <a:lstStyle/>
          <a:p>
            <a:pPr lvl="1"/>
            <a:r>
              <a:rPr lang="en-US" dirty="0"/>
              <a:t>Establishes standards and guidelines</a:t>
            </a:r>
          </a:p>
          <a:p>
            <a:pPr lvl="1"/>
            <a:r>
              <a:rPr lang="en-US" dirty="0"/>
              <a:t>Collects high-quality data</a:t>
            </a:r>
          </a:p>
          <a:p>
            <a:pPr lvl="1"/>
            <a:r>
              <a:rPr lang="en-US" dirty="0"/>
              <a:t>Develops effective educational interventions</a:t>
            </a:r>
          </a:p>
          <a:p>
            <a:pPr lvl="1"/>
            <a:r>
              <a:rPr lang="en-US" dirty="0"/>
              <a:t>Use data to measure cancer care quality</a:t>
            </a:r>
            <a:endParaRPr lang="en-US" dirty="0">
              <a:cs typeface="Calibri"/>
            </a:endParaRPr>
          </a:p>
          <a:p>
            <a:pPr lvl="1"/>
            <a:r>
              <a:rPr lang="en-US" dirty="0">
                <a:cs typeface="Calibri"/>
              </a:rPr>
              <a:t>Submit data to the Rapid Quality Reporting System (RQRS)</a:t>
            </a:r>
            <a:endParaRPr lang="en-US" dirty="0"/>
          </a:p>
          <a:p>
            <a:pPr lvl="1"/>
            <a:r>
              <a:rPr lang="en-US" dirty="0"/>
              <a:t>Requires annual data submission</a:t>
            </a:r>
            <a:r>
              <a:rPr lang="en-US" dirty="0">
                <a:cs typeface="Calibri"/>
              </a:rPr>
              <a:t> to the National Cancer Database (NCDB)</a:t>
            </a:r>
          </a:p>
          <a:p>
            <a:pPr lvl="1" indent="0">
              <a:buNone/>
            </a:pPr>
            <a:endParaRPr lang="en-US" dirty="0"/>
          </a:p>
        </p:txBody>
      </p:sp>
    </p:spTree>
    <p:extLst>
      <p:ext uri="{BB962C8B-B14F-4D97-AF65-F5344CB8AC3E}">
        <p14:creationId xmlns:p14="http://schemas.microsoft.com/office/powerpoint/2010/main" val="1929556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E2722-7C32-64E4-FD3B-5F7DFE6E8CBA}"/>
              </a:ext>
            </a:extLst>
          </p:cNvPr>
          <p:cNvSpPr>
            <a:spLocks noGrp="1"/>
          </p:cNvSpPr>
          <p:nvPr>
            <p:ph type="title"/>
          </p:nvPr>
        </p:nvSpPr>
        <p:spPr/>
        <p:txBody>
          <a:bodyPr/>
          <a:lstStyle/>
          <a:p>
            <a:r>
              <a:rPr lang="en-US" dirty="0"/>
              <a:t>Types of Data Submitted</a:t>
            </a:r>
          </a:p>
        </p:txBody>
      </p:sp>
      <p:sp>
        <p:nvSpPr>
          <p:cNvPr id="3" name="Content Placeholder 2">
            <a:extLst>
              <a:ext uri="{FF2B5EF4-FFF2-40B4-BE49-F238E27FC236}">
                <a16:creationId xmlns:a16="http://schemas.microsoft.com/office/drawing/2014/main" id="{04BEB95E-6C90-C468-13E1-56DE1FD303E3}"/>
              </a:ext>
            </a:extLst>
          </p:cNvPr>
          <p:cNvSpPr>
            <a:spLocks noGrp="1"/>
          </p:cNvSpPr>
          <p:nvPr>
            <p:ph idx="1"/>
          </p:nvPr>
        </p:nvSpPr>
        <p:spPr/>
        <p:txBody>
          <a:bodyPr/>
          <a:lstStyle/>
          <a:p>
            <a:pPr lvl="1"/>
            <a:r>
              <a:rPr lang="en-US" dirty="0"/>
              <a:t>Patient demographics (limited info to NCDB)</a:t>
            </a:r>
          </a:p>
          <a:p>
            <a:pPr lvl="1"/>
            <a:r>
              <a:rPr lang="en-US" dirty="0"/>
              <a:t>Primary tumor site</a:t>
            </a:r>
            <a:r>
              <a:rPr lang="en-US" dirty="0">
                <a:cs typeface="Calibri"/>
              </a:rPr>
              <a:t> (location of origin)</a:t>
            </a:r>
          </a:p>
          <a:p>
            <a:pPr lvl="1"/>
            <a:r>
              <a:rPr lang="en-US" dirty="0"/>
              <a:t>Tumor morphology (histology)</a:t>
            </a:r>
          </a:p>
          <a:p>
            <a:pPr lvl="1"/>
            <a:r>
              <a:rPr lang="en-US" dirty="0"/>
              <a:t>Cancer stage</a:t>
            </a:r>
            <a:r>
              <a:rPr lang="en-US" dirty="0">
                <a:cs typeface="Calibri"/>
              </a:rPr>
              <a:t> (extent of tumor spread)</a:t>
            </a:r>
          </a:p>
          <a:p>
            <a:pPr lvl="1"/>
            <a:r>
              <a:rPr lang="en-US" dirty="0"/>
              <a:t>Initial course of therapy</a:t>
            </a:r>
            <a:r>
              <a:rPr lang="en-US" dirty="0">
                <a:cs typeface="Calibri"/>
              </a:rPr>
              <a:t> (treatment)</a:t>
            </a:r>
          </a:p>
          <a:p>
            <a:pPr lvl="1"/>
            <a:r>
              <a:rPr lang="en-US" dirty="0"/>
              <a:t>Outcomes (vital and cancer status) </a:t>
            </a:r>
            <a:endParaRPr lang="en-US" dirty="0">
              <a:cs typeface="Calibri"/>
            </a:endParaRPr>
          </a:p>
          <a:p>
            <a:pPr lvl="1" indent="0">
              <a:buNone/>
            </a:pPr>
            <a:endParaRPr lang="en-US" dirty="0"/>
          </a:p>
        </p:txBody>
      </p:sp>
    </p:spTree>
    <p:extLst>
      <p:ext uri="{BB962C8B-B14F-4D97-AF65-F5344CB8AC3E}">
        <p14:creationId xmlns:p14="http://schemas.microsoft.com/office/powerpoint/2010/main" val="271423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53074-E31E-B16B-23D1-CF323CC88F5F}"/>
              </a:ext>
            </a:extLst>
          </p:cNvPr>
          <p:cNvSpPr>
            <a:spLocks noGrp="1"/>
          </p:cNvSpPr>
          <p:nvPr>
            <p:ph type="title"/>
          </p:nvPr>
        </p:nvSpPr>
        <p:spPr/>
        <p:txBody>
          <a:bodyPr/>
          <a:lstStyle/>
          <a:p>
            <a:r>
              <a:rPr lang="en-US" dirty="0"/>
              <a:t>The Cancer Registrar’s Role</a:t>
            </a:r>
          </a:p>
        </p:txBody>
      </p:sp>
      <p:sp>
        <p:nvSpPr>
          <p:cNvPr id="3" name="Content Placeholder 2">
            <a:extLst>
              <a:ext uri="{FF2B5EF4-FFF2-40B4-BE49-F238E27FC236}">
                <a16:creationId xmlns:a16="http://schemas.microsoft.com/office/drawing/2014/main" id="{699EA313-B57D-7CD3-5577-4CED9B272B88}"/>
              </a:ext>
            </a:extLst>
          </p:cNvPr>
          <p:cNvSpPr>
            <a:spLocks noGrp="1"/>
          </p:cNvSpPr>
          <p:nvPr>
            <p:ph idx="1"/>
          </p:nvPr>
        </p:nvSpPr>
        <p:spPr/>
        <p:txBody>
          <a:bodyPr/>
          <a:lstStyle/>
          <a:p>
            <a:pPr lvl="1"/>
            <a:r>
              <a:rPr lang="en-US" dirty="0"/>
              <a:t>Compile data files of abstracts</a:t>
            </a:r>
          </a:p>
          <a:p>
            <a:pPr lvl="1"/>
            <a:r>
              <a:rPr lang="en-US" dirty="0"/>
              <a:t>Run and clear edits for errors</a:t>
            </a:r>
            <a:endParaRPr lang="en-US" dirty="0">
              <a:cs typeface="Calibri"/>
            </a:endParaRPr>
          </a:p>
          <a:p>
            <a:pPr lvl="1"/>
            <a:r>
              <a:rPr lang="en-US" dirty="0"/>
              <a:t>Submit data securely and electronically</a:t>
            </a:r>
            <a:endParaRPr lang="en-US" dirty="0">
              <a:cs typeface="Calibri"/>
            </a:endParaRPr>
          </a:p>
          <a:p>
            <a:pPr lvl="1"/>
            <a:r>
              <a:rPr lang="en-US" dirty="0"/>
              <a:t>Comply with deadlines</a:t>
            </a:r>
          </a:p>
          <a:p>
            <a:pPr lvl="1" indent="0">
              <a:buNone/>
            </a:pPr>
            <a:endParaRPr lang="en-US" dirty="0"/>
          </a:p>
        </p:txBody>
      </p:sp>
    </p:spTree>
    <p:extLst>
      <p:ext uri="{BB962C8B-B14F-4D97-AF65-F5344CB8AC3E}">
        <p14:creationId xmlns:p14="http://schemas.microsoft.com/office/powerpoint/2010/main" val="3420185339"/>
      </p:ext>
    </p:extLst>
  </p:cSld>
  <p:clrMapOvr>
    <a:masterClrMapping/>
  </p:clrMapOvr>
</p:sld>
</file>

<file path=ppt/theme/theme1.xml><?xml version="1.0" encoding="utf-8"?>
<a:theme xmlns:a="http://schemas.openxmlformats.org/drawingml/2006/main" name="Office Theme">
  <a:themeElements>
    <a:clrScheme name="NCRA Registry">
      <a:dk1>
        <a:srgbClr val="000000"/>
      </a:dk1>
      <a:lt1>
        <a:srgbClr val="FFFFFF"/>
      </a:lt1>
      <a:dk2>
        <a:srgbClr val="506D7B"/>
      </a:dk2>
      <a:lt2>
        <a:srgbClr val="E0B524"/>
      </a:lt2>
      <a:accent1>
        <a:srgbClr val="962F58"/>
      </a:accent1>
      <a:accent2>
        <a:srgbClr val="56A3A5"/>
      </a:accent2>
      <a:accent3>
        <a:srgbClr val="246B2B"/>
      </a:accent3>
      <a:accent4>
        <a:srgbClr val="ED4624"/>
      </a:accent4>
      <a:accent5>
        <a:srgbClr val="0C4C61"/>
      </a:accent5>
      <a:accent6>
        <a:srgbClr val="B13428"/>
      </a:accent6>
      <a:hlink>
        <a:srgbClr val="716657"/>
      </a:hlink>
      <a:folHlink>
        <a:srgbClr val="FBDD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F207FEFC38F64D94CE7B2FAA439BA6" ma:contentTypeVersion="16" ma:contentTypeDescription="Create a new document." ma:contentTypeScope="" ma:versionID="b91738d401015cb5bb8e730b20b9e1d3">
  <xsd:schema xmlns:xsd="http://www.w3.org/2001/XMLSchema" xmlns:xs="http://www.w3.org/2001/XMLSchema" xmlns:p="http://schemas.microsoft.com/office/2006/metadata/properties" xmlns:ns2="d6434c83-0255-46ef-a54d-be4537d18526" xmlns:ns3="0fcdeb9f-fe34-45d3-bf7e-6f45f3e47953" targetNamespace="http://schemas.microsoft.com/office/2006/metadata/properties" ma:root="true" ma:fieldsID="78060ed2ce8365e104bca1252d9ceff4" ns2:_="" ns3:_="">
    <xsd:import namespace="d6434c83-0255-46ef-a54d-be4537d18526"/>
    <xsd:import namespace="0fcdeb9f-fe34-45d3-bf7e-6f45f3e479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434c83-0255-46ef-a54d-be4537d185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60ee2a9-b1ca-491b-890d-1e313af4270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cdeb9f-fe34-45d3-bf7e-6f45f3e4795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cc9377-5417-4b8d-b887-a6120e35a9f2}" ma:internalName="TaxCatchAll" ma:showField="CatchAllData" ma:web="0fcdeb9f-fe34-45d3-bf7e-6f45f3e4795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434c83-0255-46ef-a54d-be4537d18526">
      <Terms xmlns="http://schemas.microsoft.com/office/infopath/2007/PartnerControls"/>
    </lcf76f155ced4ddcb4097134ff3c332f>
    <TaxCatchAll xmlns="0fcdeb9f-fe34-45d3-bf7e-6f45f3e47953" xsi:nil="true"/>
  </documentManagement>
</p:properties>
</file>

<file path=customXml/itemProps1.xml><?xml version="1.0" encoding="utf-8"?>
<ds:datastoreItem xmlns:ds="http://schemas.openxmlformats.org/officeDocument/2006/customXml" ds:itemID="{31675591-579B-4942-A32D-60F615371A7A}"/>
</file>

<file path=customXml/itemProps2.xml><?xml version="1.0" encoding="utf-8"?>
<ds:datastoreItem xmlns:ds="http://schemas.openxmlformats.org/officeDocument/2006/customXml" ds:itemID="{614F5F94-FBAA-48B7-ABE7-209DAE00E87D}"/>
</file>

<file path=customXml/itemProps3.xml><?xml version="1.0" encoding="utf-8"?>
<ds:datastoreItem xmlns:ds="http://schemas.openxmlformats.org/officeDocument/2006/customXml" ds:itemID="{92CC403E-6ECD-4B66-B2A2-D37E0D48DE96}"/>
</file>

<file path=docProps/app.xml><?xml version="1.0" encoding="utf-8"?>
<Properties xmlns="http://schemas.openxmlformats.org/officeDocument/2006/extended-properties" xmlns:vt="http://schemas.openxmlformats.org/officeDocument/2006/docPropsVTypes">
  <Template>Office Theme</Template>
  <TotalTime>452</TotalTime>
  <Words>1247</Words>
  <Application>Microsoft Macintosh PowerPoint</Application>
  <PresentationFormat>On-screen Show (4:3)</PresentationFormat>
  <Paragraphs>119</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Black</vt:lpstr>
      <vt:lpstr>Aptos ExtraBold</vt:lpstr>
      <vt:lpstr>Arial</vt:lpstr>
      <vt:lpstr>Calibri</vt:lpstr>
      <vt:lpstr>Courier New</vt:lpstr>
      <vt:lpstr>Minion Pro</vt:lpstr>
      <vt:lpstr>Office Theme</vt:lpstr>
      <vt:lpstr>PowerPoint Presentation</vt:lpstr>
      <vt:lpstr>Objectives</vt:lpstr>
      <vt:lpstr>Purpose and Benefit</vt:lpstr>
      <vt:lpstr>State Central Cancer Registries</vt:lpstr>
      <vt:lpstr>Beyond State Reporting</vt:lpstr>
      <vt:lpstr>Programs by Funding Status</vt:lpstr>
      <vt:lpstr>Commission on Cancer (CoC) Accreditation Program</vt:lpstr>
      <vt:lpstr>Types of Data Submitted</vt:lpstr>
      <vt:lpstr>The Cancer Registrar’s Role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Lucy Pope</dc:creator>
  <cp:lastModifiedBy>Lucy Pope</cp:lastModifiedBy>
  <cp:revision>16</cp:revision>
  <dcterms:created xsi:type="dcterms:W3CDTF">2024-11-18T18:14:04Z</dcterms:created>
  <dcterms:modified xsi:type="dcterms:W3CDTF">2025-01-24T22:45:32Z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0x01010082F207FEFC38F64D94CE7B2FAA439BA6</vt:lpwstr>
  </property>
  <property fmtid="{D5CDD505-2E9C-101B-9397-08002B2CF9AE}" pid="3" name="MediaServiceImageTags">
    <vt:lpwstr/>
  </property>
</Properties>
</file>