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86" r:id="rId3"/>
    <p:sldId id="275" r:id="rId4"/>
    <p:sldId id="276" r:id="rId5"/>
    <p:sldId id="278" r:id="rId6"/>
    <p:sldId id="281" r:id="rId7"/>
    <p:sldId id="282" r:id="rId8"/>
    <p:sldId id="287" r:id="rId9"/>
    <p:sldId id="288" r:id="rId10"/>
    <p:sldId id="285"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9"/>
    <p:restoredTop sz="86712"/>
  </p:normalViewPr>
  <p:slideViewPr>
    <p:cSldViewPr snapToGrid="0">
      <p:cViewPr varScale="1">
        <p:scale>
          <a:sx n="109" d="100"/>
          <a:sy n="109" d="100"/>
        </p:scale>
        <p:origin x="1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presentation,</a:t>
            </a:r>
            <a:r>
              <a:rPr lang="en-US" dirty="0"/>
              <a:t> “Confidentiality and Release of Information,” is sponsored by the National Cancer Registrars Association Education Foundation. </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a:t>
            </a:r>
            <a:r>
              <a:rPr lang="en-US" baseline="0" dirty="0"/>
              <a:t> presentation, </a:t>
            </a:r>
            <a:r>
              <a:rPr lang="en-US" dirty="0"/>
              <a:t>we will </a:t>
            </a:r>
            <a:r>
              <a:rPr lang="en-US" baseline="0" dirty="0"/>
              <a:t>define the term “confidentiality” and its relationship to cancer registries.</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We will summarize the laws</a:t>
            </a:r>
            <a:r>
              <a:rPr lang="en-US" baseline="0" dirty="0"/>
              <a:t> </a:t>
            </a:r>
            <a:r>
              <a:rPr lang="en-US" dirty="0"/>
              <a:t>of</a:t>
            </a:r>
            <a:r>
              <a:rPr lang="en-US" baseline="0" dirty="0"/>
              <a:t> confidentiality </a:t>
            </a:r>
            <a:r>
              <a:rPr lang="en-US" dirty="0"/>
              <a:t>and discuss </a:t>
            </a:r>
            <a:r>
              <a:rPr lang="en-US" baseline="0" dirty="0"/>
              <a:t>the role the cancer registrar plays in maintaining confidentiality.</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And</a:t>
            </a:r>
            <a:r>
              <a:rPr lang="en-US" dirty="0"/>
              <a:t> finally,</a:t>
            </a:r>
            <a:r>
              <a:rPr lang="en-US" baseline="0" dirty="0"/>
              <a:t> </a:t>
            </a:r>
            <a:r>
              <a:rPr lang="en-US" dirty="0"/>
              <a:t>we will identify when and why cancer registries</a:t>
            </a:r>
            <a:r>
              <a:rPr lang="en-US" baseline="0" dirty="0"/>
              <a:t> </a:t>
            </a:r>
            <a:r>
              <a:rPr lang="en-US" dirty="0"/>
              <a:t>release cancer</a:t>
            </a:r>
            <a:r>
              <a:rPr lang="en-US" baseline="0" dirty="0"/>
              <a:t> information.</a:t>
            </a:r>
            <a:r>
              <a:rPr lang="en-US" dirty="0"/>
              <a:t>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168750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Confidentiality</a:t>
            </a:r>
            <a:r>
              <a:rPr lang="en-US" baseline="0" dirty="0"/>
              <a:t> of patient information dates back to Hippocrates and the Hippocratic Oath taken by all physicians</a:t>
            </a:r>
            <a:r>
              <a:rPr lang="en-US" dirty="0">
                <a:cs typeface="Calibri"/>
              </a:rPr>
              <a:t>:</a:t>
            </a:r>
            <a:endParaRPr lang="en-US" baseline="0" dirty="0"/>
          </a:p>
          <a:p>
            <a:pPr>
              <a:defRPr/>
            </a:pPr>
            <a:r>
              <a:rPr lang="en-US" dirty="0">
                <a:cs typeface="Calibri"/>
              </a:rPr>
              <a:t>"What I may see or hear in the course of treatment or even outside of treatment in regard to the life of men, I will keep to myself."</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Cancer data is highly confidential and it is critical that all cancer registry staff maintain that confidentiality.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Registrars</a:t>
            </a:r>
            <a:r>
              <a:rPr lang="en-US" baseline="0" dirty="0"/>
              <a:t> have access to the cancer patient’s medical record to gather information and </a:t>
            </a:r>
            <a:r>
              <a:rPr lang="en-US" dirty="0"/>
              <a:t>abstract </a:t>
            </a:r>
            <a:r>
              <a:rPr lang="en-US" baseline="0" dirty="0"/>
              <a:t>the data </a:t>
            </a:r>
            <a:r>
              <a:rPr lang="en-US" dirty="0"/>
              <a:t>into</a:t>
            </a:r>
            <a:r>
              <a:rPr lang="en-US" baseline="0" dirty="0"/>
              <a:t> </a:t>
            </a:r>
            <a:r>
              <a:rPr lang="en-US" dirty="0"/>
              <a:t>the </a:t>
            </a:r>
            <a:r>
              <a:rPr lang="en-US" baseline="0" dirty="0"/>
              <a:t>cancer registry </a:t>
            </a:r>
            <a:r>
              <a:rPr lang="en-US" dirty="0"/>
              <a:t>database</a:t>
            </a:r>
            <a:r>
              <a:rPr lang="en-US" baseline="0" dirty="0"/>
              <a:t>.</a:t>
            </a:r>
            <a:r>
              <a:rPr lang="en-US" dirty="0"/>
              <a:t> </a:t>
            </a:r>
            <a:endParaRPr lang="en-US" baseline="0" dirty="0">
              <a:cs typeface="Calibri"/>
            </a:endParaRPr>
          </a:p>
          <a:p>
            <a:endParaRPr lang="en-US" baseline="0" dirty="0"/>
          </a:p>
          <a:p>
            <a:r>
              <a:rPr lang="en-US" baseline="0" dirty="0"/>
              <a:t>Data is sent to reporting agencies, such as the state</a:t>
            </a:r>
            <a:r>
              <a:rPr lang="en-US" dirty="0"/>
              <a:t> central registry</a:t>
            </a:r>
            <a:r>
              <a:rPr lang="en-US" baseline="0" dirty="0"/>
              <a:t> and the National Cancer </a:t>
            </a:r>
            <a:r>
              <a:rPr lang="en-US" dirty="0"/>
              <a:t>Database</a:t>
            </a:r>
            <a:r>
              <a:rPr lang="en-US" baseline="0" dirty="0"/>
              <a:t>.</a:t>
            </a:r>
            <a:r>
              <a:rPr lang="en-US" dirty="0"/>
              <a:t>  This is performed through a secure website that the cancer registrar must log</a:t>
            </a:r>
            <a:r>
              <a:rPr lang="en-US" dirty="0">
                <a:cs typeface="Calibri"/>
              </a:rPr>
              <a:t> into before transferring the data. </a:t>
            </a:r>
            <a:endParaRPr lang="en-US" baseline="0" dirty="0">
              <a:cs typeface="Calibri"/>
            </a:endParaRPr>
          </a:p>
          <a:p>
            <a:endParaRPr lang="en-US" baseline="0" dirty="0"/>
          </a:p>
          <a:p>
            <a:r>
              <a:rPr lang="en-US" baseline="0" dirty="0"/>
              <a:t>Cancer registrars can exchange diagnostic and treatment information with registrars from other facilities that have also diagnosed and/or treated that same patient.</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79257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a:t>
            </a:r>
            <a:r>
              <a:rPr lang="en-US" baseline="0" dirty="0"/>
              <a:t> federal laws to protect patient privacy was the Privacy Act of 1974. It allowed individuals to access records about them that are maintained by federal agencies. The federal agencies could also collect and release information about individuals. </a:t>
            </a:r>
          </a:p>
          <a:p>
            <a:endParaRPr lang="en-US" baseline="0" dirty="0"/>
          </a:p>
          <a:p>
            <a:r>
              <a:rPr lang="en-US" baseline="0" dirty="0"/>
              <a:t>In 2003, the Health Insurance Portability and Accountability Act (</a:t>
            </a:r>
            <a:r>
              <a:rPr lang="en-US" dirty="0"/>
              <a:t>also known as HIPAA</a:t>
            </a:r>
            <a:r>
              <a:rPr lang="en-US" baseline="0" dirty="0"/>
              <a:t>) was enacted</a:t>
            </a:r>
            <a:r>
              <a:rPr lang="en-US" dirty="0"/>
              <a:t>.</a:t>
            </a:r>
            <a:r>
              <a:rPr lang="en-US" baseline="0" dirty="0"/>
              <a:t> Part 164 of HIPAA covers security and privacy.</a:t>
            </a:r>
            <a:r>
              <a:rPr lang="en-US" dirty="0"/>
              <a:t> </a:t>
            </a:r>
            <a:r>
              <a:rPr lang="en-US" baseline="0" dirty="0"/>
              <a:t> Registrars must be aware of these HIPAA legal restrictions and procedures.</a:t>
            </a:r>
            <a:r>
              <a:rPr lang="en-US" dirty="0"/>
              <a:t> </a:t>
            </a:r>
            <a:endParaRPr lang="en-US" baseline="0" dirty="0">
              <a:cs typeface="Calibri"/>
            </a:endParaRPr>
          </a:p>
          <a:p>
            <a:endParaRPr lang="en-US" baseline="0" dirty="0"/>
          </a:p>
          <a:p>
            <a:r>
              <a:rPr lang="en-US" baseline="0" dirty="0"/>
              <a:t>Cancer registry functions fall under the Operating Rules of HIPAA. These rules allow health care facilities to share with each other the first course of treatment and follow-up of a shared patient for health care operations</a:t>
            </a:r>
            <a:r>
              <a:rPr lang="en-US" dirty="0">
                <a:cs typeface="Calibri"/>
              </a:rPr>
              <a:t>.  </a:t>
            </a:r>
            <a:endParaRPr lang="en-US" baseline="0" dirty="0">
              <a:cs typeface="Calibri"/>
            </a:endParaRPr>
          </a:p>
          <a:p>
            <a:endParaRPr lang="en-US" dirty="0"/>
          </a:p>
          <a:p>
            <a:r>
              <a:rPr lang="en-US" baseline="0" dirty="0"/>
              <a:t>The American Recovery and Reinvestment Act of 2009, or the economic stimulus bill, addresses health information privacy, reporting, and notification of breaches of personal health data.</a:t>
            </a:r>
            <a:r>
              <a:rPr lang="en-US" dirty="0"/>
              <a:t> </a:t>
            </a:r>
            <a:r>
              <a:rPr lang="en-US" baseline="0" dirty="0"/>
              <a:t> According to </a:t>
            </a:r>
            <a:r>
              <a:rPr lang="en-US" dirty="0"/>
              <a:t>this bill</a:t>
            </a:r>
            <a:r>
              <a:rPr lang="en-US" baseline="0" dirty="0"/>
              <a:t>, registrars are required to account for disclosures of information when the patient requests it.</a:t>
            </a:r>
            <a:r>
              <a:rPr lang="en-US" dirty="0"/>
              <a:t> </a:t>
            </a:r>
            <a:r>
              <a:rPr lang="en-US" baseline="0" dirty="0"/>
              <a:t> Individuals and cancer registries can be subject to penalties if disclosure is improperly released, just like </a:t>
            </a:r>
            <a:r>
              <a:rPr lang="en-US" dirty="0"/>
              <a:t>any other</a:t>
            </a:r>
            <a:r>
              <a:rPr lang="en-US" baseline="0" dirty="0"/>
              <a:t> health care employees.</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27170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Cancer registrars have a major role in maintaining the confidentiality of patient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The data they abstract from the medical record</a:t>
            </a:r>
            <a:r>
              <a:rPr lang="en-US" dirty="0"/>
              <a:t> into the cancer registry database</a:t>
            </a:r>
            <a:r>
              <a:rPr lang="en-US" baseline="0" dirty="0"/>
              <a:t> is encrypted when </a:t>
            </a:r>
            <a:r>
              <a:rPr lang="en-US" dirty="0"/>
              <a:t>it is submitted to an</a:t>
            </a:r>
            <a:r>
              <a:rPr lang="en-US" baseline="0" dirty="0"/>
              <a:t> outside </a:t>
            </a:r>
            <a:r>
              <a:rPr lang="en-US" dirty="0"/>
              <a:t>organization, such as the state central registry and NCDB. </a:t>
            </a:r>
            <a:endParaRPr lang="en-US" dirty="0">
              <a:cs typeface="Calibri"/>
            </a:endParaRPr>
          </a:p>
          <a:p>
            <a:pPr>
              <a:defRPr/>
            </a:pPr>
            <a:r>
              <a:rPr lang="en-US" dirty="0"/>
              <a:t>If a request for data is released for study purposes, cancer registrars ensure that any </a:t>
            </a:r>
            <a:r>
              <a:rPr lang="en-US" baseline="0" dirty="0"/>
              <a:t>identifying information</a:t>
            </a:r>
            <a:r>
              <a:rPr lang="en-US" dirty="0"/>
              <a:t>, such as the patient's name and social security number, is stripped</a:t>
            </a:r>
            <a:r>
              <a:rPr lang="en-US" baseline="0" dirty="0"/>
              <a:t> before releasing </a:t>
            </a:r>
            <a:r>
              <a:rPr lang="en-US" dirty="0"/>
              <a:t>the data</a:t>
            </a:r>
            <a:r>
              <a:rPr lang="en-US" baseline="0" dirty="0"/>
              <a:t> to researchers.</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Cancer registrars</a:t>
            </a:r>
            <a:r>
              <a:rPr lang="en-US" baseline="0" dirty="0"/>
              <a:t> also protect </a:t>
            </a:r>
            <a:r>
              <a:rPr lang="en-US" dirty="0"/>
              <a:t>patients</a:t>
            </a:r>
            <a:r>
              <a:rPr lang="en-US" baseline="0" dirty="0"/>
              <a:t> </a:t>
            </a:r>
            <a:r>
              <a:rPr lang="en-US" dirty="0"/>
              <a:t>during</a:t>
            </a:r>
            <a:r>
              <a:rPr lang="en-US" baseline="0" dirty="0"/>
              <a:t> Cancer Conferences</a:t>
            </a:r>
            <a:r>
              <a:rPr lang="en-US" dirty="0"/>
              <a:t> or Tumor Boards by not using their names </a:t>
            </a:r>
            <a:r>
              <a:rPr lang="en-US" dirty="0">
                <a:cs typeface="Calibri"/>
              </a:rPr>
              <a:t>on any written documentation or during the discussion.</a:t>
            </a:r>
            <a:endParaRPr lang="en-US" baseline="0"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13672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registries</a:t>
            </a:r>
            <a:r>
              <a:rPr lang="en-US" baseline="0" dirty="0"/>
              <a:t> release information for several reasons:</a:t>
            </a:r>
          </a:p>
          <a:p>
            <a:endParaRPr lang="en-US" baseline="0" dirty="0"/>
          </a:p>
          <a:p>
            <a:pPr marL="228600" indent="-228600">
              <a:buFont typeface="Arial"/>
              <a:buChar char="•"/>
            </a:pPr>
            <a:r>
              <a:rPr lang="en-US" dirty="0"/>
              <a:t>As note</a:t>
            </a:r>
            <a:r>
              <a:rPr lang="en-US" baseline="0" dirty="0"/>
              <a:t>d previously, they submit data</a:t>
            </a:r>
            <a:r>
              <a:rPr lang="en-US" dirty="0"/>
              <a:t> for state and national reporting. </a:t>
            </a:r>
            <a:endParaRPr lang="en-US" baseline="0" dirty="0">
              <a:cs typeface="Calibri"/>
            </a:endParaRPr>
          </a:p>
          <a:p>
            <a:pPr marL="228600" indent="-228600">
              <a:buFont typeface="Arial"/>
              <a:buChar char="•"/>
            </a:pPr>
            <a:r>
              <a:rPr lang="en-US" baseline="0" dirty="0"/>
              <a:t>Data such as treatment outcomes and long-term </a:t>
            </a:r>
            <a:r>
              <a:rPr lang="en-US" dirty="0"/>
              <a:t>survival</a:t>
            </a:r>
            <a:r>
              <a:rPr lang="en-US" baseline="0" dirty="0"/>
              <a:t> can be used for </a:t>
            </a:r>
            <a:r>
              <a:rPr lang="en-US" dirty="0"/>
              <a:t>cancer care</a:t>
            </a:r>
            <a:r>
              <a:rPr lang="en-US" baseline="0" dirty="0"/>
              <a:t> improvement studies.</a:t>
            </a:r>
            <a:endParaRPr lang="en-US" baseline="0" dirty="0">
              <a:cs typeface="Calibri"/>
            </a:endParaRPr>
          </a:p>
          <a:p>
            <a:pPr marL="228600" indent="-228600">
              <a:buFont typeface="Arial"/>
              <a:buChar char="•"/>
            </a:pPr>
            <a:r>
              <a:rPr lang="en-US" dirty="0">
                <a:cs typeface="Calibri"/>
              </a:rPr>
              <a:t>Data can also be used for regional, state or national benchmark comparisons.</a:t>
            </a:r>
            <a:endParaRPr lang="en-US" dirty="0"/>
          </a:p>
          <a:p>
            <a:pPr marL="228600" indent="-228600">
              <a:buFont typeface="Arial"/>
              <a:buChar char="•"/>
            </a:pPr>
            <a:r>
              <a:rPr lang="en-US" baseline="0" dirty="0"/>
              <a:t>A patient’s follow-up status of ALIVE or DECEASED is used to calculate cancer survival statistics. </a:t>
            </a:r>
          </a:p>
          <a:p>
            <a:pPr marL="228600" indent="-228600">
              <a:buFont typeface="Arial"/>
              <a:buChar char="•"/>
            </a:pPr>
            <a:r>
              <a:rPr lang="en-US" baseline="0" dirty="0"/>
              <a:t>Under the </a:t>
            </a:r>
            <a:r>
              <a:rPr lang="en-US" u="none" baseline="0" dirty="0"/>
              <a:t>Operating Rules </a:t>
            </a:r>
            <a:r>
              <a:rPr lang="en-US" baseline="0" dirty="0"/>
              <a:t>of HIPAA, the cancer registry may permit the release of confidential data to other treating hospitals for the purpose of patient follow-up.</a:t>
            </a:r>
            <a:r>
              <a:rPr lang="en-US" dirty="0"/>
              <a:t> </a:t>
            </a:r>
            <a:r>
              <a:rPr lang="en-US" baseline="0" dirty="0"/>
              <a:t> A confidentiality policy and procedure should be written and approved by the hospital’s Cancer Committee</a:t>
            </a:r>
            <a:r>
              <a:rPr lang="en-US" dirty="0">
                <a:cs typeface="Calibri"/>
              </a:rPr>
              <a:t>.</a:t>
            </a:r>
            <a:endParaRPr lang="en-US" baseline="0" dirty="0">
              <a:cs typeface="Calibri"/>
            </a:endParaRPr>
          </a:p>
          <a:p>
            <a:pPr marL="228600" indent="-228600">
              <a:buFont typeface="Arial"/>
              <a:buChar char="•"/>
            </a:pPr>
            <a:r>
              <a:rPr lang="en-US" dirty="0"/>
              <a:t>Data</a:t>
            </a:r>
            <a:r>
              <a:rPr lang="en-US" baseline="0" dirty="0"/>
              <a:t> </a:t>
            </a:r>
            <a:r>
              <a:rPr lang="en-US" dirty="0"/>
              <a:t>may also be released</a:t>
            </a:r>
            <a:r>
              <a:rPr lang="en-US" baseline="0" dirty="0"/>
              <a:t> for administrative planning of patient care services, which may include justification of new diagnostic equipment, treatments,</a:t>
            </a:r>
            <a:r>
              <a:rPr lang="en-US" dirty="0"/>
              <a:t> physician recruitment</a:t>
            </a:r>
            <a:r>
              <a:rPr lang="en-US" baseline="0" dirty="0"/>
              <a:t> and clinical trials offered.</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357521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a:t>
            </a:r>
            <a:r>
              <a:rPr lang="en-US" baseline="0" dirty="0"/>
              <a:t> we defined confidentiality as information we need to keep to ourselves.</a:t>
            </a:r>
            <a:r>
              <a:rPr lang="en-US" dirty="0"/>
              <a:t> </a:t>
            </a:r>
            <a:r>
              <a:rPr lang="en-US" baseline="0" dirty="0"/>
              <a:t> </a:t>
            </a:r>
            <a:r>
              <a:rPr lang="en-US" dirty="0"/>
              <a:t>Cancer </a:t>
            </a:r>
            <a:r>
              <a:rPr lang="en-US" baseline="0" dirty="0"/>
              <a:t>data is highly confidential, </a:t>
            </a:r>
            <a:r>
              <a:rPr lang="en-US" dirty="0"/>
              <a:t>so </a:t>
            </a:r>
            <a:r>
              <a:rPr lang="en-US" baseline="0" dirty="0"/>
              <a:t>there are laws </a:t>
            </a:r>
            <a:r>
              <a:rPr lang="en-US" dirty="0"/>
              <a:t>and </a:t>
            </a:r>
            <a:r>
              <a:rPr lang="en-US" baseline="0" dirty="0"/>
              <a:t>rules that regulate its use.</a:t>
            </a:r>
            <a:r>
              <a:rPr lang="en-US" dirty="0"/>
              <a:t> </a:t>
            </a:r>
          </a:p>
          <a:p>
            <a:endParaRPr lang="en-US" dirty="0"/>
          </a:p>
          <a:p>
            <a:r>
              <a:rPr lang="en-US" baseline="0" dirty="0"/>
              <a:t>HIPAA allows the cancer registry to </a:t>
            </a:r>
            <a:r>
              <a:rPr lang="en-US" dirty="0"/>
              <a:t>release</a:t>
            </a:r>
            <a:r>
              <a:rPr lang="en-US" baseline="0" dirty="0"/>
              <a:t> </a:t>
            </a:r>
            <a:r>
              <a:rPr lang="en-US" dirty="0"/>
              <a:t>treatment and follow up information with other facilities that have diagnosed and/or treated that shared patient. </a:t>
            </a:r>
            <a:endParaRPr lang="en-US" dirty="0">
              <a:cs typeface="Calibri"/>
            </a:endParaRPr>
          </a:p>
          <a:p>
            <a:endParaRPr lang="en-US" dirty="0"/>
          </a:p>
          <a:p>
            <a:r>
              <a:rPr lang="en-US" baseline="0" dirty="0"/>
              <a:t>Cancer registrars ensure that names and other identifying information is not included in reports, studies, or stated at </a:t>
            </a:r>
            <a:r>
              <a:rPr lang="en-US" dirty="0"/>
              <a:t>Cancer Conferences</a:t>
            </a:r>
            <a:r>
              <a:rPr lang="en-US" baseline="0" dirty="0"/>
              <a:t>.</a:t>
            </a:r>
            <a:r>
              <a:rPr lang="en-US" dirty="0"/>
              <a:t> </a:t>
            </a:r>
            <a:r>
              <a:rPr lang="en-US" baseline="0" dirty="0"/>
              <a:t> </a:t>
            </a:r>
            <a:endParaRPr lang="en-US" dirty="0"/>
          </a:p>
          <a:p>
            <a:r>
              <a:rPr lang="en-US" baseline="0" dirty="0"/>
              <a:t>The cancer registry is </a:t>
            </a:r>
            <a:r>
              <a:rPr lang="en-US" dirty="0"/>
              <a:t>mandated</a:t>
            </a:r>
            <a:r>
              <a:rPr lang="en-US" baseline="0" dirty="0"/>
              <a:t> by law and accreditation requirements to release patient cancer information</a:t>
            </a:r>
            <a:r>
              <a:rPr lang="en-US" dirty="0"/>
              <a:t> when appropriate, such as submitting their data to their state central registry</a:t>
            </a:r>
            <a:r>
              <a:rPr lang="en-US" baseline="0" dirty="0"/>
              <a:t>.</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16194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a:t>
            </a:r>
            <a:r>
              <a:rPr lang="en-US" sz="1200" kern="1200" baseline="0" dirty="0">
                <a:solidFill>
                  <a:schemeClr val="tx1"/>
                </a:solidFill>
                <a:effectLst/>
                <a:latin typeface="+mn-lt"/>
                <a:ea typeface="+mn-ea"/>
                <a:cs typeface="+mn-cs"/>
              </a:rPr>
              <a:t>n is </a:t>
            </a:r>
            <a:r>
              <a:rPr lang="en-US" sz="1200" kern="1200" dirty="0">
                <a:solidFill>
                  <a:schemeClr val="tx1"/>
                </a:solidFill>
                <a:effectLst/>
                <a:latin typeface="+mn-lt"/>
                <a:ea typeface="+mn-ea"/>
                <a:cs typeface="+mn-cs"/>
              </a:rPr>
              <a:t>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dirty="0">
                <a:solidFill>
                  <a:schemeClr val="tx1"/>
                </a:solidFill>
                <a:effectLst/>
                <a:latin typeface="+mn-lt"/>
                <a:ea typeface="+mn-ea"/>
                <a:cs typeface="+mn-cs"/>
              </a:rPr>
              <a:t>.</a:t>
            </a:r>
          </a:p>
          <a:p>
            <a:pPr defTabSz="939800" eaLnBrk="1" hangingPunct="1"/>
            <a:endParaRPr lang="en-US"/>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327160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1/24/25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Confidentiality and Release of Information</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Confidentiality and Release of Information</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EC73-28FF-A514-5E13-5748B726BA2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543AE7D-0EF7-2837-57B4-23F1664BF4CE}"/>
              </a:ext>
            </a:extLst>
          </p:cNvPr>
          <p:cNvSpPr>
            <a:spLocks noGrp="1"/>
          </p:cNvSpPr>
          <p:nvPr>
            <p:ph idx="1"/>
          </p:nvPr>
        </p:nvSpPr>
        <p:spPr/>
        <p:txBody>
          <a:bodyPr>
            <a:normAutofit/>
          </a:bodyPr>
          <a:lstStyle/>
          <a:p>
            <a:pPr lvl="1"/>
            <a:r>
              <a:rPr lang="en-US" dirty="0"/>
              <a:t>Cancer data is highly confidential</a:t>
            </a:r>
          </a:p>
          <a:p>
            <a:pPr lvl="1"/>
            <a:r>
              <a:rPr lang="en-US" dirty="0"/>
              <a:t>HIPAA allows the release of</a:t>
            </a:r>
            <a:r>
              <a:rPr lang="en-US" dirty="0">
                <a:cs typeface="Calibri"/>
              </a:rPr>
              <a:t> treatment and follow up information to facilities that share that patient</a:t>
            </a:r>
          </a:p>
          <a:p>
            <a:pPr lvl="1"/>
            <a:r>
              <a:rPr lang="en-US" dirty="0"/>
              <a:t>Data is encrypted or identifying factors are removed from data when required</a:t>
            </a:r>
            <a:endParaRPr lang="en-US" dirty="0">
              <a:cs typeface="Calibri"/>
            </a:endParaRPr>
          </a:p>
          <a:p>
            <a:pPr lvl="1"/>
            <a:r>
              <a:rPr lang="en-US" dirty="0"/>
              <a:t>Cancer registries must submit cancer data to state central </a:t>
            </a:r>
            <a:r>
              <a:rPr lang="en-US" dirty="0">
                <a:cs typeface="Calibri"/>
              </a:rPr>
              <a:t>registries</a:t>
            </a:r>
          </a:p>
        </p:txBody>
      </p:sp>
    </p:spTree>
    <p:extLst>
      <p:ext uri="{BB962C8B-B14F-4D97-AF65-F5344CB8AC3E}">
        <p14:creationId xmlns:p14="http://schemas.microsoft.com/office/powerpoint/2010/main" val="94346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1DEEE-DF24-1205-6121-4E85E9418716}"/>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CFF99BAE-8D70-4347-C032-9F79297C1E48}"/>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0BD0CF6-CEB6-2C73-4471-E64ECA8798A3}"/>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D292AE7F-D7EA-5199-C95E-4A03B42C6264}"/>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FBACCFB0-90C8-6F7A-3A7B-889667533AF4}"/>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ECC90C-6937-6F94-2D0A-53632BDF1A63}"/>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4131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DC20-1906-51AB-CEE8-C3998175B4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A5EC292-FE2A-C633-DF99-B2E14C6487C4}"/>
              </a:ext>
            </a:extLst>
          </p:cNvPr>
          <p:cNvSpPr>
            <a:spLocks noGrp="1"/>
          </p:cNvSpPr>
          <p:nvPr>
            <p:ph idx="1"/>
          </p:nvPr>
        </p:nvSpPr>
        <p:spPr/>
        <p:txBody>
          <a:bodyPr/>
          <a:lstStyle/>
          <a:p>
            <a:pPr lvl="1"/>
            <a:r>
              <a:rPr lang="en-US" dirty="0"/>
              <a:t>Define confidentiality</a:t>
            </a:r>
          </a:p>
          <a:p>
            <a:pPr lvl="1"/>
            <a:r>
              <a:rPr lang="en-US" dirty="0"/>
              <a:t>Review its relationship to the cancer registry</a:t>
            </a:r>
            <a:endParaRPr lang="en-US" dirty="0">
              <a:cs typeface="Calibri"/>
            </a:endParaRPr>
          </a:p>
          <a:p>
            <a:pPr lvl="1"/>
            <a:r>
              <a:rPr lang="en-US" dirty="0"/>
              <a:t>Summarize laws of confidentiality</a:t>
            </a:r>
            <a:endParaRPr lang="en-US" dirty="0">
              <a:cs typeface="Calibri"/>
            </a:endParaRPr>
          </a:p>
          <a:p>
            <a:pPr lvl="1"/>
            <a:r>
              <a:rPr lang="en-US" dirty="0"/>
              <a:t>Discuss the cancer registrar’s role</a:t>
            </a:r>
            <a:endParaRPr lang="en-US" dirty="0">
              <a:cs typeface="Calibri"/>
            </a:endParaRPr>
          </a:p>
          <a:p>
            <a:pPr lvl="1"/>
            <a:r>
              <a:rPr lang="en-US" dirty="0"/>
              <a:t>Identify when and why registries release information</a:t>
            </a:r>
            <a:endParaRPr lang="en-US" dirty="0">
              <a:cs typeface="Calibri"/>
            </a:endParaRPr>
          </a:p>
          <a:p>
            <a:pPr lvl="1" indent="0">
              <a:buNone/>
            </a:pPr>
            <a:endParaRPr lang="en-US" dirty="0"/>
          </a:p>
        </p:txBody>
      </p:sp>
    </p:spTree>
    <p:extLst>
      <p:ext uri="{BB962C8B-B14F-4D97-AF65-F5344CB8AC3E}">
        <p14:creationId xmlns:p14="http://schemas.microsoft.com/office/powerpoint/2010/main" val="195090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a:lstStyle/>
          <a:p>
            <a:pPr lvl="1"/>
            <a:r>
              <a:rPr lang="en-US" dirty="0"/>
              <a:t>Confidentiality dates back to Hippocrates</a:t>
            </a:r>
          </a:p>
          <a:p>
            <a:pPr lvl="1"/>
            <a:r>
              <a:rPr lang="en-US" dirty="0"/>
              <a:t>Hippocratic Oath</a:t>
            </a:r>
          </a:p>
          <a:p>
            <a:pPr lvl="3"/>
            <a:r>
              <a:rPr lang="en-US" dirty="0"/>
              <a:t>“What I may see or hear in the course of treatment or even outside of treatment in regard to the life of men…I will keep to myself.”</a:t>
            </a:r>
          </a:p>
          <a:p>
            <a:pPr lvl="1"/>
            <a:r>
              <a:rPr lang="en-US" dirty="0"/>
              <a:t>Cancer data highly confidential</a:t>
            </a:r>
          </a:p>
          <a:p>
            <a:pPr marL="0" indent="0">
              <a:buNone/>
            </a:pPr>
            <a:endParaRPr lang="en-US" dirty="0"/>
          </a:p>
        </p:txBody>
      </p:sp>
    </p:spTree>
    <p:extLst>
      <p:ext uri="{BB962C8B-B14F-4D97-AF65-F5344CB8AC3E}">
        <p14:creationId xmlns:p14="http://schemas.microsoft.com/office/powerpoint/2010/main" val="264897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92F-931E-1D19-63FC-0D11460964F4}"/>
              </a:ext>
            </a:extLst>
          </p:cNvPr>
          <p:cNvSpPr>
            <a:spLocks noGrp="1"/>
          </p:cNvSpPr>
          <p:nvPr>
            <p:ph type="title"/>
          </p:nvPr>
        </p:nvSpPr>
        <p:spPr/>
        <p:txBody>
          <a:bodyPr/>
          <a:lstStyle/>
          <a:p>
            <a:r>
              <a:rPr lang="en-US" dirty="0"/>
              <a:t>Relation to the Cancer Registry</a:t>
            </a:r>
          </a:p>
        </p:txBody>
      </p:sp>
      <p:sp>
        <p:nvSpPr>
          <p:cNvPr id="3" name="Content Placeholder 2">
            <a:extLst>
              <a:ext uri="{FF2B5EF4-FFF2-40B4-BE49-F238E27FC236}">
                <a16:creationId xmlns:a16="http://schemas.microsoft.com/office/drawing/2014/main" id="{5310F7EE-DEDC-1CAD-E5A1-45CBB35149ED}"/>
              </a:ext>
            </a:extLst>
          </p:cNvPr>
          <p:cNvSpPr>
            <a:spLocks noGrp="1"/>
          </p:cNvSpPr>
          <p:nvPr>
            <p:ph idx="1"/>
          </p:nvPr>
        </p:nvSpPr>
        <p:spPr/>
        <p:txBody>
          <a:bodyPr/>
          <a:lstStyle/>
          <a:p>
            <a:pPr lvl="1"/>
            <a:r>
              <a:rPr lang="en-US" dirty="0"/>
              <a:t>Registrars have access to medical record</a:t>
            </a:r>
          </a:p>
          <a:p>
            <a:pPr lvl="1"/>
            <a:r>
              <a:rPr lang="en-US" dirty="0"/>
              <a:t>Data abstract into cancer registry database</a:t>
            </a:r>
            <a:endParaRPr lang="en-US" dirty="0">
              <a:cs typeface="Calibri"/>
            </a:endParaRPr>
          </a:p>
          <a:p>
            <a:pPr lvl="1"/>
            <a:r>
              <a:rPr lang="en-US" dirty="0"/>
              <a:t>Sent to reporting agencies</a:t>
            </a:r>
          </a:p>
          <a:p>
            <a:pPr lvl="1"/>
            <a:r>
              <a:rPr lang="en-US" dirty="0"/>
              <a:t>Share information with other registries diagnosing or treating the same patient</a:t>
            </a:r>
            <a:r>
              <a:rPr lang="en-US" baseline="30000" dirty="0"/>
              <a:t>1</a:t>
            </a:r>
            <a:endParaRPr lang="en-US" baseline="30000" dirty="0">
              <a:cs typeface="Calibri"/>
            </a:endParaRPr>
          </a:p>
        </p:txBody>
      </p:sp>
    </p:spTree>
    <p:extLst>
      <p:ext uri="{BB962C8B-B14F-4D97-AF65-F5344CB8AC3E}">
        <p14:creationId xmlns:p14="http://schemas.microsoft.com/office/powerpoint/2010/main" val="319495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12F8-EDB3-B2B0-9C98-5DDDA83FF6D1}"/>
              </a:ext>
            </a:extLst>
          </p:cNvPr>
          <p:cNvSpPr>
            <a:spLocks noGrp="1"/>
          </p:cNvSpPr>
          <p:nvPr>
            <p:ph type="title"/>
          </p:nvPr>
        </p:nvSpPr>
        <p:spPr/>
        <p:txBody>
          <a:bodyPr/>
          <a:lstStyle/>
          <a:p>
            <a:r>
              <a:rPr lang="en-US" dirty="0"/>
              <a:t>The Law and Confidentiality</a:t>
            </a:r>
          </a:p>
        </p:txBody>
      </p:sp>
      <p:sp>
        <p:nvSpPr>
          <p:cNvPr id="3" name="Content Placeholder 2">
            <a:extLst>
              <a:ext uri="{FF2B5EF4-FFF2-40B4-BE49-F238E27FC236}">
                <a16:creationId xmlns:a16="http://schemas.microsoft.com/office/drawing/2014/main" id="{15001D42-006F-0F12-F97C-E3750AD0ACB2}"/>
              </a:ext>
            </a:extLst>
          </p:cNvPr>
          <p:cNvSpPr>
            <a:spLocks noGrp="1"/>
          </p:cNvSpPr>
          <p:nvPr>
            <p:ph idx="1"/>
          </p:nvPr>
        </p:nvSpPr>
        <p:spPr/>
        <p:txBody>
          <a:bodyPr/>
          <a:lstStyle/>
          <a:p>
            <a:pPr lvl="1"/>
            <a:r>
              <a:rPr lang="en-US" dirty="0"/>
              <a:t>Privacy Act of 1974</a:t>
            </a:r>
          </a:p>
          <a:p>
            <a:pPr lvl="1"/>
            <a:r>
              <a:rPr lang="en-US" dirty="0"/>
              <a:t>Part 164 of HIPAA (2003)</a:t>
            </a:r>
          </a:p>
          <a:p>
            <a:pPr lvl="1"/>
            <a:r>
              <a:rPr lang="en-US" dirty="0"/>
              <a:t>Operating Rules of HIPAA</a:t>
            </a:r>
            <a:r>
              <a:rPr lang="en-US" baseline="30000" dirty="0"/>
              <a:t>2</a:t>
            </a:r>
            <a:endParaRPr lang="en-US" baseline="30000" dirty="0">
              <a:cs typeface="Calibri"/>
            </a:endParaRPr>
          </a:p>
          <a:p>
            <a:pPr lvl="1"/>
            <a:r>
              <a:rPr lang="en-US" dirty="0">
                <a:cs typeface="Calibri"/>
              </a:rPr>
              <a:t>Economic Stimulus Bill (2009)</a:t>
            </a:r>
          </a:p>
        </p:txBody>
      </p:sp>
    </p:spTree>
    <p:extLst>
      <p:ext uri="{BB962C8B-B14F-4D97-AF65-F5344CB8AC3E}">
        <p14:creationId xmlns:p14="http://schemas.microsoft.com/office/powerpoint/2010/main" val="137916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722-7C32-64E4-FD3B-5F7DFE6E8CBA}"/>
              </a:ext>
            </a:extLst>
          </p:cNvPr>
          <p:cNvSpPr>
            <a:spLocks noGrp="1"/>
          </p:cNvSpPr>
          <p:nvPr>
            <p:ph type="title"/>
          </p:nvPr>
        </p:nvSpPr>
        <p:spPr/>
        <p:txBody>
          <a:bodyPr/>
          <a:lstStyle/>
          <a:p>
            <a:r>
              <a:rPr lang="en-US" dirty="0"/>
              <a:t>The Cancer Registrar’s Role</a:t>
            </a:r>
          </a:p>
        </p:txBody>
      </p:sp>
      <p:sp>
        <p:nvSpPr>
          <p:cNvPr id="3" name="Content Placeholder 2">
            <a:extLst>
              <a:ext uri="{FF2B5EF4-FFF2-40B4-BE49-F238E27FC236}">
                <a16:creationId xmlns:a16="http://schemas.microsoft.com/office/drawing/2014/main" id="{04BEB95E-6C90-C468-13E1-56DE1FD303E3}"/>
              </a:ext>
            </a:extLst>
          </p:cNvPr>
          <p:cNvSpPr>
            <a:spLocks noGrp="1"/>
          </p:cNvSpPr>
          <p:nvPr>
            <p:ph idx="1"/>
          </p:nvPr>
        </p:nvSpPr>
        <p:spPr/>
        <p:txBody>
          <a:bodyPr/>
          <a:lstStyle/>
          <a:p>
            <a:pPr lvl="1"/>
            <a:r>
              <a:rPr lang="en-US" dirty="0"/>
              <a:t>Abstracts data from medical record to cancer registry database</a:t>
            </a:r>
          </a:p>
          <a:p>
            <a:pPr lvl="1"/>
            <a:r>
              <a:rPr lang="en-US" dirty="0">
                <a:cs typeface="Calibri"/>
              </a:rPr>
              <a:t>Data is encrypted when submitting to outside organizations, such as National Cancer Database (NCDB)</a:t>
            </a:r>
            <a:endParaRPr lang="en-US" dirty="0"/>
          </a:p>
          <a:p>
            <a:pPr lvl="1"/>
            <a:r>
              <a:rPr lang="en-US" dirty="0"/>
              <a:t>Ensures patient names are not released to outside agencies</a:t>
            </a:r>
          </a:p>
          <a:p>
            <a:pPr lvl="1"/>
            <a:r>
              <a:rPr lang="en-US" dirty="0"/>
              <a:t>Protect patients by not using their names during Cancer Conference</a:t>
            </a:r>
            <a:endParaRPr lang="en-US" dirty="0">
              <a:cs typeface="Calibri"/>
            </a:endParaRPr>
          </a:p>
          <a:p>
            <a:pPr lvl="1" indent="0">
              <a:buNone/>
            </a:pPr>
            <a:endParaRPr lang="en-US" dirty="0"/>
          </a:p>
        </p:txBody>
      </p:sp>
    </p:spTree>
    <p:extLst>
      <p:ext uri="{BB962C8B-B14F-4D97-AF65-F5344CB8AC3E}">
        <p14:creationId xmlns:p14="http://schemas.microsoft.com/office/powerpoint/2010/main" val="271423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3074-E31E-B16B-23D1-CF323CC88F5F}"/>
              </a:ext>
            </a:extLst>
          </p:cNvPr>
          <p:cNvSpPr>
            <a:spLocks noGrp="1"/>
          </p:cNvSpPr>
          <p:nvPr>
            <p:ph type="title"/>
          </p:nvPr>
        </p:nvSpPr>
        <p:spPr/>
        <p:txBody>
          <a:bodyPr/>
          <a:lstStyle/>
          <a:p>
            <a:r>
              <a:rPr lang="en-US" dirty="0"/>
              <a:t>Why Release Information</a:t>
            </a:r>
          </a:p>
        </p:txBody>
      </p:sp>
      <p:sp>
        <p:nvSpPr>
          <p:cNvPr id="3" name="Content Placeholder 2">
            <a:extLst>
              <a:ext uri="{FF2B5EF4-FFF2-40B4-BE49-F238E27FC236}">
                <a16:creationId xmlns:a16="http://schemas.microsoft.com/office/drawing/2014/main" id="{699EA313-B57D-7CD3-5577-4CED9B272B88}"/>
              </a:ext>
            </a:extLst>
          </p:cNvPr>
          <p:cNvSpPr>
            <a:spLocks noGrp="1"/>
          </p:cNvSpPr>
          <p:nvPr>
            <p:ph idx="1"/>
          </p:nvPr>
        </p:nvSpPr>
        <p:spPr/>
        <p:txBody>
          <a:bodyPr/>
          <a:lstStyle/>
          <a:p>
            <a:pPr lvl="1"/>
            <a:r>
              <a:rPr lang="en-US" dirty="0"/>
              <a:t>State and national reporting</a:t>
            </a:r>
          </a:p>
          <a:p>
            <a:pPr lvl="1"/>
            <a:r>
              <a:rPr lang="en-US" dirty="0"/>
              <a:t>Patient care improvement studies</a:t>
            </a:r>
          </a:p>
          <a:p>
            <a:pPr lvl="1"/>
            <a:r>
              <a:rPr lang="en-US" dirty="0"/>
              <a:t>Comparison benchmark</a:t>
            </a:r>
          </a:p>
          <a:p>
            <a:pPr lvl="1"/>
            <a:r>
              <a:rPr lang="en-US" dirty="0"/>
              <a:t>Survival rates</a:t>
            </a:r>
          </a:p>
          <a:p>
            <a:pPr lvl="1"/>
            <a:r>
              <a:rPr lang="en-US" dirty="0"/>
              <a:t>Treatment</a:t>
            </a:r>
            <a:r>
              <a:rPr lang="en-US" dirty="0">
                <a:cs typeface="Calibri"/>
              </a:rPr>
              <a:t> and follow up</a:t>
            </a:r>
          </a:p>
          <a:p>
            <a:pPr lvl="1"/>
            <a:r>
              <a:rPr lang="en-US" dirty="0"/>
              <a:t>Administrative planning of services</a:t>
            </a:r>
          </a:p>
          <a:p>
            <a:pPr lvl="3"/>
            <a:r>
              <a:rPr lang="en-US" dirty="0"/>
              <a:t>Equipment</a:t>
            </a:r>
            <a:endParaRPr lang="en-US" dirty="0">
              <a:cs typeface="Calibri"/>
            </a:endParaRPr>
          </a:p>
          <a:p>
            <a:pPr lvl="3"/>
            <a:r>
              <a:rPr lang="en-US" dirty="0">
                <a:cs typeface="Calibri"/>
              </a:rPr>
              <a:t>Physician recruitment</a:t>
            </a:r>
          </a:p>
          <a:p>
            <a:pPr marL="0" indent="0">
              <a:buNone/>
            </a:pPr>
            <a:endParaRPr lang="en-US" dirty="0">
              <a:cs typeface="Calibri"/>
            </a:endParaRPr>
          </a:p>
        </p:txBody>
      </p:sp>
    </p:spTree>
    <p:extLst>
      <p:ext uri="{BB962C8B-B14F-4D97-AF65-F5344CB8AC3E}">
        <p14:creationId xmlns:p14="http://schemas.microsoft.com/office/powerpoint/2010/main" val="34201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0F39-6B60-0700-1959-6382B4A86EB2}"/>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59B98B41-247B-E3FF-8D9C-B31788126C4E}"/>
              </a:ext>
            </a:extLst>
          </p:cNvPr>
          <p:cNvSpPr>
            <a:spLocks noGrp="1"/>
          </p:cNvSpPr>
          <p:nvPr>
            <p:ph idx="1"/>
          </p:nvPr>
        </p:nvSpPr>
        <p:spPr/>
        <p:txBody>
          <a:bodyPr/>
          <a:lstStyle/>
          <a:p>
            <a:pPr lvl="1"/>
            <a:r>
              <a:rPr lang="en-US" dirty="0">
                <a:solidFill>
                  <a:srgbClr val="000000"/>
                </a:solidFill>
                <a:effectLst/>
              </a:rPr>
              <a:t>NCRA Professional Practice Code of Ethics</a:t>
            </a:r>
          </a:p>
          <a:p>
            <a:pPr lvl="1"/>
            <a:r>
              <a:rPr lang="en-US" dirty="0">
                <a:solidFill>
                  <a:srgbClr val="000000"/>
                </a:solidFill>
                <a:effectLst/>
              </a:rPr>
              <a:t>Established in 1986 and has been revised several times since origination</a:t>
            </a:r>
          </a:p>
          <a:p>
            <a:pPr lvl="1"/>
            <a:r>
              <a:rPr lang="en-US" dirty="0">
                <a:solidFill>
                  <a:srgbClr val="000000"/>
                </a:solidFill>
                <a:effectLst/>
              </a:rPr>
              <a:t>Available on the NCRA website: </a:t>
            </a:r>
            <a:br>
              <a:rPr lang="en-US" dirty="0">
                <a:solidFill>
                  <a:srgbClr val="000000"/>
                </a:solidFill>
                <a:effectLst/>
              </a:rPr>
            </a:br>
            <a:r>
              <a:rPr lang="en-US" dirty="0" err="1">
                <a:solidFill>
                  <a:srgbClr val="000000"/>
                </a:solidFill>
                <a:effectLst/>
              </a:rPr>
              <a:t>www.ncra-usa.org</a:t>
            </a:r>
            <a:endParaRPr lang="en-US" dirty="0">
              <a:solidFill>
                <a:srgbClr val="000000"/>
              </a:solidFill>
              <a:effectLst/>
            </a:endParaRPr>
          </a:p>
          <a:p>
            <a:pPr lvl="1"/>
            <a:endParaRPr lang="en-US" dirty="0"/>
          </a:p>
        </p:txBody>
      </p:sp>
    </p:spTree>
    <p:extLst>
      <p:ext uri="{BB962C8B-B14F-4D97-AF65-F5344CB8AC3E}">
        <p14:creationId xmlns:p14="http://schemas.microsoft.com/office/powerpoint/2010/main" val="417408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FF83-DA74-0506-4F6C-088A2363AFB5}"/>
              </a:ext>
            </a:extLst>
          </p:cNvPr>
          <p:cNvSpPr>
            <a:spLocks noGrp="1"/>
          </p:cNvSpPr>
          <p:nvPr>
            <p:ph type="title"/>
          </p:nvPr>
        </p:nvSpPr>
        <p:spPr>
          <a:xfrm>
            <a:off x="2211131" y="909639"/>
            <a:ext cx="6304219" cy="1575653"/>
          </a:xfrm>
        </p:spPr>
        <p:txBody>
          <a:bodyPr>
            <a:noAutofit/>
          </a:bodyPr>
          <a:lstStyle/>
          <a:p>
            <a:r>
              <a:rPr lang="en-US" dirty="0"/>
              <a:t>Consequences of Noncompliance </a:t>
            </a:r>
            <a:br>
              <a:rPr lang="en-US" dirty="0"/>
            </a:br>
            <a:r>
              <a:rPr lang="en-US" dirty="0"/>
              <a:t>Can be Substantial</a:t>
            </a:r>
          </a:p>
        </p:txBody>
      </p:sp>
      <p:sp>
        <p:nvSpPr>
          <p:cNvPr id="3" name="Content Placeholder 2">
            <a:extLst>
              <a:ext uri="{FF2B5EF4-FFF2-40B4-BE49-F238E27FC236}">
                <a16:creationId xmlns:a16="http://schemas.microsoft.com/office/drawing/2014/main" id="{8A53E37C-1A73-FC18-27B8-FC7FE588FEA2}"/>
              </a:ext>
            </a:extLst>
          </p:cNvPr>
          <p:cNvSpPr>
            <a:spLocks noGrp="1"/>
          </p:cNvSpPr>
          <p:nvPr>
            <p:ph idx="1"/>
          </p:nvPr>
        </p:nvSpPr>
        <p:spPr>
          <a:xfrm>
            <a:off x="2211131" y="2602522"/>
            <a:ext cx="6304219" cy="3798453"/>
          </a:xfrm>
        </p:spPr>
        <p:txBody>
          <a:bodyPr/>
          <a:lstStyle/>
          <a:p>
            <a:pPr lvl="1"/>
            <a:r>
              <a:rPr lang="en-US" b="0" dirty="0">
                <a:solidFill>
                  <a:srgbClr val="000000"/>
                </a:solidFill>
                <a:effectLst/>
                <a:latin typeface="Minion Pro" panose="02040503050306020203" pitchFamily="18" charset="0"/>
              </a:rPr>
              <a:t>Personal liability for breaches</a:t>
            </a:r>
          </a:p>
          <a:p>
            <a:pPr lvl="1"/>
            <a:r>
              <a:rPr lang="en-US" b="0" dirty="0">
                <a:solidFill>
                  <a:srgbClr val="000000"/>
                </a:solidFill>
                <a:effectLst/>
                <a:latin typeface="Minion Pro" panose="02040503050306020203" pitchFamily="18" charset="0"/>
              </a:rPr>
              <a:t>Release from Employment</a:t>
            </a:r>
          </a:p>
          <a:p>
            <a:pPr lvl="1"/>
            <a:r>
              <a:rPr lang="en-US" b="0" dirty="0">
                <a:solidFill>
                  <a:srgbClr val="000000"/>
                </a:solidFill>
                <a:effectLst/>
                <a:latin typeface="Minion Pro" panose="02040503050306020203" pitchFamily="18" charset="0"/>
              </a:rPr>
              <a:t>Loss of Oncology Data Specialist (ODS) Credential</a:t>
            </a:r>
          </a:p>
          <a:p>
            <a:pPr lvl="1"/>
            <a:endParaRPr lang="en-US" b="0" dirty="0">
              <a:latin typeface="Minion Pro" panose="02040503050306020203" pitchFamily="18" charset="0"/>
            </a:endParaRPr>
          </a:p>
        </p:txBody>
      </p:sp>
    </p:spTree>
    <p:extLst>
      <p:ext uri="{BB962C8B-B14F-4D97-AF65-F5344CB8AC3E}">
        <p14:creationId xmlns:p14="http://schemas.microsoft.com/office/powerpoint/2010/main" val="3442969949"/>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02F493D6-8B98-4000-B2A3-4D7631F0D819}"/>
</file>

<file path=customXml/itemProps2.xml><?xml version="1.0" encoding="utf-8"?>
<ds:datastoreItem xmlns:ds="http://schemas.openxmlformats.org/officeDocument/2006/customXml" ds:itemID="{A07F1DC4-96FF-4A72-9255-57B6E73BBA72}"/>
</file>

<file path=customXml/itemProps3.xml><?xml version="1.0" encoding="utf-8"?>
<ds:datastoreItem xmlns:ds="http://schemas.openxmlformats.org/officeDocument/2006/customXml" ds:itemID="{CB8780C7-D09B-42AC-B7FB-0BFE18B938C0}"/>
</file>

<file path=docProps/app.xml><?xml version="1.0" encoding="utf-8"?>
<Properties xmlns="http://schemas.openxmlformats.org/officeDocument/2006/extended-properties" xmlns:vt="http://schemas.openxmlformats.org/officeDocument/2006/docPropsVTypes">
  <Template>Office Theme</Template>
  <TotalTime>453</TotalTime>
  <Words>1175</Words>
  <Application>Microsoft Macintosh PowerPoint</Application>
  <PresentationFormat>On-screen Show (4:3)</PresentationFormat>
  <Paragraphs>106</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Definition</vt:lpstr>
      <vt:lpstr>Relation to the Cancer Registry</vt:lpstr>
      <vt:lpstr>The Law and Confidentiality</vt:lpstr>
      <vt:lpstr>The Cancer Registrar’s Role</vt:lpstr>
      <vt:lpstr>Why Release Information</vt:lpstr>
      <vt:lpstr>Professional Ethics</vt:lpstr>
      <vt:lpstr>Consequences of Noncompliance  Can be Substantial</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Lucy Pope</cp:lastModifiedBy>
  <cp:revision>16</cp:revision>
  <dcterms:created xsi:type="dcterms:W3CDTF">2024-11-18T18:14:04Z</dcterms:created>
  <dcterms:modified xsi:type="dcterms:W3CDTF">2025-01-24T22:32:20Z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