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6"/>
  </p:notes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70" r:id="rId17"/>
    <p:sldId id="271" r:id="rId18"/>
    <p:sldId id="272" r:id="rId19"/>
    <p:sldId id="273" r:id="rId20"/>
    <p:sldId id="274" r:id="rId21"/>
    <p:sldId id="275" r:id="rId22"/>
    <p:sldId id="276" r:id="rId23"/>
    <p:sldId id="277" r:id="rId24"/>
    <p:sldId id="278"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7F5462-9A99-AD5F-43AE-B9AE56ED2D82}" name="Sara Biese" initials="SB" userId="S::sbiese_swtc.edu#ext#@ncrausaorg.onmicrosoft.com::da779831-c733-4c9c-8ab6-28a75534c9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7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31"/>
    <p:restoredTop sz="58321" autoAdjust="0"/>
  </p:normalViewPr>
  <p:slideViewPr>
    <p:cSldViewPr snapToGrid="0">
      <p:cViewPr varScale="1">
        <p:scale>
          <a:sx n="64" d="100"/>
          <a:sy n="64" d="100"/>
        </p:scale>
        <p:origin x="295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i Swain" userId="72aa1fc0-614b-45ae-a219-d01da18eb305" providerId="ADAL" clId="{A4D1B9F6-A0AB-4A51-8BB3-06B78736004E}"/>
    <pc:docChg chg="modSld">
      <pc:chgData name="Lori Swain" userId="72aa1fc0-614b-45ae-a219-d01da18eb305" providerId="ADAL" clId="{A4D1B9F6-A0AB-4A51-8BB3-06B78736004E}" dt="2025-04-21T16:46:08.988" v="50" actId="12"/>
      <pc:docMkLst>
        <pc:docMk/>
      </pc:docMkLst>
      <pc:sldChg chg="modNotesTx">
        <pc:chgData name="Lori Swain" userId="72aa1fc0-614b-45ae-a219-d01da18eb305" providerId="ADAL" clId="{A4D1B9F6-A0AB-4A51-8BB3-06B78736004E}" dt="2025-04-21T16:46:08.988" v="50" actId="12"/>
        <pc:sldMkLst>
          <pc:docMk/>
          <pc:sldMk cId="3169236455" sldId="25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5ED892-9C03-FD41-B787-F0F0781FC01C}" type="datetimeFigureOut">
              <a:rPr lang="en-US" smtClean="0"/>
              <a:t>4/21/2025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479111-8467-1044-9515-A72EAC239BEF}" type="slidenum">
              <a:rPr lang="en-US" smtClean="0"/>
              <a:t>‹#›</a:t>
            </a:fld>
            <a:endParaRPr lang="en-US"/>
          </a:p>
        </p:txBody>
      </p:sp>
    </p:spTree>
    <p:extLst>
      <p:ext uri="{BB962C8B-B14F-4D97-AF65-F5344CB8AC3E}">
        <p14:creationId xmlns:p14="http://schemas.microsoft.com/office/powerpoint/2010/main" val="2830832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presentation on oncology coding is sponsored by the National Cancer Registrars Association Education Foundation.</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A7479111-8467-1044-9515-A72EAC239BEF}" type="slidenum">
              <a:rPr lang="en-US" smtClean="0"/>
              <a:t>1</a:t>
            </a:fld>
            <a:endParaRPr lang="en-US"/>
          </a:p>
        </p:txBody>
      </p:sp>
    </p:spTree>
    <p:extLst>
      <p:ext uri="{BB962C8B-B14F-4D97-AF65-F5344CB8AC3E}">
        <p14:creationId xmlns:p14="http://schemas.microsoft.com/office/powerpoint/2010/main" val="1047993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Solid Tumor Rules manual was developed to promote consistent and standardized coding by cancer registrars.  These rules guide the process of determining the number of primary sites (or primaries) a patient has. At times, a patient may have multiple primaries—that is, more than one cancer at the same time or throughout their lifetime.  The cancer registrar must complete an abstract for each cancer primary a patient has.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Solid Tumor Rules also assist the cancer registrar in assigning the correct histology code, especially when the patient's tumor has multiple </a:t>
            </a:r>
            <a:r>
              <a:rPr lang="en-US" sz="1200" kern="1200" dirty="0" err="1">
                <a:solidFill>
                  <a:schemeClr val="tx1"/>
                </a:solidFill>
                <a:effectLst/>
                <a:latin typeface="+mn-lt"/>
                <a:ea typeface="+mn-ea"/>
                <a:cs typeface="+mn-cs"/>
              </a:rPr>
              <a:t>histologies</a:t>
            </a:r>
            <a:r>
              <a:rPr lang="en-US" sz="1200" kern="1200" dirty="0">
                <a:solidFill>
                  <a:schemeClr val="tx1"/>
                </a:solidFill>
                <a:effectLst/>
                <a:latin typeface="+mn-lt"/>
                <a:ea typeface="+mn-ea"/>
                <a:cs typeface="+mn-cs"/>
              </a:rPr>
              <a:t> or a combination of </a:t>
            </a:r>
            <a:r>
              <a:rPr lang="en-US" sz="1200" kern="1200" dirty="0" err="1">
                <a:solidFill>
                  <a:schemeClr val="tx1"/>
                </a:solidFill>
                <a:effectLst/>
                <a:latin typeface="+mn-lt"/>
                <a:ea typeface="+mn-ea"/>
                <a:cs typeface="+mn-cs"/>
              </a:rPr>
              <a:t>histologies</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A7479111-8467-1044-9515-A72EAC239BEF}" type="slidenum">
              <a:rPr lang="en-US" smtClean="0"/>
              <a:t>10</a:t>
            </a:fld>
            <a:endParaRPr lang="en-US"/>
          </a:p>
        </p:txBody>
      </p:sp>
    </p:spTree>
    <p:extLst>
      <p:ext uri="{BB962C8B-B14F-4D97-AF65-F5344CB8AC3E}">
        <p14:creationId xmlns:p14="http://schemas.microsoft.com/office/powerpoint/2010/main" val="2704427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ICD-O-3.2 Excel</a:t>
            </a:r>
            <a:r>
              <a:rPr lang="en-US" baseline="0" dirty="0"/>
              <a:t> Table and Updates is used to assign the histology codes when not provided in the Solid Tumor Rules manual. </a:t>
            </a:r>
          </a:p>
          <a:p>
            <a:r>
              <a:rPr lang="en-US" dirty="0"/>
              <a:t>The excel</a:t>
            </a:r>
            <a:r>
              <a:rPr lang="en-US" baseline="0" dirty="0"/>
              <a:t> table is the standard reference for reportable conditions. </a:t>
            </a:r>
          </a:p>
          <a:p>
            <a:endParaRPr lang="en-US" dirty="0"/>
          </a:p>
          <a:p>
            <a:r>
              <a:rPr lang="en-US" dirty="0"/>
              <a:t>Print screen of the numeric</a:t>
            </a:r>
            <a:r>
              <a:rPr lang="en-US" baseline="0" dirty="0"/>
              <a:t> ICD-O-3.2 Table</a:t>
            </a:r>
            <a:endParaRPr lang="en-US" dirty="0"/>
          </a:p>
        </p:txBody>
      </p:sp>
      <p:sp>
        <p:nvSpPr>
          <p:cNvPr id="4" name="Slide Number Placeholder 3"/>
          <p:cNvSpPr>
            <a:spLocks noGrp="1"/>
          </p:cNvSpPr>
          <p:nvPr>
            <p:ph type="sldNum" sz="quarter" idx="5"/>
          </p:nvPr>
        </p:nvSpPr>
        <p:spPr/>
        <p:txBody>
          <a:bodyPr/>
          <a:lstStyle/>
          <a:p>
            <a:fld id="{A7479111-8467-1044-9515-A72EAC239BEF}" type="slidenum">
              <a:rPr lang="en-US" smtClean="0"/>
              <a:t>11</a:t>
            </a:fld>
            <a:endParaRPr lang="en-US"/>
          </a:p>
        </p:txBody>
      </p:sp>
    </p:spTree>
    <p:extLst>
      <p:ext uri="{BB962C8B-B14F-4D97-AF65-F5344CB8AC3E}">
        <p14:creationId xmlns:p14="http://schemas.microsoft.com/office/powerpoint/2010/main" val="313945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There are multiple updates that registrars must use with ICD-O-3.2. This slide shows some of the ICD-O-3.2, Solid Tumor Rules, and Hematopoietic and Lymphoid Neoplasm Database to assign</a:t>
            </a:r>
            <a:r>
              <a:rPr lang="en-US" sz="1200" b="0" i="0" kern="1200" baseline="0" dirty="0">
                <a:solidFill>
                  <a:schemeClr val="tx1"/>
                </a:solidFill>
                <a:effectLst/>
                <a:latin typeface="+mn-lt"/>
                <a:ea typeface="+mn-ea"/>
                <a:cs typeface="+mn-cs"/>
              </a:rPr>
              <a:t> the histology code and behavior. </a:t>
            </a:r>
          </a:p>
          <a:p>
            <a:r>
              <a:rPr lang="en-US" sz="1200" b="0" i="0" kern="1200" baseline="0" dirty="0">
                <a:solidFill>
                  <a:schemeClr val="tx1"/>
                </a:solidFill>
                <a:effectLst/>
                <a:latin typeface="+mn-lt"/>
                <a:ea typeface="+mn-ea"/>
                <a:cs typeface="+mn-cs"/>
              </a:rPr>
              <a:t>The updates is used for malignancy diagnoses being used by pathologists and specialists that may not be in the current ICD-O-3.2 edition. </a:t>
            </a:r>
            <a:endParaRPr lang="en-US" dirty="0"/>
          </a:p>
          <a:p>
            <a:endParaRPr lang="en-US" dirty="0"/>
          </a:p>
        </p:txBody>
      </p:sp>
      <p:sp>
        <p:nvSpPr>
          <p:cNvPr id="4" name="Slide Number Placeholder 3"/>
          <p:cNvSpPr>
            <a:spLocks noGrp="1"/>
          </p:cNvSpPr>
          <p:nvPr>
            <p:ph type="sldNum" sz="quarter" idx="5"/>
          </p:nvPr>
        </p:nvSpPr>
        <p:spPr/>
        <p:txBody>
          <a:bodyPr/>
          <a:lstStyle/>
          <a:p>
            <a:fld id="{A7479111-8467-1044-9515-A72EAC239BEF}" type="slidenum">
              <a:rPr lang="en-US" smtClean="0"/>
              <a:t>12</a:t>
            </a:fld>
            <a:endParaRPr lang="en-US"/>
          </a:p>
        </p:txBody>
      </p:sp>
    </p:spTree>
    <p:extLst>
      <p:ext uri="{BB962C8B-B14F-4D97-AF65-F5344CB8AC3E}">
        <p14:creationId xmlns:p14="http://schemas.microsoft.com/office/powerpoint/2010/main" val="2385671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have the solid tumor rules manual to assist us in abstracting the correct number of cases for a patient as well as assigning the histology code for solid tumors.  For non-solid tumors, the hematopoietic and lymphoid neoplasms, such as leukemia, we have this database and manual to assist us in doing the same thing for these tumors. The coding manual provides reportability instructions and rules for determining the number of primaries, the primary site and histology as well as the cell lineage or phenotype. The introduction of the manual has steps in priority order for using the database and manual.  It is essential that we follow these steps to ensure that we determine the correct number of primary tumors the patient has as well as the correct histology code.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heme database is a tool to assist us in screening for reportable cases and determining reportability requirements.  The database contains abstracting and coding information for all hematopoietic and lymphoid neoplasms. It tells us what histology code to assign.  It also includes excellent information about the diagnostic studies that are usually done to diagnose a specific neoplasms.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7479111-8467-1044-9515-A72EAC239BEF}" type="slidenum">
              <a:rPr lang="en-US" smtClean="0"/>
              <a:t>13</a:t>
            </a:fld>
            <a:endParaRPr lang="en-US"/>
          </a:p>
        </p:txBody>
      </p:sp>
    </p:spTree>
    <p:extLst>
      <p:ext uri="{BB962C8B-B14F-4D97-AF65-F5344CB8AC3E}">
        <p14:creationId xmlns:p14="http://schemas.microsoft.com/office/powerpoint/2010/main" val="3202661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Stage is the most basic way of categorizing how far a cancer has spread beyond its point of origin or where the cancer began.</a:t>
            </a:r>
          </a:p>
          <a:p>
            <a:r>
              <a:rPr lang="en-US" dirty="0"/>
              <a:t>Summary Stage applies to every site and/or histology combination, including lymphomas and leukemias. Summary Stage uses all information available in the patient’s medical record.  It is a combination of the most precise clinical and pathological documentation of the extent of the cancer.  One manual to code one data item.  The code structure of summary stage is provided on this slide.</a:t>
            </a:r>
          </a:p>
          <a:p>
            <a:r>
              <a:rPr lang="en-US" dirty="0"/>
              <a:t>Central Registries report their data by summary stage as the staging categories are broad enough to measure the success of cancer control efforts and other epidemiologic efforts.</a:t>
            </a:r>
          </a:p>
        </p:txBody>
      </p:sp>
      <p:sp>
        <p:nvSpPr>
          <p:cNvPr id="4" name="Slide Number Placeholder 3"/>
          <p:cNvSpPr>
            <a:spLocks noGrp="1"/>
          </p:cNvSpPr>
          <p:nvPr>
            <p:ph type="sldNum" sz="quarter" idx="5"/>
          </p:nvPr>
        </p:nvSpPr>
        <p:spPr/>
        <p:txBody>
          <a:bodyPr/>
          <a:lstStyle/>
          <a:p>
            <a:fld id="{A7479111-8467-1044-9515-A72EAC239BEF}" type="slidenum">
              <a:rPr lang="en-US" smtClean="0"/>
              <a:t>14</a:t>
            </a:fld>
            <a:endParaRPr lang="en-US"/>
          </a:p>
        </p:txBody>
      </p:sp>
    </p:spTree>
    <p:extLst>
      <p:ext uri="{BB962C8B-B14F-4D97-AF65-F5344CB8AC3E}">
        <p14:creationId xmlns:p14="http://schemas.microsoft.com/office/powerpoint/2010/main" val="1325313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SEER registries in the United States are required to collect Extent of Disease (EOD) information (EOD Primary Tumor, EOD Regional Nodes, EOD Mets). These three EOD data items derive EOD TNM T, EOD TNM N and EOD TNM M, along with an EOD TNM Stage Group based on AJCC.</a:t>
            </a:r>
            <a:endParaRPr lang="en-US" dirty="0"/>
          </a:p>
        </p:txBody>
      </p:sp>
      <p:sp>
        <p:nvSpPr>
          <p:cNvPr id="4" name="Slide Number Placeholder 3"/>
          <p:cNvSpPr>
            <a:spLocks noGrp="1"/>
          </p:cNvSpPr>
          <p:nvPr>
            <p:ph type="sldNum" sz="quarter" idx="5"/>
          </p:nvPr>
        </p:nvSpPr>
        <p:spPr/>
        <p:txBody>
          <a:bodyPr/>
          <a:lstStyle/>
          <a:p>
            <a:fld id="{A7479111-8467-1044-9515-A72EAC239BEF}" type="slidenum">
              <a:rPr lang="en-US" smtClean="0"/>
              <a:t>15</a:t>
            </a:fld>
            <a:endParaRPr lang="en-US"/>
          </a:p>
        </p:txBody>
      </p:sp>
    </p:spTree>
    <p:extLst>
      <p:ext uri="{BB962C8B-B14F-4D97-AF65-F5344CB8AC3E}">
        <p14:creationId xmlns:p14="http://schemas.microsoft.com/office/powerpoint/2010/main" val="2857694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with summary stage, there is a TNM staging for cancers of virtually every site and histology, except for pediatric cancers, brain tumors, lymphoma, and leukemia. As the WHO blue books get updated, AJCC is updating the 8</a:t>
            </a:r>
            <a:r>
              <a:rPr lang="en-US" baseline="30000" dirty="0"/>
              <a:t>th</a:t>
            </a:r>
            <a:r>
              <a:rPr lang="en-US" dirty="0"/>
              <a:t> edition chapters to 9</a:t>
            </a:r>
            <a:r>
              <a:rPr lang="en-US" baseline="30000" dirty="0"/>
              <a:t>th</a:t>
            </a:r>
            <a:r>
              <a:rPr lang="en-US" dirty="0"/>
              <a:t> edition.  Each chapter is published as a separate booklet. </a:t>
            </a:r>
          </a:p>
          <a:p>
            <a:r>
              <a:rPr lang="en-US" dirty="0"/>
              <a:t>The AJCC TNM system classifies cancers:</a:t>
            </a:r>
          </a:p>
          <a:p>
            <a:pPr marL="176679" indent="-176679">
              <a:buFont typeface="Arial" panose="020B0604020202020204" pitchFamily="34" charset="0"/>
              <a:buChar char="•"/>
            </a:pPr>
            <a:r>
              <a:rPr lang="en-US" dirty="0"/>
              <a:t>by the size and extent of the primary tumor (T)</a:t>
            </a:r>
          </a:p>
          <a:p>
            <a:pPr marL="176679" indent="-176679">
              <a:buFont typeface="Arial" panose="020B0604020202020204" pitchFamily="34" charset="0"/>
              <a:buChar char="•"/>
            </a:pPr>
            <a:r>
              <a:rPr lang="en-US" dirty="0"/>
              <a:t>Involvement of regional lymph nodes (N)</a:t>
            </a:r>
          </a:p>
          <a:p>
            <a:pPr marL="176679" indent="-176679">
              <a:buFont typeface="Arial" panose="020B0604020202020204" pitchFamily="34" charset="0"/>
              <a:buChar char="•"/>
            </a:pPr>
            <a:r>
              <a:rPr lang="en-US" dirty="0"/>
              <a:t>Presence or absence of distant metastases (M)</a:t>
            </a:r>
          </a:p>
          <a:p>
            <a:pPr marL="176679" indent="-176679">
              <a:buFont typeface="Arial" panose="020B0604020202020204" pitchFamily="34" charset="0"/>
              <a:buChar char="•"/>
            </a:pPr>
            <a:r>
              <a:rPr lang="en-US" dirty="0"/>
              <a:t>Supplemented in recent years by evidence-bases prognostic and predictive factors.  These prognostic and predictive factors are recorded as SSDIs in the abstract.</a:t>
            </a:r>
          </a:p>
          <a:p>
            <a:pPr marL="176679" indent="-176679">
              <a:buFont typeface="Arial" panose="020B0604020202020204" pitchFamily="34" charset="0"/>
              <a:buChar char="•"/>
            </a:pPr>
            <a:r>
              <a:rPr lang="en-US" dirty="0"/>
              <a:t>This gives us the stage group of the patient’s cancer</a:t>
            </a:r>
          </a:p>
          <a:p>
            <a:r>
              <a:rPr lang="en-US" dirty="0"/>
              <a:t>Unlike summary stage where there is only one stage documented, the AJCC TNM Stage may be defined at several time points in the care of the cancer patient. To properly stage a patient’s cancer, it is essential to first determine the time point in a patient’s care. These time points (time frames) are termed classifications, and are based on time during the continuum of evaluation and management of the patient’s disease. The T, N, and M categories are assigned for classifications by using the information obtained during that time frame.  The staging classifications that cancer registrars record in the patient’s abstract are clinical, pathological, post therapy clinical and post therapy pathological.</a:t>
            </a:r>
          </a:p>
        </p:txBody>
      </p:sp>
      <p:sp>
        <p:nvSpPr>
          <p:cNvPr id="4" name="Slide Number Placeholder 3"/>
          <p:cNvSpPr>
            <a:spLocks noGrp="1"/>
          </p:cNvSpPr>
          <p:nvPr>
            <p:ph type="sldNum" sz="quarter" idx="5"/>
          </p:nvPr>
        </p:nvSpPr>
        <p:spPr/>
        <p:txBody>
          <a:bodyPr/>
          <a:lstStyle/>
          <a:p>
            <a:fld id="{A7479111-8467-1044-9515-A72EAC239BEF}" type="slidenum">
              <a:rPr lang="en-US" smtClean="0"/>
              <a:t>16</a:t>
            </a:fld>
            <a:endParaRPr lang="en-US"/>
          </a:p>
        </p:txBody>
      </p:sp>
    </p:spTree>
    <p:extLst>
      <p:ext uri="{BB962C8B-B14F-4D97-AF65-F5344CB8AC3E}">
        <p14:creationId xmlns:p14="http://schemas.microsoft.com/office/powerpoint/2010/main" val="3352340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site-specific data item (SSDI) Manual is the primary resource for documentation and coding instructions for site-specific data.  Different cancer sites and </a:t>
            </a:r>
            <a:r>
              <a:rPr lang="en-US" dirty="0" err="1"/>
              <a:t>histologies</a:t>
            </a:r>
            <a:r>
              <a:rPr lang="en-US" dirty="0"/>
              <a:t> have different SSDIs.  The cancer registry software makes this easy for us.  For most sites, once the registrar enters the site code and histology, the software brings up the SSDIs data fields</a:t>
            </a:r>
            <a:r>
              <a:rPr lang="en-US" baseline="0" dirty="0"/>
              <a:t> </a:t>
            </a:r>
            <a:r>
              <a:rPr lang="en-US" dirty="0"/>
              <a:t>that pertain to that site/histology.  </a:t>
            </a:r>
            <a:r>
              <a:rPr lang="en-US" sz="1200" kern="1200" dirty="0">
                <a:solidFill>
                  <a:schemeClr val="tx1"/>
                </a:solidFill>
                <a:effectLst/>
                <a:latin typeface="+mn-lt"/>
                <a:ea typeface="+mn-ea"/>
                <a:cs typeface="+mn-cs"/>
              </a:rPr>
              <a:t>Like the STORE Manual, the SSDI Manual is a data dictionary that outlines the code description, the rationale, a definition that provides additional background on the data item and its clinical importance, as well as the coding instructions, format and allowable codes for each site-specific data item for that cancer site.</a:t>
            </a:r>
            <a:endParaRPr lang="en-US" sz="1200" kern="1200" dirty="0">
              <a:solidFill>
                <a:schemeClr val="tx1"/>
              </a:solidFill>
              <a:effectLst/>
              <a:latin typeface="+mn-lt"/>
            </a:endParaRPr>
          </a:p>
          <a:p>
            <a:r>
              <a:rPr lang="en-US" sz="1200" kern="1200" dirty="0">
                <a:solidFill>
                  <a:schemeClr val="tx1"/>
                </a:solidFill>
                <a:effectLst/>
                <a:latin typeface="+mn-lt"/>
                <a:ea typeface="+mn-ea"/>
                <a:cs typeface="+mn-cs"/>
              </a:rPr>
              <a:t>Examples of site-specific data items that </a:t>
            </a:r>
            <a:r>
              <a:rPr lang="en-US" dirty="0"/>
              <a:t>are</a:t>
            </a:r>
            <a:r>
              <a:rPr lang="en-US" sz="1200" kern="1200" dirty="0">
                <a:solidFill>
                  <a:schemeClr val="tx1"/>
                </a:solidFill>
                <a:effectLst/>
                <a:latin typeface="+mn-lt"/>
                <a:ea typeface="+mn-ea"/>
                <a:cs typeface="+mn-cs"/>
              </a:rPr>
              <a:t> collected for breast cancer include estrogen receptor status and progesterone receptor status.</a:t>
            </a:r>
            <a:r>
              <a:rPr lang="en-US" sz="1200" kern="1200" baseline="0" dirty="0">
                <a:solidFill>
                  <a:schemeClr val="tx1"/>
                </a:solidFill>
                <a:effectLst/>
                <a:latin typeface="+mn-lt"/>
                <a:ea typeface="+mn-ea"/>
                <a:cs typeface="+mn-cs"/>
              </a:rPr>
              <a:t> An SSDI colon cases is the CEA Pre-treatment lab value. Other site-specific data items are listed on the slide.</a:t>
            </a:r>
            <a:r>
              <a:rPr lang="en-US" dirty="0"/>
              <a:t>  </a:t>
            </a:r>
          </a:p>
          <a:p>
            <a:r>
              <a:rPr lang="en-US" dirty="0"/>
              <a:t>The number of SSDIs collected depends on the site.  Some sites have no SSDIs and others, like breast have a lot of SSDIs.</a:t>
            </a:r>
          </a:p>
        </p:txBody>
      </p:sp>
      <p:sp>
        <p:nvSpPr>
          <p:cNvPr id="4" name="Slide Number Placeholder 3"/>
          <p:cNvSpPr>
            <a:spLocks noGrp="1"/>
          </p:cNvSpPr>
          <p:nvPr>
            <p:ph type="sldNum" sz="quarter" idx="5"/>
          </p:nvPr>
        </p:nvSpPr>
        <p:spPr/>
        <p:txBody>
          <a:bodyPr/>
          <a:lstStyle/>
          <a:p>
            <a:fld id="{A7479111-8467-1044-9515-A72EAC239BEF}" type="slidenum">
              <a:rPr lang="en-US" smtClean="0"/>
              <a:t>17</a:t>
            </a:fld>
            <a:endParaRPr lang="en-US"/>
          </a:p>
        </p:txBody>
      </p:sp>
    </p:spTree>
    <p:extLst>
      <p:ext uri="{BB962C8B-B14F-4D97-AF65-F5344CB8AC3E}">
        <p14:creationId xmlns:p14="http://schemas.microsoft.com/office/powerpoint/2010/main" val="456317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grade coding instructions and tables, also called the Grade Manual, is the primary resource for documentation and coding instructions for assigning tumor grade, which is a measure of the aggressiveness of the tumor.</a:t>
            </a:r>
            <a:r>
              <a:rPr lang="en-US" baseline="0" dirty="0"/>
              <a:t> </a:t>
            </a:r>
            <a:r>
              <a:rPr lang="en-US" dirty="0"/>
              <a:t> </a:t>
            </a:r>
          </a:p>
          <a:p>
            <a:r>
              <a:rPr lang="en-US" dirty="0"/>
              <a:t>There are four data items in which this manual is used by the registrar:</a:t>
            </a:r>
          </a:p>
          <a:p>
            <a:pPr marL="176530" indent="-176530">
              <a:buFont typeface="Arial" panose="020B0604020202020204" pitchFamily="34" charset="0"/>
              <a:buChar char="•"/>
            </a:pPr>
            <a:r>
              <a:rPr lang="en-US" dirty="0"/>
              <a:t>Grade clinical – the grade of the tumor prior to the patient having treatment (usually the diagnostic biopsy)</a:t>
            </a:r>
          </a:p>
          <a:p>
            <a:pPr marL="176530" indent="-176530">
              <a:buFont typeface="Arial" panose="020B0604020202020204" pitchFamily="34" charset="0"/>
              <a:buChar char="•"/>
            </a:pPr>
            <a:r>
              <a:rPr lang="en-US" dirty="0"/>
              <a:t>Grade pathological – the grade of the tumor after the patient’s tumor has been resected</a:t>
            </a:r>
          </a:p>
          <a:p>
            <a:pPr marL="176679" indent="-176679">
              <a:buFont typeface="Arial" panose="020B0604020202020204" pitchFamily="34" charset="0"/>
              <a:buChar char="•"/>
            </a:pPr>
            <a:r>
              <a:rPr lang="en-US" dirty="0"/>
              <a:t>A grade code must be assigned for both grade clinical and grade pathological.  This means these data items/fields cannot be left blank</a:t>
            </a:r>
          </a:p>
          <a:p>
            <a:pPr marL="176530" indent="-176530">
              <a:buFont typeface="Arial" panose="020B0604020202020204" pitchFamily="34" charset="0"/>
              <a:buChar char="•"/>
            </a:pPr>
            <a:r>
              <a:rPr lang="en-US" dirty="0"/>
              <a:t>Post therapy clinical (</a:t>
            </a:r>
            <a:r>
              <a:rPr lang="en-US" dirty="0" err="1"/>
              <a:t>yc</a:t>
            </a:r>
            <a:r>
              <a:rPr lang="en-US" dirty="0"/>
              <a:t>) grade of the tumor is assigned if the patient has received neoadjuvant therapy and then has a biopsy</a:t>
            </a:r>
          </a:p>
          <a:p>
            <a:pPr marL="176530" indent="-176530">
              <a:buFont typeface="Arial" panose="020B0604020202020204" pitchFamily="34" charset="0"/>
              <a:buChar char="•"/>
            </a:pPr>
            <a:r>
              <a:rPr lang="en-US" dirty="0"/>
              <a:t>Post therapy pathological (</a:t>
            </a:r>
            <a:r>
              <a:rPr lang="en-US" dirty="0" err="1"/>
              <a:t>yp</a:t>
            </a:r>
            <a:r>
              <a:rPr lang="en-US" dirty="0"/>
              <a:t>) grade of the tumor is assigned if the patient has received neoadjuvant therapy and then has the primary tumor resected</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7479111-8467-1044-9515-A72EAC239BEF}" type="slidenum">
              <a:rPr lang="en-US" smtClean="0"/>
              <a:t>18</a:t>
            </a:fld>
            <a:endParaRPr lang="en-US"/>
          </a:p>
        </p:txBody>
      </p:sp>
    </p:spTree>
    <p:extLst>
      <p:ext uri="{BB962C8B-B14F-4D97-AF65-F5344CB8AC3E}">
        <p14:creationId xmlns:p14="http://schemas.microsoft.com/office/powerpoint/2010/main" val="34044876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SEER*Rx interactive drug database was developed as a one-step lookup for coding oncology drug and regimen treatments by category. This database makes our job a lot easier since it tells us exactly how to code something.</a:t>
            </a:r>
          </a:p>
          <a:p>
            <a:r>
              <a:rPr lang="en-US" dirty="0"/>
              <a:t>Registrars enter a drug name or regimen, and it will tell them if that drug (or drugs) are chemotherapy, immunotherapy, hormone therapy, or an ancillary drug which are not recorded as cancer treatment.</a:t>
            </a:r>
          </a:p>
        </p:txBody>
      </p:sp>
      <p:sp>
        <p:nvSpPr>
          <p:cNvPr id="4" name="Slide Number Placeholder 3"/>
          <p:cNvSpPr>
            <a:spLocks noGrp="1"/>
          </p:cNvSpPr>
          <p:nvPr>
            <p:ph type="sldNum" sz="quarter" idx="5"/>
          </p:nvPr>
        </p:nvSpPr>
        <p:spPr/>
        <p:txBody>
          <a:bodyPr/>
          <a:lstStyle/>
          <a:p>
            <a:fld id="{A7479111-8467-1044-9515-A72EAC239BEF}" type="slidenum">
              <a:rPr lang="en-US" smtClean="0"/>
              <a:t>19</a:t>
            </a:fld>
            <a:endParaRPr lang="en-US"/>
          </a:p>
        </p:txBody>
      </p:sp>
    </p:spTree>
    <p:extLst>
      <p:ext uri="{BB962C8B-B14F-4D97-AF65-F5344CB8AC3E}">
        <p14:creationId xmlns:p14="http://schemas.microsoft.com/office/powerpoint/2010/main" val="1675157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200" kern="1200" dirty="0">
                <a:effectLst/>
                <a:latin typeface="+mn-lt"/>
                <a:ea typeface="Aptos"/>
                <a:cs typeface="Times New Roman"/>
              </a:rPr>
              <a:t>During this presentation, we will discuss Oncology Coding with the following in mind: </a:t>
            </a:r>
          </a:p>
          <a:p>
            <a:pPr marL="171450" marR="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dirty="0"/>
              <a:t>Discuss Standards Setters</a:t>
            </a:r>
          </a:p>
          <a:p>
            <a:pPr marL="171450" marR="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dirty="0"/>
              <a:t>Discuss Standards for Data Collection</a:t>
            </a:r>
          </a:p>
          <a:p>
            <a:pPr marL="171450" marR="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dirty="0"/>
              <a:t>Understand the difference between medical and cancer registry coding</a:t>
            </a:r>
          </a:p>
          <a:p>
            <a:pPr marL="171450" marR="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dirty="0"/>
              <a:t>Determine which cancer registry manual/resource to use and when</a:t>
            </a:r>
          </a:p>
          <a:p>
            <a:pPr marL="0" marR="0" indent="0" algn="l" defTabSz="914400" rtl="0" eaLnBrk="1" fontAlgn="auto" latinLnBrk="0" hangingPunct="1">
              <a:lnSpc>
                <a:spcPct val="107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7479111-8467-1044-9515-A72EAC239BEF}" type="slidenum">
              <a:rPr lang="en-US" smtClean="0"/>
              <a:t>2</a:t>
            </a:fld>
            <a:endParaRPr lang="en-US"/>
          </a:p>
        </p:txBody>
      </p:sp>
    </p:spTree>
    <p:extLst>
      <p:ext uri="{BB962C8B-B14F-4D97-AF65-F5344CB8AC3E}">
        <p14:creationId xmlns:p14="http://schemas.microsoft.com/office/powerpoint/2010/main" val="11855673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Thank</a:t>
            </a:r>
            <a:r>
              <a:rPr lang="en-US" sz="1200" kern="1200" baseline="0" dirty="0">
                <a:solidFill>
                  <a:schemeClr val="tx1"/>
                </a:solidFill>
                <a:effectLst/>
                <a:latin typeface="+mn-lt"/>
                <a:ea typeface="+mn-ea"/>
                <a:cs typeface="+mn-cs"/>
              </a:rPr>
              <a:t> you. </a:t>
            </a:r>
            <a:r>
              <a:rPr lang="en-US" sz="1200" kern="1200" dirty="0">
                <a:solidFill>
                  <a:schemeClr val="tx1"/>
                </a:solidFill>
                <a:effectLst/>
                <a:latin typeface="+mn-lt"/>
                <a:ea typeface="+mn-ea"/>
                <a:cs typeface="+mn-cs"/>
              </a:rPr>
              <a:t>This presentation is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brought to you by the National Cancer Registrars Association Education Foundation.  For more information on the Education Foundation, go to </a:t>
            </a:r>
            <a:r>
              <a:rPr lang="en-US" sz="1200" kern="1200" dirty="0" err="1">
                <a:solidFill>
                  <a:schemeClr val="tx1"/>
                </a:solidFill>
                <a:effectLst/>
                <a:latin typeface="+mn-lt"/>
                <a:ea typeface="+mn-ea"/>
                <a:cs typeface="+mn-cs"/>
              </a:rPr>
              <a:t>www.ncraeducationfoundation.org</a:t>
            </a:r>
            <a:r>
              <a:rPr lang="en-US" sz="1200" kern="1200" dirty="0">
                <a:solidFill>
                  <a:schemeClr val="tx1"/>
                </a:solidFill>
                <a:effectLst/>
                <a:latin typeface="+mn-lt"/>
                <a:ea typeface="+mn-ea"/>
                <a:cs typeface="+mn-cs"/>
              </a:rPr>
              <a:t>.  For more information on the cancer registry profession, go to the NCRA website at </a:t>
            </a:r>
            <a:r>
              <a:rPr lang="en-US" sz="1200" kern="1200" dirty="0" err="1">
                <a:solidFill>
                  <a:schemeClr val="tx1"/>
                </a:solidFill>
                <a:effectLst/>
                <a:latin typeface="+mn-lt"/>
                <a:ea typeface="+mn-ea"/>
                <a:cs typeface="+mn-cs"/>
              </a:rPr>
              <a:t>www.NCRA-usa.org</a:t>
            </a:r>
            <a:r>
              <a:rPr lang="en-US" sz="1200" kern="1200">
                <a:solidFill>
                  <a:schemeClr val="tx1"/>
                </a:solidFill>
                <a:effectLst/>
                <a:latin typeface="+mn-lt"/>
                <a:ea typeface="+mn-ea"/>
                <a:cs typeface="+mn-cs"/>
              </a:rPr>
              <a:t>.</a:t>
            </a:r>
          </a:p>
          <a:p>
            <a:endParaRPr lang="en-US"/>
          </a:p>
        </p:txBody>
      </p:sp>
      <p:sp>
        <p:nvSpPr>
          <p:cNvPr id="4" name="Slide Number Placeholder 3"/>
          <p:cNvSpPr>
            <a:spLocks noGrp="1"/>
          </p:cNvSpPr>
          <p:nvPr>
            <p:ph type="sldNum" sz="quarter" idx="5"/>
          </p:nvPr>
        </p:nvSpPr>
        <p:spPr/>
        <p:txBody>
          <a:bodyPr/>
          <a:lstStyle/>
          <a:p>
            <a:fld id="{A7479111-8467-1044-9515-A72EAC239BEF}" type="slidenum">
              <a:rPr lang="en-US" smtClean="0"/>
              <a:t>21</a:t>
            </a:fld>
            <a:endParaRPr lang="en-US"/>
          </a:p>
        </p:txBody>
      </p:sp>
    </p:spTree>
    <p:extLst>
      <p:ext uri="{BB962C8B-B14F-4D97-AF65-F5344CB8AC3E}">
        <p14:creationId xmlns:p14="http://schemas.microsoft.com/office/powerpoint/2010/main" val="3896548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that to understand who the standard setters are that oversee data set requirements:</a:t>
            </a:r>
          </a:p>
          <a:p>
            <a:pPr marL="176679" indent="-176679">
              <a:buFont typeface="Arial" panose="020B0604020202020204" pitchFamily="34" charset="0"/>
              <a:buChar char="•"/>
            </a:pPr>
            <a:r>
              <a:rPr lang="en-US" b="1" dirty="0"/>
              <a:t>American College of Surgeons (</a:t>
            </a:r>
            <a:r>
              <a:rPr lang="en-US" b="1" dirty="0" err="1"/>
              <a:t>ACoS</a:t>
            </a:r>
            <a:r>
              <a:rPr lang="en-US" b="1" dirty="0"/>
              <a:t>) Commission on Cancer (CoC) </a:t>
            </a:r>
            <a:r>
              <a:rPr lang="en-US" dirty="0"/>
              <a:t>establishes standards for cancer programs.</a:t>
            </a:r>
          </a:p>
          <a:p>
            <a:pPr marL="647824" lvl="1" indent="-176679">
              <a:buFont typeface="Arial" panose="020B0604020202020204" pitchFamily="34" charset="0"/>
              <a:buChar char="•"/>
            </a:pPr>
            <a:r>
              <a:rPr lang="en-US" dirty="0"/>
              <a:t>They evaluate and accredit cancer programs according to those standards. These standards are called Optimal Resources for Cancer Care Standards.</a:t>
            </a:r>
          </a:p>
          <a:p>
            <a:pPr marL="647824" lvl="1" indent="-176679">
              <a:buFont typeface="Arial" panose="020B0604020202020204" pitchFamily="34" charset="0"/>
              <a:buChar char="•"/>
            </a:pPr>
            <a:r>
              <a:rPr lang="en-US" dirty="0"/>
              <a:t>The CoC also publishes the coding manual Standards for Oncology Registry Entry better known as the STORE</a:t>
            </a:r>
          </a:p>
          <a:p>
            <a:pPr marL="176679" indent="-176679">
              <a:buFont typeface="Arial" panose="020B0604020202020204" pitchFamily="34" charset="0"/>
              <a:buChar char="•"/>
            </a:pPr>
            <a:r>
              <a:rPr lang="en-US" b="1" dirty="0"/>
              <a:t>Centers for Disease Control and Prevention (CDC) National Program of Cancer Registries (NPCR)’s</a:t>
            </a:r>
            <a:r>
              <a:rPr lang="en-US" dirty="0"/>
              <a:t>: Their primary goal is to monitor the burden of disease and plan effective cancer prevention and control programs. </a:t>
            </a:r>
          </a:p>
          <a:p>
            <a:pPr marL="176679" indent="-176679">
              <a:buFont typeface="Arial" panose="020B0604020202020204" pitchFamily="34" charset="0"/>
              <a:buChar char="•"/>
            </a:pPr>
            <a:r>
              <a:rPr lang="en-US" b="1" dirty="0"/>
              <a:t>National Cancer Institute (NCI) Surveillance, Epidemiology, and End Results (SEER) Program</a:t>
            </a:r>
            <a:r>
              <a:rPr lang="en-US" dirty="0"/>
              <a:t>:</a:t>
            </a:r>
          </a:p>
          <a:p>
            <a:pPr marL="647824" lvl="1" indent="-176679">
              <a:buFont typeface="Arial" panose="020B0604020202020204" pitchFamily="34" charset="0"/>
              <a:buChar char="•"/>
            </a:pPr>
            <a:r>
              <a:rPr lang="en-US" dirty="0"/>
              <a:t>Is the authoritative source of information on cancer incidence and survival in the US</a:t>
            </a:r>
          </a:p>
          <a:p>
            <a:pPr marL="647824" lvl="1" indent="-176679">
              <a:buFont typeface="Arial" panose="020B0604020202020204" pitchFamily="34" charset="0"/>
              <a:buChar char="•"/>
            </a:pPr>
            <a:r>
              <a:rPr lang="en-US" dirty="0"/>
              <a:t>SEER provides information on cancer statistics to support research and to reduce the cancer burden among the US population</a:t>
            </a:r>
          </a:p>
          <a:p>
            <a:pPr marL="176679" indent="-176679">
              <a:buFont typeface="Arial" panose="020B0604020202020204" pitchFamily="34" charset="0"/>
              <a:buChar char="•"/>
            </a:pPr>
            <a:r>
              <a:rPr lang="en-US" b="1" dirty="0"/>
              <a:t>North American Association of Central Registries (NAACCR</a:t>
            </a:r>
            <a:r>
              <a:rPr lang="en-US" dirty="0"/>
              <a:t>):</a:t>
            </a:r>
          </a:p>
          <a:p>
            <a:pPr marL="647824" lvl="1" indent="-176679">
              <a:buFont typeface="Arial" panose="020B0604020202020204" pitchFamily="34" charset="0"/>
              <a:buChar char="•"/>
            </a:pPr>
            <a:r>
              <a:rPr lang="en-US" dirty="0"/>
              <a:t>Develops and promotes uniform data standards for cancer registration</a:t>
            </a:r>
          </a:p>
        </p:txBody>
      </p:sp>
      <p:sp>
        <p:nvSpPr>
          <p:cNvPr id="4" name="Slide Number Placeholder 3"/>
          <p:cNvSpPr>
            <a:spLocks noGrp="1"/>
          </p:cNvSpPr>
          <p:nvPr>
            <p:ph type="sldNum" sz="quarter" idx="5"/>
          </p:nvPr>
        </p:nvSpPr>
        <p:spPr/>
        <p:txBody>
          <a:bodyPr/>
          <a:lstStyle/>
          <a:p>
            <a:fld id="{A7479111-8467-1044-9515-A72EAC239BEF}" type="slidenum">
              <a:rPr lang="en-US" smtClean="0"/>
              <a:t>3</a:t>
            </a:fld>
            <a:endParaRPr lang="en-US"/>
          </a:p>
        </p:txBody>
      </p:sp>
    </p:spTree>
    <p:extLst>
      <p:ext uri="{BB962C8B-B14F-4D97-AF65-F5344CB8AC3E}">
        <p14:creationId xmlns:p14="http://schemas.microsoft.com/office/powerpoint/2010/main" val="4052356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use of standard data definitions and collection rules ensures uniform data, and uniform data allow for the comparison of data from different entities, sources, and systems. Cancer registrars must understand the standards and adhere to processes and procedures to identify the correct codes. Researchers, public-health officials, and health care providers would not be able to compare and analyze cancer data unless it was abstracted using standardized codes.</a:t>
            </a:r>
          </a:p>
          <a:p>
            <a:r>
              <a:rPr lang="en-US" dirty="0"/>
              <a:t>Coding instructions are revised often, so it is critical that registrars use the most current edition or version of the manuals and application. This once again, ensures accurate data collection and reporting</a:t>
            </a:r>
          </a:p>
        </p:txBody>
      </p:sp>
      <p:sp>
        <p:nvSpPr>
          <p:cNvPr id="4" name="Slide Number Placeholder 3"/>
          <p:cNvSpPr>
            <a:spLocks noGrp="1"/>
          </p:cNvSpPr>
          <p:nvPr>
            <p:ph type="sldNum" sz="quarter" idx="5"/>
          </p:nvPr>
        </p:nvSpPr>
        <p:spPr/>
        <p:txBody>
          <a:bodyPr/>
          <a:lstStyle/>
          <a:p>
            <a:fld id="{A7479111-8467-1044-9515-A72EAC239BEF}" type="slidenum">
              <a:rPr lang="en-US" smtClean="0"/>
              <a:t>4</a:t>
            </a:fld>
            <a:endParaRPr lang="en-US"/>
          </a:p>
        </p:txBody>
      </p:sp>
    </p:spTree>
    <p:extLst>
      <p:ext uri="{BB962C8B-B14F-4D97-AF65-F5344CB8AC3E}">
        <p14:creationId xmlns:p14="http://schemas.microsoft.com/office/powerpoint/2010/main" val="1806922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 do want to point out that the language, rules, and instructions can and do differ between medical coding and cancer registry.  Frequently, the rules and instructions totally contradict each other, so it is really important that if you are a medical coding and completing cancer registry reporting, that you make sure you take off your medical coding hat and replace it with your cancer registrar hat. The fact that many instructions and rules are not the same, this can be very confusing.  But if you use the applicable coding manual for the different data items, you should not have a problem with these differences.  You should never try to memorize cancer registry rules and instructions.  Always, reference your manuals. Albert Einstein states it perfectly, “never memorize what you can look up in a book.” </a:t>
            </a:r>
          </a:p>
        </p:txBody>
      </p:sp>
      <p:sp>
        <p:nvSpPr>
          <p:cNvPr id="4" name="Slide Number Placeholder 3"/>
          <p:cNvSpPr>
            <a:spLocks noGrp="1"/>
          </p:cNvSpPr>
          <p:nvPr>
            <p:ph type="sldNum" sz="quarter" idx="5"/>
          </p:nvPr>
        </p:nvSpPr>
        <p:spPr/>
        <p:txBody>
          <a:bodyPr/>
          <a:lstStyle/>
          <a:p>
            <a:fld id="{A7479111-8467-1044-9515-A72EAC239BEF}" type="slidenum">
              <a:rPr lang="en-US" smtClean="0"/>
              <a:t>5</a:t>
            </a:fld>
            <a:endParaRPr lang="en-US"/>
          </a:p>
        </p:txBody>
      </p:sp>
    </p:spTree>
    <p:extLst>
      <p:ext uri="{BB962C8B-B14F-4D97-AF65-F5344CB8AC3E}">
        <p14:creationId xmlns:p14="http://schemas.microsoft.com/office/powerpoint/2010/main" val="1857069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NAACCR Data Standards and Data Dictionary is a reference to ensure uniform data collection and is intended for hospital and central cancer registries, cancer registry software vendors, public health researchers and data scientists/analysts.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NAACCR Data Standards and Data Dictionary: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Provides a comprehensive reference to ensure uniform data collection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Facilitates the collection of comparable data among the standard setting agencies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 used by new and existing facility-based and central cancer registries to ensure that their standard definitions and codes are consistent with those used by facility-based cancer registries, regional and national databases.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A7479111-8467-1044-9515-A72EAC239BEF}" type="slidenum">
              <a:rPr lang="en-US" smtClean="0"/>
              <a:t>6</a:t>
            </a:fld>
            <a:endParaRPr lang="en-US"/>
          </a:p>
        </p:txBody>
      </p:sp>
    </p:spTree>
    <p:extLst>
      <p:ext uri="{BB962C8B-B14F-4D97-AF65-F5344CB8AC3E}">
        <p14:creationId xmlns:p14="http://schemas.microsoft.com/office/powerpoint/2010/main" val="171518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Each data item has either the codes with definitions or a reference to the codes and coding instructions. The Source of Standard is the standard-setting agency that defines the codes, coding instructions and rules for a given tumor. For example, when the source of standard for a data item is SEER the Codes section will refer to the SEER Coding Manual for the standard guidelines of the codes and coding instructions.</a:t>
            </a:r>
            <a:endParaRPr lang="en-US" dirty="0"/>
          </a:p>
        </p:txBody>
      </p:sp>
      <p:sp>
        <p:nvSpPr>
          <p:cNvPr id="4" name="Slide Number Placeholder 3"/>
          <p:cNvSpPr>
            <a:spLocks noGrp="1"/>
          </p:cNvSpPr>
          <p:nvPr>
            <p:ph type="sldNum" sz="quarter" idx="5"/>
          </p:nvPr>
        </p:nvSpPr>
        <p:spPr/>
        <p:txBody>
          <a:bodyPr/>
          <a:lstStyle/>
          <a:p>
            <a:fld id="{A7479111-8467-1044-9515-A72EAC239BEF}" type="slidenum">
              <a:rPr lang="en-US" smtClean="0"/>
              <a:t>7</a:t>
            </a:fld>
            <a:endParaRPr lang="en-US"/>
          </a:p>
        </p:txBody>
      </p:sp>
    </p:spTree>
    <p:extLst>
      <p:ext uri="{BB962C8B-B14F-4D97-AF65-F5344CB8AC3E}">
        <p14:creationId xmlns:p14="http://schemas.microsoft.com/office/powerpoint/2010/main" val="3873279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Cancer registries use many coding manuals and databases to determine if a case is reportable and </a:t>
            </a:r>
            <a:r>
              <a:rPr lang="en-US" dirty="0"/>
              <a:t>how </a:t>
            </a:r>
            <a:r>
              <a:rPr lang="en-US" sz="1200" kern="1200" dirty="0">
                <a:solidFill>
                  <a:schemeClr val="tx1"/>
                </a:solidFill>
                <a:effectLst/>
                <a:latin typeface="+mn-lt"/>
                <a:ea typeface="+mn-ea"/>
                <a:cs typeface="+mn-cs"/>
              </a:rPr>
              <a:t>to code different portions of the abstract. </a:t>
            </a:r>
          </a:p>
          <a:p>
            <a:r>
              <a:rPr lang="en-US" sz="1200" kern="1200" dirty="0">
                <a:solidFill>
                  <a:schemeClr val="tx1"/>
                </a:solidFill>
                <a:effectLst/>
                <a:latin typeface="+mn-lt"/>
                <a:ea typeface="+mn-ea"/>
                <a:cs typeface="+mn-cs"/>
              </a:rPr>
              <a:t>The coding manuals and resources listed here standardize data collection making sure it is accurate, timely and complete.</a:t>
            </a:r>
          </a:p>
          <a:p>
            <a:endParaRPr lang="en-US" dirty="0"/>
          </a:p>
          <a:p>
            <a:r>
              <a:rPr lang="en-US" dirty="0"/>
              <a:t>CoC-accredited facilities must use the Standards for oncology registry entry (STORE) manual and the state central registry coding manual.  Non-CoC-accredited facilities must use their state central registry coding manual.  Provided on this slide is a picture of the STORE and two examples of what a state central registry coding manuals may look like.</a:t>
            </a:r>
          </a:p>
          <a:p>
            <a:r>
              <a:rPr lang="en-US" dirty="0"/>
              <a:t>These manuals are used to assign all the data fields that are not assigned using a different manual.  There may be instructions pertaining to the data fields that use other manuals but always remember to use the manual that is the primary resource for that data field.</a:t>
            </a:r>
          </a:p>
          <a:p>
            <a:endParaRPr lang="en-US" dirty="0"/>
          </a:p>
        </p:txBody>
      </p:sp>
      <p:sp>
        <p:nvSpPr>
          <p:cNvPr id="4" name="Slide Number Placeholder 3"/>
          <p:cNvSpPr>
            <a:spLocks noGrp="1"/>
          </p:cNvSpPr>
          <p:nvPr>
            <p:ph type="sldNum" sz="quarter" idx="5"/>
          </p:nvPr>
        </p:nvSpPr>
        <p:spPr/>
        <p:txBody>
          <a:bodyPr/>
          <a:lstStyle/>
          <a:p>
            <a:fld id="{A7479111-8467-1044-9515-A72EAC239BEF}" type="slidenum">
              <a:rPr lang="en-US" smtClean="0"/>
              <a:t>8</a:t>
            </a:fld>
            <a:endParaRPr lang="en-US"/>
          </a:p>
        </p:txBody>
      </p:sp>
    </p:spTree>
    <p:extLst>
      <p:ext uri="{BB962C8B-B14F-4D97-AF65-F5344CB8AC3E}">
        <p14:creationId xmlns:p14="http://schemas.microsoft.com/office/powerpoint/2010/main" val="243323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Standards for Oncology Registry Entry (STORE) manual is developed by the American College of Surgeons Commission on Cancer.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coding manual incorporates all updates to Commission on Cancer, National Cancer Database Data standards. It includes a data dictionary and is indispensable to all registrars and must be followed by all CoC accredited facilities.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 provides directions on how to accurately complete and code all the data fields of an abstract and clearly instructs abstractors on which malignant and benign tumors are reportable and must be abstracted.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STORE manual outlines the code description, the rationale, or the reason why the data item is collected, a definition that provides additional background on the data item and its clinical importance, as well as the coding instructions and allowable codes for each data field collected within the abstract.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7479111-8467-1044-9515-A72EAC239BEF}" type="slidenum">
              <a:rPr lang="en-US" smtClean="0"/>
              <a:t>9</a:t>
            </a:fld>
            <a:endParaRPr lang="en-US"/>
          </a:p>
        </p:txBody>
      </p:sp>
    </p:spTree>
    <p:extLst>
      <p:ext uri="{BB962C8B-B14F-4D97-AF65-F5344CB8AC3E}">
        <p14:creationId xmlns:p14="http://schemas.microsoft.com/office/powerpoint/2010/main" val="228345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DBF632C-68BE-4F48-A5A7-5665144DEE21}"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0D3D2D-1A2E-6349-83E2-8B517AC3FA17}" type="slidenum">
              <a:rPr lang="en-US" smtClean="0"/>
              <a:t>‹#›</a:t>
            </a:fld>
            <a:endParaRPr lang="en-US"/>
          </a:p>
        </p:txBody>
      </p:sp>
    </p:spTree>
    <p:extLst>
      <p:ext uri="{BB962C8B-B14F-4D97-AF65-F5344CB8AC3E}">
        <p14:creationId xmlns:p14="http://schemas.microsoft.com/office/powerpoint/2010/main" val="308732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81410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E7D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11131" y="909639"/>
            <a:ext cx="6304219"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211131" y="2049638"/>
            <a:ext cx="6304219"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DBF632C-68BE-4F48-A5A7-5665144DEE21}" type="datetimeFigureOut">
              <a:rPr lang="en-US" smtClean="0"/>
              <a:t>4/21/2025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60D3D2D-1A2E-6349-83E2-8B517AC3FA17}" type="slidenum">
              <a:rPr lang="en-US" smtClean="0"/>
              <a:t>‹#›</a:t>
            </a:fld>
            <a:endParaRPr lang="en-US"/>
          </a:p>
        </p:txBody>
      </p:sp>
      <p:sp>
        <p:nvSpPr>
          <p:cNvPr id="7" name="Rectangle 6">
            <a:extLst>
              <a:ext uri="{FF2B5EF4-FFF2-40B4-BE49-F238E27FC236}">
                <a16:creationId xmlns:a16="http://schemas.microsoft.com/office/drawing/2014/main" id="{79A5AFE9-3A04-7024-1F5E-4921115E277B}"/>
              </a:ext>
            </a:extLst>
          </p:cNvPr>
          <p:cNvSpPr/>
          <p:nvPr userDrawn="1"/>
        </p:nvSpPr>
        <p:spPr>
          <a:xfrm>
            <a:off x="0" y="0"/>
            <a:ext cx="18288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5D2CEE7-4F1B-6665-6B57-B5F2D7D71B6C}"/>
              </a:ext>
            </a:extLst>
          </p:cNvPr>
          <p:cNvSpPr txBox="1"/>
          <p:nvPr userDrawn="1"/>
        </p:nvSpPr>
        <p:spPr>
          <a:xfrm>
            <a:off x="5281448" y="135083"/>
            <a:ext cx="3712772" cy="276999"/>
          </a:xfrm>
          <a:prstGeom prst="rect">
            <a:avLst/>
          </a:prstGeom>
          <a:solidFill>
            <a:schemeClr val="accent6">
              <a:lumMod val="50000"/>
            </a:schemeClr>
          </a:solidFill>
          <a:effectLst/>
        </p:spPr>
        <p:txBody>
          <a:bodyPr wrap="square" rtlCol="0">
            <a:spAutoFit/>
          </a:bodyPr>
          <a:lstStyle/>
          <a:p>
            <a:pPr algn="r"/>
            <a:r>
              <a:rPr lang="en-US" sz="1200" b="1" i="0" spc="50" baseline="0" dirty="0">
                <a:solidFill>
                  <a:schemeClr val="bg1"/>
                </a:solidFill>
                <a:latin typeface="Aptos ExtraBold" panose="020B0004020202020204" pitchFamily="34" charset="0"/>
                <a:ea typeface="Verdana" panose="020B0604030504040204" pitchFamily="34" charset="0"/>
                <a:cs typeface="Verdana" panose="020B0604030504040204" pitchFamily="34" charset="0"/>
              </a:rPr>
              <a:t>AN INTRODUCTION TO THE CANCER REGISTRY</a:t>
            </a:r>
          </a:p>
        </p:txBody>
      </p:sp>
      <p:sp>
        <p:nvSpPr>
          <p:cNvPr id="10" name="Rectangle 9">
            <a:extLst>
              <a:ext uri="{FF2B5EF4-FFF2-40B4-BE49-F238E27FC236}">
                <a16:creationId xmlns:a16="http://schemas.microsoft.com/office/drawing/2014/main" id="{5C3DDAA2-DE06-41C8-04F8-72B2CB3E07F9}"/>
              </a:ext>
            </a:extLst>
          </p:cNvPr>
          <p:cNvSpPr/>
          <p:nvPr userDrawn="1"/>
        </p:nvSpPr>
        <p:spPr>
          <a:xfrm>
            <a:off x="1828800" y="403356"/>
            <a:ext cx="7315199" cy="370132"/>
          </a:xfrm>
          <a:prstGeom prst="rect">
            <a:avLst/>
          </a:prstGeom>
          <a:solidFill>
            <a:srgbClr val="726658"/>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CD2F33B4-9CD7-CD08-7217-CA49EEF915DD}"/>
              </a:ext>
            </a:extLst>
          </p:cNvPr>
          <p:cNvPicPr>
            <a:picLocks noChangeAspect="1"/>
          </p:cNvPicPr>
          <p:nvPr userDrawn="1"/>
        </p:nvPicPr>
        <p:blipFill>
          <a:blip r:embed="rId4">
            <a:alphaModFix amt="58000"/>
          </a:blip>
          <a:srcRect l="42557" r="42557"/>
          <a:stretch/>
        </p:blipFill>
        <p:spPr>
          <a:xfrm>
            <a:off x="0" y="0"/>
            <a:ext cx="1828800" cy="6884276"/>
          </a:xfrm>
          <a:prstGeom prst="rect">
            <a:avLst/>
          </a:prstGeom>
          <a:effectLst/>
        </p:spPr>
      </p:pic>
      <p:pic>
        <p:nvPicPr>
          <p:cNvPr id="9" name="Content Placeholder 8" descr="A black and white logo with white text&#10;&#10;Description automatically generated">
            <a:extLst>
              <a:ext uri="{FF2B5EF4-FFF2-40B4-BE49-F238E27FC236}">
                <a16:creationId xmlns:a16="http://schemas.microsoft.com/office/drawing/2014/main" id="{F2BF7724-E017-02CD-C768-03A80D4E962C}"/>
              </a:ext>
            </a:extLst>
          </p:cNvPr>
          <p:cNvPicPr>
            <a:picLocks noChangeAspect="1"/>
          </p:cNvPicPr>
          <p:nvPr userDrawn="1"/>
        </p:nvPicPr>
        <p:blipFill>
          <a:blip r:embed="rId5"/>
          <a:stretch>
            <a:fillRect/>
          </a:stretch>
        </p:blipFill>
        <p:spPr>
          <a:xfrm>
            <a:off x="333347" y="6110897"/>
            <a:ext cx="1215240" cy="580159"/>
          </a:xfrm>
          <a:prstGeom prst="rect">
            <a:avLst/>
          </a:prstGeom>
        </p:spPr>
      </p:pic>
      <p:sp>
        <p:nvSpPr>
          <p:cNvPr id="12" name="TextBox 11">
            <a:extLst>
              <a:ext uri="{FF2B5EF4-FFF2-40B4-BE49-F238E27FC236}">
                <a16:creationId xmlns:a16="http://schemas.microsoft.com/office/drawing/2014/main" id="{A1CAB15E-2C98-4C0E-3D6A-940D104AFCCC}"/>
              </a:ext>
            </a:extLst>
          </p:cNvPr>
          <p:cNvSpPr txBox="1"/>
          <p:nvPr userDrawn="1"/>
        </p:nvSpPr>
        <p:spPr>
          <a:xfrm>
            <a:off x="3993931" y="349782"/>
            <a:ext cx="4992414" cy="795667"/>
          </a:xfrm>
          <a:prstGeom prst="rect">
            <a:avLst/>
          </a:prstGeom>
          <a:noFill/>
          <a:ln>
            <a:noFill/>
          </a:ln>
          <a:effectLst/>
        </p:spPr>
        <p:txBody>
          <a:bodyPr wrap="square" rtlCol="0">
            <a:spAutoFit/>
          </a:bodyPr>
          <a:lstStyle/>
          <a:p>
            <a:pPr algn="r">
              <a:lnSpc>
                <a:spcPts val="2860"/>
              </a:lnSpc>
            </a:pPr>
            <a:r>
              <a:rPr lang="en-US" b="0" i="0" dirty="0">
                <a:solidFill>
                  <a:schemeClr val="bg1"/>
                </a:solidFill>
                <a:latin typeface="Minion Pro" panose="02040503050306020203" pitchFamily="18" charset="0"/>
                <a:ea typeface="Roboto" panose="02000000000000000000" pitchFamily="2" charset="0"/>
                <a:cs typeface="Roboto" panose="02000000000000000000" pitchFamily="2" charset="0"/>
              </a:rPr>
              <a:t>Oncology Coding</a:t>
            </a:r>
          </a:p>
          <a:p>
            <a:pPr algn="r">
              <a:lnSpc>
                <a:spcPts val="2860"/>
              </a:lnSpc>
            </a:pPr>
            <a:endParaRPr lang="en-US" dirty="0">
              <a:solidFill>
                <a:schemeClr val="bg1"/>
              </a:solidFill>
              <a:latin typeface="Cambria" panose="02040503050406030204" pitchFamily="18"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108769820"/>
      </p:ext>
    </p:extLst>
  </p:cSld>
  <p:clrMap bg1="lt1" tx1="dk1" bg2="lt2" tx2="dk2" accent1="accent1" accent2="accent2" accent3="accent3" accent4="accent4" accent5="accent5" accent6="accent6" hlink="hlink" folHlink="folHlink"/>
  <p:sldLayoutIdLst>
    <p:sldLayoutId id="2147483662" r:id="rId1"/>
    <p:sldLayoutId id="2147483667" r:id="rId2"/>
  </p:sldLayoutIdLst>
  <p:txStyles>
    <p:titleStyle>
      <a:lvl1pPr algn="l" defTabSz="914400" rtl="0" eaLnBrk="1" latinLnBrk="0" hangingPunct="1">
        <a:lnSpc>
          <a:spcPts val="3320"/>
        </a:lnSpc>
        <a:spcBef>
          <a:spcPct val="0"/>
        </a:spcBef>
        <a:buNone/>
        <a:defRPr sz="3600" b="1" i="0" kern="1200">
          <a:solidFill>
            <a:schemeClr val="tx2"/>
          </a:solidFill>
          <a:latin typeface="Aptos ExtraBold" panose="020B0004020202020204" pitchFamily="34" charset="0"/>
          <a:ea typeface="+mj-ea"/>
          <a:cs typeface="+mj-cs"/>
        </a:defRPr>
      </a:lvl1pPr>
    </p:titleStyle>
    <p:bodyStyle>
      <a:lvl1pPr marL="0" indent="0" algn="l" defTabSz="914400" rtl="0" eaLnBrk="1" latinLnBrk="0" hangingPunct="1">
        <a:lnSpc>
          <a:spcPts val="2460"/>
        </a:lnSpc>
        <a:spcBef>
          <a:spcPts val="1000"/>
        </a:spcBef>
        <a:buFont typeface="Arial" panose="020B0604020202020204" pitchFamily="34" charset="0"/>
        <a:buNone/>
        <a:defRPr sz="2600" b="1" i="0" kern="1200">
          <a:solidFill>
            <a:schemeClr val="accent6">
              <a:lumMod val="50000"/>
            </a:schemeClr>
          </a:solidFill>
          <a:latin typeface="Aptos" panose="020B0004020202020204" pitchFamily="34" charset="0"/>
          <a:ea typeface="+mn-ea"/>
          <a:cs typeface="+mn-cs"/>
        </a:defRPr>
      </a:lvl1pPr>
      <a:lvl2pPr marL="228600" indent="-228600" algn="l" defTabSz="914400" rtl="0" eaLnBrk="1" latinLnBrk="0" hangingPunct="1">
        <a:lnSpc>
          <a:spcPct val="90000"/>
        </a:lnSpc>
        <a:spcBef>
          <a:spcPts val="500"/>
        </a:spcBef>
        <a:spcAft>
          <a:spcPts val="600"/>
        </a:spcAft>
        <a:buClr>
          <a:schemeClr val="accent2"/>
        </a:buClr>
        <a:buFont typeface="Arial" panose="020B0604020202020204" pitchFamily="34" charset="0"/>
        <a:buChar char="•"/>
        <a:defRPr sz="2400" b="0" i="0" kern="1200">
          <a:solidFill>
            <a:schemeClr val="tx1"/>
          </a:solidFill>
          <a:latin typeface="Minion Pro" panose="02040503050306020203" pitchFamily="18" charset="0"/>
          <a:ea typeface="+mn-ea"/>
          <a:cs typeface="+mn-cs"/>
        </a:defRPr>
      </a:lvl2pPr>
      <a:lvl3pPr marL="0" indent="0" algn="l" defTabSz="914400" rtl="0" eaLnBrk="1" latinLnBrk="0" hangingPunct="1">
        <a:lnSpc>
          <a:spcPct val="100000"/>
        </a:lnSpc>
        <a:spcBef>
          <a:spcPts val="500"/>
        </a:spcBef>
        <a:spcAft>
          <a:spcPts val="600"/>
        </a:spcAft>
        <a:buFont typeface="Arial" panose="020B0604020202020204" pitchFamily="34" charset="0"/>
        <a:buNone/>
        <a:defRPr sz="2400" b="0" i="0" kern="1200">
          <a:solidFill>
            <a:schemeClr val="tx1"/>
          </a:solidFill>
          <a:latin typeface="Minion Pro" panose="02040503050306020203" pitchFamily="18" charset="0"/>
          <a:ea typeface="+mn-ea"/>
          <a:cs typeface="+mn-cs"/>
        </a:defRPr>
      </a:lvl3pPr>
      <a:lvl4pPr marL="1097280" indent="-285750" algn="l" defTabSz="914400" rtl="0" eaLnBrk="1" latinLnBrk="0" hangingPunct="1">
        <a:lnSpc>
          <a:spcPct val="90000"/>
        </a:lnSpc>
        <a:spcBef>
          <a:spcPts val="500"/>
        </a:spcBef>
        <a:buClr>
          <a:schemeClr val="accent2"/>
        </a:buClr>
        <a:buFont typeface="Courier New" panose="02070309020205020404" pitchFamily="49" charset="0"/>
        <a:buChar char="o"/>
        <a:defRPr sz="1800" b="0" i="0" kern="1200">
          <a:solidFill>
            <a:schemeClr val="tx1"/>
          </a:solidFill>
          <a:latin typeface="Minion Pro" panose="02040503050306020203" pitchFamily="18" charset="0"/>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inion Pro" panose="020405030503060202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www.ncraeducationfoundation.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E8DE9B-9FE4-EE65-6EAF-690B6FD91DFF}"/>
              </a:ext>
            </a:extLst>
          </p:cNvPr>
          <p:cNvPicPr>
            <a:picLocks noChangeAspect="1"/>
          </p:cNvPicPr>
          <p:nvPr/>
        </p:nvPicPr>
        <p:blipFill>
          <a:blip r:embed="rId3"/>
          <a:srcRect l="11784" r="11784"/>
          <a:stretch/>
        </p:blipFill>
        <p:spPr>
          <a:xfrm>
            <a:off x="1" y="-19220"/>
            <a:ext cx="9389617" cy="6884276"/>
          </a:xfrm>
          <a:prstGeom prst="rect">
            <a:avLst/>
          </a:prstGeom>
        </p:spPr>
      </p:pic>
      <p:pic>
        <p:nvPicPr>
          <p:cNvPr id="3" name="Content Placeholder 8" descr="A black and white logo with white text&#10;&#10;Description automatically generated">
            <a:extLst>
              <a:ext uri="{FF2B5EF4-FFF2-40B4-BE49-F238E27FC236}">
                <a16:creationId xmlns:a16="http://schemas.microsoft.com/office/drawing/2014/main" id="{02132806-3F82-FEF4-E80D-D1E575058CE9}"/>
              </a:ext>
            </a:extLst>
          </p:cNvPr>
          <p:cNvPicPr>
            <a:picLocks noChangeAspect="1"/>
          </p:cNvPicPr>
          <p:nvPr/>
        </p:nvPicPr>
        <p:blipFill>
          <a:blip r:embed="rId4"/>
          <a:stretch>
            <a:fillRect/>
          </a:stretch>
        </p:blipFill>
        <p:spPr>
          <a:xfrm>
            <a:off x="6298098" y="5328067"/>
            <a:ext cx="2530407" cy="1208023"/>
          </a:xfrm>
          <a:prstGeom prst="rect">
            <a:avLst/>
          </a:prstGeom>
        </p:spPr>
      </p:pic>
      <p:sp>
        <p:nvSpPr>
          <p:cNvPr id="4" name="Rectangle 3">
            <a:extLst>
              <a:ext uri="{FF2B5EF4-FFF2-40B4-BE49-F238E27FC236}">
                <a16:creationId xmlns:a16="http://schemas.microsoft.com/office/drawing/2014/main" id="{618477D2-AD88-8832-8591-D20CAA1A5EE5}"/>
              </a:ext>
            </a:extLst>
          </p:cNvPr>
          <p:cNvSpPr/>
          <p:nvPr/>
        </p:nvSpPr>
        <p:spPr>
          <a:xfrm>
            <a:off x="1" y="2222850"/>
            <a:ext cx="9389618" cy="506237"/>
          </a:xfrm>
          <a:prstGeom prst="rect">
            <a:avLst/>
          </a:prstGeom>
          <a:solidFill>
            <a:srgbClr val="726658">
              <a:alpha val="5098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66D4911-1651-A4AA-00F9-45AFE307AB6F}"/>
              </a:ext>
            </a:extLst>
          </p:cNvPr>
          <p:cNvSpPr txBox="1"/>
          <p:nvPr/>
        </p:nvSpPr>
        <p:spPr>
          <a:xfrm>
            <a:off x="3636579" y="1863514"/>
            <a:ext cx="5595384" cy="369332"/>
          </a:xfrm>
          <a:prstGeom prst="rect">
            <a:avLst/>
          </a:prstGeom>
          <a:solidFill>
            <a:schemeClr val="accent6">
              <a:lumMod val="50000"/>
            </a:schemeClr>
          </a:solidFill>
          <a:effectLst/>
        </p:spPr>
        <p:txBody>
          <a:bodyPr wrap="square" rtlCol="0">
            <a:spAutoFit/>
          </a:bodyPr>
          <a:lstStyle/>
          <a:p>
            <a:pPr algn="r"/>
            <a:r>
              <a:rPr lang="en-US" b="1" spc="100" dirty="0">
                <a:solidFill>
                  <a:schemeClr val="bg1"/>
                </a:solidFill>
                <a:latin typeface="Aptos Black" panose="020B0004020202020204" pitchFamily="34" charset="0"/>
                <a:ea typeface="Verdana" panose="020B0604030504040204" pitchFamily="34" charset="0"/>
                <a:cs typeface="Verdana" panose="020B0604030504040204" pitchFamily="34" charset="0"/>
              </a:rPr>
              <a:t>AN INTRODUCTION TO THE CANCER REGISTRY</a:t>
            </a:r>
          </a:p>
        </p:txBody>
      </p:sp>
      <p:sp>
        <p:nvSpPr>
          <p:cNvPr id="6" name="TextBox 5">
            <a:extLst>
              <a:ext uri="{FF2B5EF4-FFF2-40B4-BE49-F238E27FC236}">
                <a16:creationId xmlns:a16="http://schemas.microsoft.com/office/drawing/2014/main" id="{05BA8DD8-283B-742E-906A-6741D50A3DC8}"/>
              </a:ext>
            </a:extLst>
          </p:cNvPr>
          <p:cNvSpPr txBox="1"/>
          <p:nvPr/>
        </p:nvSpPr>
        <p:spPr>
          <a:xfrm>
            <a:off x="1040524" y="2281651"/>
            <a:ext cx="8191440" cy="494366"/>
          </a:xfrm>
          <a:prstGeom prst="rect">
            <a:avLst/>
          </a:prstGeom>
          <a:noFill/>
          <a:ln>
            <a:noFill/>
          </a:ln>
          <a:effectLst/>
        </p:spPr>
        <p:txBody>
          <a:bodyPr wrap="square" rtlCol="0">
            <a:spAutoFit/>
          </a:bodyPr>
          <a:lstStyle/>
          <a:p>
            <a:pPr algn="r">
              <a:lnSpc>
                <a:spcPts val="2860"/>
              </a:lnSpc>
            </a:pPr>
            <a:r>
              <a:rPr lang="en-US" sz="3200" dirty="0">
                <a:solidFill>
                  <a:schemeClr val="bg1"/>
                </a:solidFill>
                <a:latin typeface="Minion Pro" panose="02040503050306020203" pitchFamily="18" charset="0"/>
                <a:ea typeface="Roboto" panose="02000000000000000000" pitchFamily="2" charset="0"/>
                <a:cs typeface="Roboto" panose="02000000000000000000" pitchFamily="2" charset="0"/>
              </a:rPr>
              <a:t>Oncology Coding</a:t>
            </a:r>
          </a:p>
        </p:txBody>
      </p:sp>
    </p:spTree>
    <p:extLst>
      <p:ext uri="{BB962C8B-B14F-4D97-AF65-F5344CB8AC3E}">
        <p14:creationId xmlns:p14="http://schemas.microsoft.com/office/powerpoint/2010/main" val="879052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60F20-D392-CDD7-F28F-1AD7FA95D4AB}"/>
              </a:ext>
            </a:extLst>
          </p:cNvPr>
          <p:cNvSpPr>
            <a:spLocks noGrp="1"/>
          </p:cNvSpPr>
          <p:nvPr>
            <p:ph type="title"/>
          </p:nvPr>
        </p:nvSpPr>
        <p:spPr/>
        <p:txBody>
          <a:bodyPr/>
          <a:lstStyle/>
          <a:p>
            <a:r>
              <a:rPr lang="en-US" dirty="0"/>
              <a:t>Solid Tumor Rules</a:t>
            </a:r>
          </a:p>
        </p:txBody>
      </p:sp>
      <p:sp>
        <p:nvSpPr>
          <p:cNvPr id="3" name="Content Placeholder 2">
            <a:extLst>
              <a:ext uri="{FF2B5EF4-FFF2-40B4-BE49-F238E27FC236}">
                <a16:creationId xmlns:a16="http://schemas.microsoft.com/office/drawing/2014/main" id="{406E84B8-EC8A-0FAB-CA6A-E299E80B7D71}"/>
              </a:ext>
            </a:extLst>
          </p:cNvPr>
          <p:cNvSpPr>
            <a:spLocks noGrp="1"/>
          </p:cNvSpPr>
          <p:nvPr>
            <p:ph idx="1"/>
          </p:nvPr>
        </p:nvSpPr>
        <p:spPr/>
        <p:txBody>
          <a:bodyPr>
            <a:normAutofit/>
          </a:bodyPr>
          <a:lstStyle/>
          <a:p>
            <a:pPr lvl="1"/>
            <a:r>
              <a:rPr lang="en-US" dirty="0"/>
              <a:t>Sections of Manual </a:t>
            </a:r>
          </a:p>
          <a:p>
            <a:pPr lvl="3"/>
            <a:r>
              <a:rPr lang="en-US" dirty="0"/>
              <a:t>General Instructions</a:t>
            </a:r>
          </a:p>
          <a:p>
            <a:pPr lvl="3"/>
            <a:r>
              <a:rPr lang="en-US" dirty="0"/>
              <a:t>Multiple Primary Rules</a:t>
            </a:r>
          </a:p>
          <a:p>
            <a:pPr marL="1291590" lvl="4" indent="-194310">
              <a:spcAft>
                <a:spcPts val="600"/>
              </a:spcAft>
              <a:buFont typeface="Arial" panose="020B0604020202020204" pitchFamily="34" charset="0"/>
              <a:buChar char="•"/>
            </a:pPr>
            <a:r>
              <a:rPr lang="en-US" dirty="0"/>
              <a:t>Determine the number of primaries to abstract</a:t>
            </a:r>
          </a:p>
          <a:p>
            <a:pPr lvl="3"/>
            <a:r>
              <a:rPr lang="en-US" dirty="0"/>
              <a:t>Histology Rules</a:t>
            </a:r>
          </a:p>
          <a:p>
            <a:pPr marL="1291590" lvl="4" indent="-194310">
              <a:spcAft>
                <a:spcPts val="600"/>
              </a:spcAft>
              <a:buFont typeface="Arial" panose="020B0604020202020204" pitchFamily="34" charset="0"/>
              <a:buChar char="•"/>
            </a:pPr>
            <a:r>
              <a:rPr lang="en-US" dirty="0"/>
              <a:t>Assign histology code</a:t>
            </a:r>
          </a:p>
          <a:p>
            <a:pPr lvl="3"/>
            <a:r>
              <a:rPr lang="en-US" dirty="0"/>
              <a:t>If not provided, use:</a:t>
            </a:r>
          </a:p>
          <a:p>
            <a:pPr marL="1371600" lvl="4" indent="-274320">
              <a:buFont typeface="+mj-lt"/>
              <a:buAutoNum type="arabicPeriod"/>
            </a:pPr>
            <a:r>
              <a:rPr lang="en-US" dirty="0"/>
              <a:t>ICD-O Updates</a:t>
            </a:r>
          </a:p>
          <a:p>
            <a:pPr marL="1371600" lvl="4" indent="-274320">
              <a:buFont typeface="+mj-lt"/>
              <a:buAutoNum type="arabicPeriod"/>
            </a:pPr>
            <a:r>
              <a:rPr lang="en-US" dirty="0"/>
              <a:t>ICD-O-3.2 Excel document</a:t>
            </a:r>
          </a:p>
        </p:txBody>
      </p:sp>
      <p:pic>
        <p:nvPicPr>
          <p:cNvPr id="4" name="Picture 2">
            <a:extLst>
              <a:ext uri="{FF2B5EF4-FFF2-40B4-BE49-F238E27FC236}">
                <a16:creationId xmlns:a16="http://schemas.microsoft.com/office/drawing/2014/main" id="{F7FD9B48-3AC4-062A-3CC3-29079BCCA8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4659" y="4905154"/>
            <a:ext cx="2324971" cy="148944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04599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33D9C-E206-1A3A-3DC8-369BA7588856}"/>
              </a:ext>
            </a:extLst>
          </p:cNvPr>
          <p:cNvSpPr>
            <a:spLocks noGrp="1"/>
          </p:cNvSpPr>
          <p:nvPr>
            <p:ph type="title"/>
          </p:nvPr>
        </p:nvSpPr>
        <p:spPr/>
        <p:txBody>
          <a:bodyPr/>
          <a:lstStyle/>
          <a:p>
            <a:r>
              <a:rPr lang="en-US" dirty="0"/>
              <a:t>ICD-O-3.2 Excel Table</a:t>
            </a:r>
          </a:p>
        </p:txBody>
      </p:sp>
      <p:pic>
        <p:nvPicPr>
          <p:cNvPr id="4" name="Picture 2">
            <a:extLst>
              <a:ext uri="{FF2B5EF4-FFF2-40B4-BE49-F238E27FC236}">
                <a16:creationId xmlns:a16="http://schemas.microsoft.com/office/drawing/2014/main" id="{5F859155-44CC-7201-5115-38EF0D4D3F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758" y="2370138"/>
            <a:ext cx="6527563" cy="3411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a:extLst>
              <a:ext uri="{FF2B5EF4-FFF2-40B4-BE49-F238E27FC236}">
                <a16:creationId xmlns:a16="http://schemas.microsoft.com/office/drawing/2014/main" id="{59F0D725-3D75-B8CC-1769-44F0C273A5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9638" y="1900019"/>
            <a:ext cx="1614073" cy="78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a:extLst>
              <a:ext uri="{FF2B5EF4-FFF2-40B4-BE49-F238E27FC236}">
                <a16:creationId xmlns:a16="http://schemas.microsoft.com/office/drawing/2014/main" id="{467F07D7-5FAF-6DA8-1290-855C6CD0FB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2550" y="1858699"/>
            <a:ext cx="538477" cy="88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6483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20F9B-8B72-4DE2-CE62-A3738870E101}"/>
              </a:ext>
            </a:extLst>
          </p:cNvPr>
          <p:cNvSpPr>
            <a:spLocks noGrp="1"/>
          </p:cNvSpPr>
          <p:nvPr>
            <p:ph type="title"/>
          </p:nvPr>
        </p:nvSpPr>
        <p:spPr/>
        <p:txBody>
          <a:bodyPr/>
          <a:lstStyle/>
          <a:p>
            <a:r>
              <a:rPr lang="en-US" dirty="0"/>
              <a:t>ICD-O-3.2 Update</a:t>
            </a:r>
          </a:p>
        </p:txBody>
      </p:sp>
      <p:pic>
        <p:nvPicPr>
          <p:cNvPr id="4" name="Picture 2">
            <a:extLst>
              <a:ext uri="{FF2B5EF4-FFF2-40B4-BE49-F238E27FC236}">
                <a16:creationId xmlns:a16="http://schemas.microsoft.com/office/drawing/2014/main" id="{972620F8-06BB-7229-37A0-78E9B25731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2820" y="1964133"/>
            <a:ext cx="6685450" cy="4577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1752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D4ADB-95B9-5479-D578-DE8CBFA52471}"/>
              </a:ext>
            </a:extLst>
          </p:cNvPr>
          <p:cNvSpPr>
            <a:spLocks noGrp="1"/>
          </p:cNvSpPr>
          <p:nvPr>
            <p:ph type="title"/>
          </p:nvPr>
        </p:nvSpPr>
        <p:spPr/>
        <p:txBody>
          <a:bodyPr>
            <a:normAutofit fontScale="90000"/>
          </a:bodyPr>
          <a:lstStyle/>
          <a:p>
            <a:r>
              <a:rPr lang="en-US" dirty="0"/>
              <a:t>Hematopoietic and Lymphoid Neoplasm Database and Manual</a:t>
            </a:r>
          </a:p>
        </p:txBody>
      </p:sp>
      <p:sp>
        <p:nvSpPr>
          <p:cNvPr id="3" name="Content Placeholder 2">
            <a:extLst>
              <a:ext uri="{FF2B5EF4-FFF2-40B4-BE49-F238E27FC236}">
                <a16:creationId xmlns:a16="http://schemas.microsoft.com/office/drawing/2014/main" id="{64D8ED0B-EA9F-A886-F4F5-229F0CFE441D}"/>
              </a:ext>
            </a:extLst>
          </p:cNvPr>
          <p:cNvSpPr>
            <a:spLocks noGrp="1"/>
          </p:cNvSpPr>
          <p:nvPr>
            <p:ph idx="1"/>
          </p:nvPr>
        </p:nvSpPr>
        <p:spPr/>
        <p:txBody>
          <a:bodyPr/>
          <a:lstStyle/>
          <a:p>
            <a:pPr lvl="1">
              <a:spcAft>
                <a:spcPts val="0"/>
              </a:spcAft>
            </a:pPr>
            <a:r>
              <a:rPr lang="en-US" dirty="0"/>
              <a:t>The “Heme” Database and Manual enable reporters to: </a:t>
            </a:r>
          </a:p>
          <a:p>
            <a:pPr lvl="3"/>
            <a:r>
              <a:rPr lang="en-US" dirty="0"/>
              <a:t>Identify and understand hematopoietic and lymph node neoplasms (non-solid tumors)</a:t>
            </a:r>
          </a:p>
          <a:p>
            <a:pPr lvl="3"/>
            <a:r>
              <a:rPr lang="en-US" dirty="0"/>
              <a:t>Correctly and consistently code cases</a:t>
            </a:r>
          </a:p>
          <a:p>
            <a:endParaRPr lang="en-US" dirty="0"/>
          </a:p>
          <a:p>
            <a:endParaRPr lang="en-US" dirty="0"/>
          </a:p>
        </p:txBody>
      </p:sp>
      <p:pic>
        <p:nvPicPr>
          <p:cNvPr id="4" name="Picture 2">
            <a:extLst>
              <a:ext uri="{FF2B5EF4-FFF2-40B4-BE49-F238E27FC236}">
                <a16:creationId xmlns:a16="http://schemas.microsoft.com/office/drawing/2014/main" id="{2B4302AA-2EC4-1B88-6D1B-D99ACB8B12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3717" y="3979684"/>
            <a:ext cx="5850122" cy="262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9671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5D229-24FA-5F2B-B79D-C4A709423AE8}"/>
              </a:ext>
            </a:extLst>
          </p:cNvPr>
          <p:cNvSpPr>
            <a:spLocks noGrp="1"/>
          </p:cNvSpPr>
          <p:nvPr>
            <p:ph type="title"/>
          </p:nvPr>
        </p:nvSpPr>
        <p:spPr/>
        <p:txBody>
          <a:bodyPr/>
          <a:lstStyle/>
          <a:p>
            <a:r>
              <a:rPr lang="en-US" dirty="0"/>
              <a:t>SEER Summary Stage</a:t>
            </a:r>
          </a:p>
        </p:txBody>
      </p:sp>
      <p:sp>
        <p:nvSpPr>
          <p:cNvPr id="3" name="Content Placeholder 2">
            <a:extLst>
              <a:ext uri="{FF2B5EF4-FFF2-40B4-BE49-F238E27FC236}">
                <a16:creationId xmlns:a16="http://schemas.microsoft.com/office/drawing/2014/main" id="{4259D6A3-0D3C-0909-00F8-FBAB07112651}"/>
              </a:ext>
            </a:extLst>
          </p:cNvPr>
          <p:cNvSpPr>
            <a:spLocks noGrp="1"/>
          </p:cNvSpPr>
          <p:nvPr>
            <p:ph idx="1"/>
          </p:nvPr>
        </p:nvSpPr>
        <p:spPr/>
        <p:txBody>
          <a:bodyPr/>
          <a:lstStyle/>
          <a:p>
            <a:pPr lvl="1"/>
            <a:r>
              <a:rPr lang="en-US" sz="2600" dirty="0"/>
              <a:t>Basic way of categorizing how far cancer has spread from its point of origin</a:t>
            </a:r>
          </a:p>
          <a:p>
            <a:pPr lvl="1"/>
            <a:r>
              <a:rPr lang="en-US" sz="2600" dirty="0"/>
              <a:t>Applicable for all malignant primary sites</a:t>
            </a:r>
          </a:p>
          <a:p>
            <a:pPr lvl="1"/>
            <a:r>
              <a:rPr lang="en-US" sz="2600" dirty="0"/>
              <a:t>Combination of clinical and pathological</a:t>
            </a:r>
          </a:p>
          <a:p>
            <a:pPr lvl="3"/>
            <a:r>
              <a:rPr lang="en-US" dirty="0"/>
              <a:t>Clinical – Information prior to treatment</a:t>
            </a:r>
          </a:p>
          <a:p>
            <a:pPr lvl="3"/>
            <a:r>
              <a:rPr lang="en-US" dirty="0"/>
              <a:t>Pathological – Information </a:t>
            </a:r>
            <a:br>
              <a:rPr lang="en-US" dirty="0"/>
            </a:br>
            <a:r>
              <a:rPr lang="en-US" dirty="0"/>
              <a:t>includes surgical resection</a:t>
            </a:r>
          </a:p>
          <a:p>
            <a:endParaRPr lang="en-US" dirty="0"/>
          </a:p>
          <a:p>
            <a:endParaRPr lang="en-US" dirty="0"/>
          </a:p>
        </p:txBody>
      </p:sp>
      <p:pic>
        <p:nvPicPr>
          <p:cNvPr id="4" name="Picture 2">
            <a:extLst>
              <a:ext uri="{FF2B5EF4-FFF2-40B4-BE49-F238E27FC236}">
                <a16:creationId xmlns:a16="http://schemas.microsoft.com/office/drawing/2014/main" id="{6879A187-F62D-F317-79E1-3139AA1BCC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4292" y="5085821"/>
            <a:ext cx="3702766" cy="1402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a:extLst>
              <a:ext uri="{FF2B5EF4-FFF2-40B4-BE49-F238E27FC236}">
                <a16:creationId xmlns:a16="http://schemas.microsoft.com/office/drawing/2014/main" id="{20688295-2935-8EE9-2AD9-4B8124BFBB5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1794" y="4506694"/>
            <a:ext cx="1601972" cy="211953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0871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AD258-A841-E1E4-E6B6-3F3CADF57254}"/>
              </a:ext>
            </a:extLst>
          </p:cNvPr>
          <p:cNvSpPr>
            <a:spLocks noGrp="1"/>
          </p:cNvSpPr>
          <p:nvPr>
            <p:ph type="title"/>
          </p:nvPr>
        </p:nvSpPr>
        <p:spPr/>
        <p:txBody>
          <a:bodyPr/>
          <a:lstStyle/>
          <a:p>
            <a:r>
              <a:rPr lang="en-US" dirty="0"/>
              <a:t>Extent of Disease (EOD)</a:t>
            </a:r>
          </a:p>
        </p:txBody>
      </p:sp>
      <p:sp>
        <p:nvSpPr>
          <p:cNvPr id="3" name="Content Placeholder 2">
            <a:extLst>
              <a:ext uri="{FF2B5EF4-FFF2-40B4-BE49-F238E27FC236}">
                <a16:creationId xmlns:a16="http://schemas.microsoft.com/office/drawing/2014/main" id="{FC0CD344-DE78-80A1-31E9-14418AC424B7}"/>
              </a:ext>
            </a:extLst>
          </p:cNvPr>
          <p:cNvSpPr>
            <a:spLocks noGrp="1"/>
          </p:cNvSpPr>
          <p:nvPr>
            <p:ph idx="1"/>
          </p:nvPr>
        </p:nvSpPr>
        <p:spPr/>
        <p:txBody>
          <a:bodyPr vert="horz" lIns="91440" tIns="45720" rIns="91440" bIns="45720" rtlCol="0" anchor="t">
            <a:normAutofit lnSpcReduction="10000"/>
          </a:bodyPr>
          <a:lstStyle/>
          <a:p>
            <a:pPr lvl="1">
              <a:spcAft>
                <a:spcPts val="0"/>
              </a:spcAft>
            </a:pPr>
            <a:r>
              <a:rPr lang="en-US" dirty="0"/>
              <a:t>Required to be collected for SEER registries</a:t>
            </a:r>
          </a:p>
          <a:p>
            <a:pPr lvl="3"/>
            <a:r>
              <a:rPr lang="en-US" dirty="0"/>
              <a:t>EOD Primary Tumor</a:t>
            </a:r>
          </a:p>
          <a:p>
            <a:pPr lvl="3"/>
            <a:r>
              <a:rPr lang="en-US" dirty="0">
                <a:latin typeface="Minion Pro"/>
              </a:rPr>
              <a:t>EOD Regional Nodes</a:t>
            </a:r>
          </a:p>
          <a:p>
            <a:pPr lvl="3">
              <a:spcAft>
                <a:spcPts val="600"/>
              </a:spcAft>
            </a:pPr>
            <a:r>
              <a:rPr lang="en-US" dirty="0"/>
              <a:t>EOD Mets</a:t>
            </a:r>
          </a:p>
          <a:p>
            <a:pPr lvl="1">
              <a:spcAft>
                <a:spcPts val="0"/>
              </a:spcAft>
            </a:pPr>
            <a:r>
              <a:rPr lang="en-US" dirty="0"/>
              <a:t>These three EOD data items drive</a:t>
            </a:r>
          </a:p>
          <a:p>
            <a:pPr lvl="3"/>
            <a:r>
              <a:rPr lang="en-US" dirty="0"/>
              <a:t>EOD TNM T</a:t>
            </a:r>
          </a:p>
          <a:p>
            <a:pPr lvl="3"/>
            <a:r>
              <a:rPr lang="en-US" dirty="0"/>
              <a:t>EOD TNM N</a:t>
            </a:r>
          </a:p>
          <a:p>
            <a:pPr lvl="3">
              <a:spcAft>
                <a:spcPts val="600"/>
              </a:spcAft>
            </a:pPr>
            <a:r>
              <a:rPr lang="en-US" dirty="0">
                <a:latin typeface="Minion Pro"/>
              </a:rPr>
              <a:t>EOD TNM M</a:t>
            </a:r>
            <a:endParaRPr lang="en-US" dirty="0"/>
          </a:p>
          <a:p>
            <a:pPr lvl="1"/>
            <a:r>
              <a:rPr lang="en-US" dirty="0"/>
              <a:t>EOD TNM derive EOD TNM Stage </a:t>
            </a:r>
            <a:br>
              <a:rPr lang="en-US" dirty="0"/>
            </a:br>
            <a:r>
              <a:rPr lang="en-US" dirty="0"/>
              <a:t>Group based on the AJCC Staging </a:t>
            </a:r>
            <a:br>
              <a:rPr lang="en-US" dirty="0"/>
            </a:br>
            <a:r>
              <a:rPr lang="en-US" dirty="0"/>
              <a:t>System</a:t>
            </a:r>
            <a:br>
              <a:rPr lang="en-US" dirty="0"/>
            </a:br>
            <a:endParaRPr lang="en-US" dirty="0"/>
          </a:p>
          <a:p>
            <a:endParaRPr lang="en-US" dirty="0"/>
          </a:p>
          <a:p>
            <a:endParaRPr lang="en-US" dirty="0"/>
          </a:p>
        </p:txBody>
      </p:sp>
      <p:pic>
        <p:nvPicPr>
          <p:cNvPr id="4" name="Picture 2">
            <a:extLst>
              <a:ext uri="{FF2B5EF4-FFF2-40B4-BE49-F238E27FC236}">
                <a16:creationId xmlns:a16="http://schemas.microsoft.com/office/drawing/2014/main" id="{FA172043-9A54-FC85-4DA5-78A1D1EB93D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5945" y="4067457"/>
            <a:ext cx="1809586" cy="248468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22356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DCF25-D79E-7A03-E3E4-2011AC5C3A31}"/>
              </a:ext>
            </a:extLst>
          </p:cNvPr>
          <p:cNvSpPr>
            <a:spLocks noGrp="1"/>
          </p:cNvSpPr>
          <p:nvPr>
            <p:ph type="title"/>
          </p:nvPr>
        </p:nvSpPr>
        <p:spPr/>
        <p:txBody>
          <a:bodyPr/>
          <a:lstStyle/>
          <a:p>
            <a:r>
              <a:rPr lang="en-US" dirty="0"/>
              <a:t>AJCC Cancer Staging System</a:t>
            </a:r>
          </a:p>
        </p:txBody>
      </p:sp>
      <p:sp>
        <p:nvSpPr>
          <p:cNvPr id="3" name="Content Placeholder 2">
            <a:extLst>
              <a:ext uri="{FF2B5EF4-FFF2-40B4-BE49-F238E27FC236}">
                <a16:creationId xmlns:a16="http://schemas.microsoft.com/office/drawing/2014/main" id="{20DD62AA-5B7F-023D-4906-79D2F066DF4D}"/>
              </a:ext>
            </a:extLst>
          </p:cNvPr>
          <p:cNvSpPr>
            <a:spLocks noGrp="1"/>
          </p:cNvSpPr>
          <p:nvPr>
            <p:ph idx="1"/>
          </p:nvPr>
        </p:nvSpPr>
        <p:spPr/>
        <p:txBody>
          <a:bodyPr/>
          <a:lstStyle/>
          <a:p>
            <a:pPr lvl="1"/>
            <a:r>
              <a:rPr lang="en-US" dirty="0"/>
              <a:t>TNM System for cancers of virtually every anatomic site and histology</a:t>
            </a:r>
          </a:p>
          <a:p>
            <a:pPr lvl="1"/>
            <a:r>
              <a:rPr lang="en-US" dirty="0"/>
              <a:t>Categories</a:t>
            </a:r>
          </a:p>
          <a:p>
            <a:pPr lvl="3"/>
            <a:r>
              <a:rPr lang="en-US" dirty="0"/>
              <a:t>T = Tumor</a:t>
            </a:r>
          </a:p>
          <a:p>
            <a:pPr lvl="3"/>
            <a:r>
              <a:rPr lang="en-US" dirty="0"/>
              <a:t>N = Lymph Nodes (Regional)</a:t>
            </a:r>
          </a:p>
          <a:p>
            <a:pPr lvl="3"/>
            <a:r>
              <a:rPr lang="en-US" dirty="0"/>
              <a:t>M = Distant Metastases</a:t>
            </a:r>
          </a:p>
          <a:p>
            <a:pPr lvl="3"/>
            <a:r>
              <a:rPr lang="en-US" dirty="0"/>
              <a:t>Stage Group</a:t>
            </a:r>
          </a:p>
          <a:p>
            <a:endParaRPr lang="en-US" dirty="0"/>
          </a:p>
          <a:p>
            <a:endParaRPr lang="en-US" dirty="0"/>
          </a:p>
        </p:txBody>
      </p:sp>
      <p:pic>
        <p:nvPicPr>
          <p:cNvPr id="4" name="Picture 3">
            <a:extLst>
              <a:ext uri="{FF2B5EF4-FFF2-40B4-BE49-F238E27FC236}">
                <a16:creationId xmlns:a16="http://schemas.microsoft.com/office/drawing/2014/main" id="{4CC71928-4F68-AA06-1F76-4FB34EF822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1654" y="2946991"/>
            <a:ext cx="1530771"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2CE04AC4-6514-3A21-F088-F6A82EC85A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9300" y="5098764"/>
            <a:ext cx="5572125" cy="1474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6197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7EC4E-50AC-1273-B805-68A83466E1B4}"/>
              </a:ext>
            </a:extLst>
          </p:cNvPr>
          <p:cNvSpPr>
            <a:spLocks noGrp="1"/>
          </p:cNvSpPr>
          <p:nvPr>
            <p:ph type="title"/>
          </p:nvPr>
        </p:nvSpPr>
        <p:spPr/>
        <p:txBody>
          <a:bodyPr/>
          <a:lstStyle/>
          <a:p>
            <a:r>
              <a:rPr lang="en-US" dirty="0"/>
              <a:t>Site-Specific Data Item (SSDI) Manual</a:t>
            </a:r>
          </a:p>
        </p:txBody>
      </p:sp>
      <p:sp>
        <p:nvSpPr>
          <p:cNvPr id="3" name="Content Placeholder 2">
            <a:extLst>
              <a:ext uri="{FF2B5EF4-FFF2-40B4-BE49-F238E27FC236}">
                <a16:creationId xmlns:a16="http://schemas.microsoft.com/office/drawing/2014/main" id="{15E7ECC3-FED8-C0E6-95C6-4139C8E8CF3B}"/>
              </a:ext>
            </a:extLst>
          </p:cNvPr>
          <p:cNvSpPr>
            <a:spLocks noGrp="1"/>
          </p:cNvSpPr>
          <p:nvPr>
            <p:ph idx="1"/>
          </p:nvPr>
        </p:nvSpPr>
        <p:spPr/>
        <p:txBody>
          <a:bodyPr/>
          <a:lstStyle/>
          <a:p>
            <a:pPr lvl="1"/>
            <a:r>
              <a:rPr lang="en-US" dirty="0"/>
              <a:t>Resource for coding instructions for site-specific data items</a:t>
            </a:r>
          </a:p>
          <a:p>
            <a:pPr lvl="1"/>
            <a:r>
              <a:rPr lang="en-US" dirty="0"/>
              <a:t>Data dictionary</a:t>
            </a:r>
          </a:p>
          <a:p>
            <a:pPr lvl="1"/>
            <a:r>
              <a:rPr lang="en-US" dirty="0"/>
              <a:t>Sample SSDIs include:</a:t>
            </a:r>
          </a:p>
          <a:p>
            <a:pPr lvl="3"/>
            <a:r>
              <a:rPr lang="en-US" dirty="0"/>
              <a:t>Colon – CEA Pre-Tx Lab Value</a:t>
            </a:r>
          </a:p>
          <a:p>
            <a:pPr lvl="3"/>
            <a:r>
              <a:rPr lang="en-US" dirty="0"/>
              <a:t>Melanoma – Breslow Thickness</a:t>
            </a:r>
          </a:p>
          <a:p>
            <a:pPr lvl="3"/>
            <a:r>
              <a:rPr lang="en-US" dirty="0"/>
              <a:t>Breast – ER/PR Percentage </a:t>
            </a:r>
            <a:br>
              <a:rPr lang="en-US" dirty="0"/>
            </a:br>
            <a:r>
              <a:rPr lang="en-US" dirty="0"/>
              <a:t>or Range</a:t>
            </a:r>
          </a:p>
          <a:p>
            <a:pPr lvl="3"/>
            <a:r>
              <a:rPr lang="en-US" dirty="0"/>
              <a:t>Prostate – number of biopsy </a:t>
            </a:r>
            <a:br>
              <a:rPr lang="en-US" dirty="0"/>
            </a:br>
            <a:r>
              <a:rPr lang="en-US" dirty="0"/>
              <a:t>cores positive/examined </a:t>
            </a:r>
          </a:p>
          <a:p>
            <a:pPr marL="0" indent="0">
              <a:buNone/>
            </a:pPr>
            <a:endParaRPr lang="en-US" dirty="0"/>
          </a:p>
          <a:p>
            <a:endParaRPr lang="en-US" dirty="0"/>
          </a:p>
        </p:txBody>
      </p:sp>
      <p:pic>
        <p:nvPicPr>
          <p:cNvPr id="4" name="Picture 2">
            <a:extLst>
              <a:ext uri="{FF2B5EF4-FFF2-40B4-BE49-F238E27FC236}">
                <a16:creationId xmlns:a16="http://schemas.microsoft.com/office/drawing/2014/main" id="{17785C3B-725E-B1B5-E686-BB5C6175FB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6848" y="4002199"/>
            <a:ext cx="1823072" cy="252877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0470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6BC28-0F44-68D6-7C17-A8E281EC975B}"/>
              </a:ext>
            </a:extLst>
          </p:cNvPr>
          <p:cNvSpPr>
            <a:spLocks noGrp="1"/>
          </p:cNvSpPr>
          <p:nvPr>
            <p:ph type="title"/>
          </p:nvPr>
        </p:nvSpPr>
        <p:spPr/>
        <p:txBody>
          <a:bodyPr/>
          <a:lstStyle/>
          <a:p>
            <a:r>
              <a:rPr lang="en-US" dirty="0"/>
              <a:t>Grade Coding Instructions and Tables</a:t>
            </a:r>
          </a:p>
        </p:txBody>
      </p:sp>
      <p:sp>
        <p:nvSpPr>
          <p:cNvPr id="3" name="Content Placeholder 2">
            <a:extLst>
              <a:ext uri="{FF2B5EF4-FFF2-40B4-BE49-F238E27FC236}">
                <a16:creationId xmlns:a16="http://schemas.microsoft.com/office/drawing/2014/main" id="{1635D6B6-79D9-6DA0-081F-C3675BCA6072}"/>
              </a:ext>
            </a:extLst>
          </p:cNvPr>
          <p:cNvSpPr>
            <a:spLocks noGrp="1"/>
          </p:cNvSpPr>
          <p:nvPr>
            <p:ph idx="1"/>
          </p:nvPr>
        </p:nvSpPr>
        <p:spPr/>
        <p:txBody>
          <a:bodyPr>
            <a:normAutofit/>
          </a:bodyPr>
          <a:lstStyle/>
          <a:p>
            <a:pPr lvl="1"/>
            <a:r>
              <a:rPr lang="en-US" dirty="0"/>
              <a:t>Resource for coding instructions for assigning tumor grade</a:t>
            </a:r>
          </a:p>
          <a:p>
            <a:pPr lvl="1">
              <a:spcAft>
                <a:spcPts val="0"/>
              </a:spcAft>
            </a:pPr>
            <a:r>
              <a:rPr lang="en-US" dirty="0"/>
              <a:t>Four specific grade data fields/items:</a:t>
            </a:r>
          </a:p>
          <a:p>
            <a:pPr lvl="3"/>
            <a:r>
              <a:rPr lang="en-US" dirty="0"/>
              <a:t>Grade Clinical</a:t>
            </a:r>
          </a:p>
          <a:p>
            <a:pPr lvl="3"/>
            <a:r>
              <a:rPr lang="en-US" dirty="0"/>
              <a:t>Grade Pathological</a:t>
            </a:r>
          </a:p>
          <a:p>
            <a:pPr lvl="3"/>
            <a:r>
              <a:rPr lang="en-US" dirty="0"/>
              <a:t>Grade Post Therapy Clin (</a:t>
            </a:r>
            <a:r>
              <a:rPr lang="en-US" dirty="0" err="1"/>
              <a:t>yc</a:t>
            </a:r>
            <a:r>
              <a:rPr lang="en-US" dirty="0"/>
              <a:t>)</a:t>
            </a:r>
          </a:p>
          <a:p>
            <a:pPr lvl="3">
              <a:spcAft>
                <a:spcPts val="600"/>
              </a:spcAft>
            </a:pPr>
            <a:r>
              <a:rPr lang="en-US" dirty="0"/>
              <a:t>Grade Post Therapy Path (</a:t>
            </a:r>
            <a:r>
              <a:rPr lang="en-US" dirty="0" err="1"/>
              <a:t>yp</a:t>
            </a:r>
            <a:r>
              <a:rPr lang="en-US" dirty="0"/>
              <a:t>)</a:t>
            </a:r>
          </a:p>
          <a:p>
            <a:pPr lvl="1"/>
            <a:r>
              <a:rPr lang="en-US" dirty="0"/>
              <a:t>Clinical and Pathological must have a code assigned even if unknown</a:t>
            </a:r>
          </a:p>
          <a:p>
            <a:pPr lvl="1"/>
            <a:r>
              <a:rPr lang="en-US" dirty="0"/>
              <a:t>Post Therapy Clin and Path are assigned codes if applicable to case</a:t>
            </a:r>
          </a:p>
          <a:p>
            <a:endParaRPr lang="en-US" dirty="0"/>
          </a:p>
          <a:p>
            <a:endParaRPr lang="en-US" dirty="0"/>
          </a:p>
        </p:txBody>
      </p:sp>
    </p:spTree>
    <p:extLst>
      <p:ext uri="{BB962C8B-B14F-4D97-AF65-F5344CB8AC3E}">
        <p14:creationId xmlns:p14="http://schemas.microsoft.com/office/powerpoint/2010/main" val="1227811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BDA85-B27F-21C4-7BA9-9546DF36E057}"/>
              </a:ext>
            </a:extLst>
          </p:cNvPr>
          <p:cNvSpPr>
            <a:spLocks noGrp="1"/>
          </p:cNvSpPr>
          <p:nvPr>
            <p:ph type="title"/>
          </p:nvPr>
        </p:nvSpPr>
        <p:spPr/>
        <p:txBody>
          <a:bodyPr>
            <a:normAutofit fontScale="90000"/>
          </a:bodyPr>
          <a:lstStyle/>
          <a:p>
            <a:r>
              <a:rPr lang="en-US" dirty="0"/>
              <a:t>SEER*Rx Interactive </a:t>
            </a:r>
            <a:br>
              <a:rPr lang="en-US" dirty="0"/>
            </a:br>
            <a:r>
              <a:rPr lang="en-US" dirty="0"/>
              <a:t>Antineoplastic Drugs Database</a:t>
            </a:r>
          </a:p>
        </p:txBody>
      </p:sp>
      <p:sp>
        <p:nvSpPr>
          <p:cNvPr id="3" name="Content Placeholder 2">
            <a:extLst>
              <a:ext uri="{FF2B5EF4-FFF2-40B4-BE49-F238E27FC236}">
                <a16:creationId xmlns:a16="http://schemas.microsoft.com/office/drawing/2014/main" id="{6887AF98-4FF5-5149-B215-3BD3EFFAEFE2}"/>
              </a:ext>
            </a:extLst>
          </p:cNvPr>
          <p:cNvSpPr>
            <a:spLocks noGrp="1"/>
          </p:cNvSpPr>
          <p:nvPr>
            <p:ph idx="1"/>
          </p:nvPr>
        </p:nvSpPr>
        <p:spPr/>
        <p:txBody>
          <a:bodyPr/>
          <a:lstStyle/>
          <a:p>
            <a:pPr lvl="1"/>
            <a:r>
              <a:rPr lang="en-US" dirty="0"/>
              <a:t>Web-based Database to Search for Drugs and Regimen</a:t>
            </a:r>
          </a:p>
          <a:p>
            <a:pPr lvl="3"/>
            <a:r>
              <a:rPr lang="en-US" dirty="0"/>
              <a:t>The category of the drug is listed:</a:t>
            </a:r>
          </a:p>
          <a:p>
            <a:pPr marL="2114550" lvl="4" indent="-285750">
              <a:buFont typeface="Arial" panose="020B0604020202020204" pitchFamily="34" charset="0"/>
              <a:buChar char="•"/>
            </a:pPr>
            <a:r>
              <a:rPr lang="en-US" dirty="0"/>
              <a:t>Chemotherapy</a:t>
            </a:r>
          </a:p>
          <a:p>
            <a:pPr marL="2114550" lvl="4" indent="-285750">
              <a:buFont typeface="Arial" panose="020B0604020202020204" pitchFamily="34" charset="0"/>
              <a:buChar char="•"/>
            </a:pPr>
            <a:r>
              <a:rPr lang="en-US" dirty="0"/>
              <a:t>Immunotherapy (BRM)</a:t>
            </a:r>
          </a:p>
          <a:p>
            <a:pPr marL="2114550" lvl="4" indent="-285750">
              <a:buFont typeface="Arial" panose="020B0604020202020204" pitchFamily="34" charset="0"/>
              <a:buChar char="•"/>
            </a:pPr>
            <a:r>
              <a:rPr lang="en-US" dirty="0"/>
              <a:t>Hormone Therapy</a:t>
            </a:r>
          </a:p>
          <a:p>
            <a:pPr marL="2114550" lvl="4" indent="-285750">
              <a:buFont typeface="Arial" panose="020B0604020202020204" pitchFamily="34" charset="0"/>
              <a:buChar char="•"/>
            </a:pPr>
            <a:r>
              <a:rPr lang="en-US" dirty="0"/>
              <a:t>Ancillary</a:t>
            </a:r>
          </a:p>
          <a:p>
            <a:endParaRPr lang="en-US" dirty="0"/>
          </a:p>
        </p:txBody>
      </p:sp>
      <p:pic>
        <p:nvPicPr>
          <p:cNvPr id="4" name="Picture 2">
            <a:extLst>
              <a:ext uri="{FF2B5EF4-FFF2-40B4-BE49-F238E27FC236}">
                <a16:creationId xmlns:a16="http://schemas.microsoft.com/office/drawing/2014/main" id="{679BABC5-21C1-0F56-09AD-CE2B2A92EC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1716" y="4593820"/>
            <a:ext cx="4355103" cy="1887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5111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9D0AB-CCF5-B571-1600-F77CE1F35027}"/>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1A5E1B8F-B1F4-A68A-AE47-9AAACFD06B40}"/>
              </a:ext>
            </a:extLst>
          </p:cNvPr>
          <p:cNvSpPr>
            <a:spLocks noGrp="1"/>
          </p:cNvSpPr>
          <p:nvPr>
            <p:ph idx="1"/>
          </p:nvPr>
        </p:nvSpPr>
        <p:spPr/>
        <p:txBody>
          <a:bodyPr/>
          <a:lstStyle/>
          <a:p>
            <a:pPr lvl="1"/>
            <a:r>
              <a:rPr lang="en-US" dirty="0"/>
              <a:t>Discuss Standards Setters</a:t>
            </a:r>
          </a:p>
          <a:p>
            <a:pPr lvl="1"/>
            <a:r>
              <a:rPr lang="en-US" dirty="0"/>
              <a:t>Discuss Standards for Data Collection</a:t>
            </a:r>
          </a:p>
          <a:p>
            <a:pPr lvl="1"/>
            <a:r>
              <a:rPr lang="en-US" dirty="0"/>
              <a:t>Understand the difference between medical and cancer registry coding</a:t>
            </a:r>
          </a:p>
          <a:p>
            <a:pPr lvl="1"/>
            <a:r>
              <a:rPr lang="en-US" dirty="0"/>
              <a:t>Determine which cancer registry manual/resource to use and when</a:t>
            </a:r>
          </a:p>
          <a:p>
            <a:pPr lvl="1"/>
            <a:endParaRPr lang="en-US" dirty="0"/>
          </a:p>
          <a:p>
            <a:pPr lvl="1"/>
            <a:endParaRPr lang="en-US" dirty="0"/>
          </a:p>
        </p:txBody>
      </p:sp>
    </p:spTree>
    <p:extLst>
      <p:ext uri="{BB962C8B-B14F-4D97-AF65-F5344CB8AC3E}">
        <p14:creationId xmlns:p14="http://schemas.microsoft.com/office/powerpoint/2010/main" val="3169236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AA8EC-27EC-9149-A31E-BBAAB18372C2}"/>
              </a:ext>
            </a:extLst>
          </p:cNvPr>
          <p:cNvSpPr>
            <a:spLocks noGrp="1"/>
          </p:cNvSpPr>
          <p:nvPr>
            <p:ph type="title"/>
          </p:nvPr>
        </p:nvSpPr>
        <p:spPr/>
        <p:txBody>
          <a:bodyPr/>
          <a:lstStyle/>
          <a:p>
            <a:r>
              <a:rPr lang="en-US" dirty="0"/>
              <a:t>Key Points</a:t>
            </a:r>
          </a:p>
        </p:txBody>
      </p:sp>
      <p:sp>
        <p:nvSpPr>
          <p:cNvPr id="3" name="Content Placeholder 2">
            <a:extLst>
              <a:ext uri="{FF2B5EF4-FFF2-40B4-BE49-F238E27FC236}">
                <a16:creationId xmlns:a16="http://schemas.microsoft.com/office/drawing/2014/main" id="{EAA73610-933F-31CF-BC9D-394FA4797619}"/>
              </a:ext>
            </a:extLst>
          </p:cNvPr>
          <p:cNvSpPr>
            <a:spLocks noGrp="1"/>
          </p:cNvSpPr>
          <p:nvPr>
            <p:ph idx="1"/>
          </p:nvPr>
        </p:nvSpPr>
        <p:spPr/>
        <p:txBody>
          <a:bodyPr/>
          <a:lstStyle/>
          <a:p>
            <a:pPr lvl="1"/>
            <a:r>
              <a:rPr lang="en-US" dirty="0"/>
              <a:t>Standard Setters set the data item requirements</a:t>
            </a:r>
          </a:p>
          <a:p>
            <a:pPr lvl="1"/>
            <a:r>
              <a:rPr lang="en-US" dirty="0"/>
              <a:t>Medical coding differs from Cancer Registry coding</a:t>
            </a:r>
          </a:p>
          <a:p>
            <a:pPr lvl="1"/>
            <a:r>
              <a:rPr lang="en-US" dirty="0"/>
              <a:t>Cancer registries use many coding manuals and databases to determine if a case is reportable and to code different portions of the abstract. </a:t>
            </a:r>
          </a:p>
        </p:txBody>
      </p:sp>
    </p:spTree>
    <p:extLst>
      <p:ext uri="{BB962C8B-B14F-4D97-AF65-F5344CB8AC3E}">
        <p14:creationId xmlns:p14="http://schemas.microsoft.com/office/powerpoint/2010/main" val="2924407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23F7B65-B72F-EBA4-1989-5446BDA50009}"/>
              </a:ext>
            </a:extLst>
          </p:cNvPr>
          <p:cNvPicPr>
            <a:picLocks noChangeAspect="1"/>
          </p:cNvPicPr>
          <p:nvPr/>
        </p:nvPicPr>
        <p:blipFill>
          <a:blip r:embed="rId3"/>
          <a:srcRect l="11784" r="11784"/>
          <a:stretch/>
        </p:blipFill>
        <p:spPr>
          <a:xfrm>
            <a:off x="0" y="0"/>
            <a:ext cx="9389617" cy="6884276"/>
          </a:xfrm>
          <a:prstGeom prst="rect">
            <a:avLst/>
          </a:prstGeom>
        </p:spPr>
      </p:pic>
      <p:sp>
        <p:nvSpPr>
          <p:cNvPr id="9" name="Rectangle 8">
            <a:extLst>
              <a:ext uri="{FF2B5EF4-FFF2-40B4-BE49-F238E27FC236}">
                <a16:creationId xmlns:a16="http://schemas.microsoft.com/office/drawing/2014/main" id="{FDBBA354-34B3-4C64-DC2D-0419053D9698}"/>
              </a:ext>
            </a:extLst>
          </p:cNvPr>
          <p:cNvSpPr/>
          <p:nvPr/>
        </p:nvSpPr>
        <p:spPr>
          <a:xfrm>
            <a:off x="1858435" y="2851875"/>
            <a:ext cx="5672745" cy="1913071"/>
          </a:xfrm>
          <a:prstGeom prst="rect">
            <a:avLst/>
          </a:prstGeom>
          <a:solidFill>
            <a:srgbClr val="726658">
              <a:alpha val="50980"/>
            </a:srgb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53713D56-31C3-9DD3-7251-74EB510B2273}"/>
              </a:ext>
            </a:extLst>
          </p:cNvPr>
          <p:cNvSpPr txBox="1">
            <a:spLocks/>
          </p:cNvSpPr>
          <p:nvPr/>
        </p:nvSpPr>
        <p:spPr>
          <a:xfrm>
            <a:off x="1542697" y="2999126"/>
            <a:ext cx="6304219" cy="767344"/>
          </a:xfrm>
          <a:prstGeom prst="rect">
            <a:avLst/>
          </a:prstGeom>
        </p:spPr>
        <p:txBody>
          <a:bodyPr/>
          <a:lstStyle>
            <a:lvl1pPr marL="0" indent="0" algn="l" defTabSz="914400" rtl="0" eaLnBrk="1" latinLnBrk="0" hangingPunct="1">
              <a:lnSpc>
                <a:spcPts val="2460"/>
              </a:lnSpc>
              <a:spcBef>
                <a:spcPts val="1000"/>
              </a:spcBef>
              <a:buFont typeface="Arial" panose="020B0604020202020204" pitchFamily="34" charset="0"/>
              <a:buNone/>
              <a:defRPr sz="2600" b="1" i="0" kern="1200">
                <a:solidFill>
                  <a:schemeClr val="accent6">
                    <a:lumMod val="50000"/>
                  </a:schemeClr>
                </a:solidFill>
                <a:latin typeface="Aptos" panose="020B0004020202020204" pitchFamily="34" charset="0"/>
                <a:ea typeface="+mn-ea"/>
                <a:cs typeface="+mn-cs"/>
              </a:defRPr>
            </a:lvl1pPr>
            <a:lvl2pPr marL="228600" indent="-228600" algn="l" defTabSz="914400" rtl="0" eaLnBrk="1" latinLnBrk="0" hangingPunct="1">
              <a:lnSpc>
                <a:spcPct val="90000"/>
              </a:lnSpc>
              <a:spcBef>
                <a:spcPts val="500"/>
              </a:spcBef>
              <a:spcAft>
                <a:spcPts val="600"/>
              </a:spcAft>
              <a:buClr>
                <a:schemeClr val="accent2"/>
              </a:buClr>
              <a:buFont typeface="Arial" panose="020B0604020202020204" pitchFamily="34" charset="0"/>
              <a:buChar char="•"/>
              <a:defRPr sz="2400" b="0" i="0" kern="1200">
                <a:solidFill>
                  <a:schemeClr val="tx1"/>
                </a:solidFill>
                <a:latin typeface="Aptos Light" panose="020B0004020202020204" pitchFamily="34" charset="0"/>
                <a:ea typeface="+mn-ea"/>
                <a:cs typeface="+mn-cs"/>
              </a:defRPr>
            </a:lvl2pPr>
            <a:lvl3pPr marL="0" indent="0" algn="l" defTabSz="914400" rtl="0" eaLnBrk="1" latinLnBrk="0" hangingPunct="1">
              <a:lnSpc>
                <a:spcPct val="100000"/>
              </a:lnSpc>
              <a:spcBef>
                <a:spcPts val="500"/>
              </a:spcBef>
              <a:spcAft>
                <a:spcPts val="600"/>
              </a:spcAft>
              <a:buFont typeface="Arial" panose="020B0604020202020204" pitchFamily="34" charset="0"/>
              <a:buNone/>
              <a:defRPr sz="2400" b="0" i="0" kern="1200">
                <a:solidFill>
                  <a:schemeClr val="tx1"/>
                </a:solidFill>
                <a:latin typeface="Aptos Light" panose="020B0004020202020204" pitchFamily="34" charset="0"/>
                <a:ea typeface="+mn-ea"/>
                <a:cs typeface="+mn-cs"/>
              </a:defRPr>
            </a:lvl3pPr>
            <a:lvl4pPr marL="1097280" indent="-285750" algn="l" defTabSz="914400" rtl="0" eaLnBrk="1" latinLnBrk="0" hangingPunct="1">
              <a:lnSpc>
                <a:spcPct val="90000"/>
              </a:lnSpc>
              <a:spcBef>
                <a:spcPts val="500"/>
              </a:spcBef>
              <a:buClr>
                <a:schemeClr val="accent2"/>
              </a:buClr>
              <a:buFont typeface="Courier New" panose="02070309020205020404" pitchFamily="49" charset="0"/>
              <a:buChar char="o"/>
              <a:defRPr sz="1800" b="0" i="0" kern="1200">
                <a:solidFill>
                  <a:schemeClr val="tx1"/>
                </a:solidFill>
                <a:latin typeface="Aptos Light" panose="020B0004020202020204" pitchFamily="34" charset="0"/>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ptos Light"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2560"/>
              </a:lnSpc>
              <a:spcBef>
                <a:spcPts val="0"/>
              </a:spcBef>
              <a:defRPr/>
            </a:pPr>
            <a:r>
              <a:rPr lang="en-US" b="0" dirty="0">
                <a:solidFill>
                  <a:schemeClr val="bg1"/>
                </a:solidFill>
                <a:latin typeface="Minion Pro" panose="02040503050306020203" pitchFamily="18" charset="0"/>
              </a:rPr>
              <a:t>NCRA Education Foundation</a:t>
            </a:r>
          </a:p>
          <a:p>
            <a:pPr algn="ctr">
              <a:lnSpc>
                <a:spcPts val="2560"/>
              </a:lnSpc>
              <a:spcBef>
                <a:spcPts val="0"/>
              </a:spcBef>
              <a:defRPr/>
            </a:pPr>
            <a:r>
              <a:rPr lang="en-US" dirty="0" err="1">
                <a:solidFill>
                  <a:schemeClr val="bg1"/>
                </a:solidFill>
                <a:latin typeface="Aptos ExtraBold" panose="020B0004020202020204" pitchFamily="34" charset="0"/>
              </a:rPr>
              <a:t>www.ncraeducationfoundation.org</a:t>
            </a:r>
            <a:endParaRPr lang="en-US" u="sng" dirty="0">
              <a:solidFill>
                <a:schemeClr val="bg1"/>
              </a:solidFill>
              <a:latin typeface="Aptos ExtraBold" panose="020B0004020202020204" pitchFamily="34" charset="0"/>
              <a:cs typeface="Calibri"/>
              <a:hlinkClick r:id="rId4">
                <a:extLst>
                  <a:ext uri="{A12FA001-AC4F-418D-AE19-62706E023703}">
                    <ahyp:hlinkClr xmlns:ahyp="http://schemas.microsoft.com/office/drawing/2018/hyperlinkcolor" val="tx"/>
                  </a:ext>
                </a:extLst>
              </a:hlinkClick>
            </a:endParaRPr>
          </a:p>
        </p:txBody>
      </p:sp>
      <p:sp>
        <p:nvSpPr>
          <p:cNvPr id="11" name="TextBox 10">
            <a:extLst>
              <a:ext uri="{FF2B5EF4-FFF2-40B4-BE49-F238E27FC236}">
                <a16:creationId xmlns:a16="http://schemas.microsoft.com/office/drawing/2014/main" id="{7B689A8C-4C66-C043-B0EF-D728D948AD0D}"/>
              </a:ext>
            </a:extLst>
          </p:cNvPr>
          <p:cNvSpPr txBox="1"/>
          <p:nvPr/>
        </p:nvSpPr>
        <p:spPr>
          <a:xfrm>
            <a:off x="2014523" y="3946135"/>
            <a:ext cx="5360565" cy="723275"/>
          </a:xfrm>
          <a:prstGeom prst="rect">
            <a:avLst/>
          </a:prstGeom>
          <a:noFill/>
        </p:spPr>
        <p:txBody>
          <a:bodyPr wrap="square" rtlCol="0">
            <a:spAutoFit/>
          </a:bodyPr>
          <a:lstStyle/>
          <a:p>
            <a:pPr algn="ctr">
              <a:lnSpc>
                <a:spcPts val="2360"/>
              </a:lnSpc>
              <a:defRPr/>
            </a:pPr>
            <a:r>
              <a:rPr lang="en-US" sz="2600" dirty="0">
                <a:solidFill>
                  <a:schemeClr val="bg1"/>
                </a:solidFill>
                <a:latin typeface="Minion Pro" panose="02040503050306020203" pitchFamily="18" charset="0"/>
              </a:rPr>
              <a:t>NCRA</a:t>
            </a:r>
          </a:p>
          <a:p>
            <a:pPr algn="ctr">
              <a:lnSpc>
                <a:spcPts val="2360"/>
              </a:lnSpc>
              <a:defRPr/>
            </a:pPr>
            <a:r>
              <a:rPr lang="en-US" sz="2600" b="1" dirty="0" err="1">
                <a:solidFill>
                  <a:schemeClr val="bg1"/>
                </a:solidFill>
                <a:latin typeface="Aptos ExtraBold" panose="020B0004020202020204" pitchFamily="34" charset="0"/>
                <a:cs typeface="Calibri"/>
              </a:rPr>
              <a:t>www.ncra-usa.org</a:t>
            </a:r>
            <a:endParaRPr lang="en-US" sz="2600" b="1" dirty="0">
              <a:solidFill>
                <a:schemeClr val="bg1"/>
              </a:solidFill>
              <a:latin typeface="Aptos ExtraBold" panose="020B0004020202020204" pitchFamily="34" charset="0"/>
              <a:cs typeface="Calibri"/>
            </a:endParaRPr>
          </a:p>
        </p:txBody>
      </p:sp>
      <p:sp>
        <p:nvSpPr>
          <p:cNvPr id="12" name="Rectangle 11">
            <a:extLst>
              <a:ext uri="{FF2B5EF4-FFF2-40B4-BE49-F238E27FC236}">
                <a16:creationId xmlns:a16="http://schemas.microsoft.com/office/drawing/2014/main" id="{4F14C547-C892-B438-219A-DE660566FC28}"/>
              </a:ext>
            </a:extLst>
          </p:cNvPr>
          <p:cNvSpPr/>
          <p:nvPr/>
        </p:nvSpPr>
        <p:spPr>
          <a:xfrm>
            <a:off x="1" y="1761689"/>
            <a:ext cx="9389618" cy="1101148"/>
          </a:xfrm>
          <a:prstGeom prst="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42CA917-FFB5-B393-269B-54E5118B1B3B}"/>
              </a:ext>
            </a:extLst>
          </p:cNvPr>
          <p:cNvSpPr txBox="1"/>
          <p:nvPr/>
        </p:nvSpPr>
        <p:spPr>
          <a:xfrm>
            <a:off x="159391" y="2281651"/>
            <a:ext cx="9072573" cy="648254"/>
          </a:xfrm>
          <a:prstGeom prst="rect">
            <a:avLst/>
          </a:prstGeom>
          <a:noFill/>
          <a:ln>
            <a:noFill/>
          </a:ln>
          <a:effectLst/>
        </p:spPr>
        <p:txBody>
          <a:bodyPr wrap="square" rtlCol="0">
            <a:spAutoFit/>
          </a:bodyPr>
          <a:lstStyle/>
          <a:p>
            <a:pPr algn="ctr">
              <a:lnSpc>
                <a:spcPts val="2860"/>
              </a:lnSpc>
            </a:pPr>
            <a:r>
              <a:rPr lang="en-US" sz="7200" dirty="0">
                <a:solidFill>
                  <a:schemeClr val="bg1"/>
                </a:solidFill>
                <a:latin typeface="Minion Pro" panose="02040503050306020203" pitchFamily="18" charset="0"/>
                <a:ea typeface="Roboto" panose="02000000000000000000" pitchFamily="2" charset="0"/>
                <a:cs typeface="Roboto" panose="02000000000000000000" pitchFamily="2" charset="0"/>
              </a:rPr>
              <a:t>Thank You</a:t>
            </a:r>
          </a:p>
        </p:txBody>
      </p:sp>
    </p:spTree>
    <p:extLst>
      <p:ext uri="{BB962C8B-B14F-4D97-AF65-F5344CB8AC3E}">
        <p14:creationId xmlns:p14="http://schemas.microsoft.com/office/powerpoint/2010/main" val="2693620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D5382-B811-A3B4-5475-0D0F6D7B2153}"/>
              </a:ext>
            </a:extLst>
          </p:cNvPr>
          <p:cNvSpPr>
            <a:spLocks noGrp="1"/>
          </p:cNvSpPr>
          <p:nvPr>
            <p:ph type="title"/>
          </p:nvPr>
        </p:nvSpPr>
        <p:spPr/>
        <p:txBody>
          <a:bodyPr/>
          <a:lstStyle/>
          <a:p>
            <a:r>
              <a:rPr lang="en-US" dirty="0"/>
              <a:t>Standard Setters</a:t>
            </a:r>
          </a:p>
        </p:txBody>
      </p:sp>
      <p:sp>
        <p:nvSpPr>
          <p:cNvPr id="3" name="Content Placeholder 2">
            <a:extLst>
              <a:ext uri="{FF2B5EF4-FFF2-40B4-BE49-F238E27FC236}">
                <a16:creationId xmlns:a16="http://schemas.microsoft.com/office/drawing/2014/main" id="{9BA2E7CD-5B18-3D56-9247-FA1A96B0CE6A}"/>
              </a:ext>
            </a:extLst>
          </p:cNvPr>
          <p:cNvSpPr>
            <a:spLocks noGrp="1"/>
          </p:cNvSpPr>
          <p:nvPr>
            <p:ph idx="1"/>
          </p:nvPr>
        </p:nvSpPr>
        <p:spPr>
          <a:xfrm>
            <a:off x="2211131" y="2049638"/>
            <a:ext cx="6656824" cy="4351338"/>
          </a:xfrm>
        </p:spPr>
        <p:txBody>
          <a:bodyPr>
            <a:normAutofit/>
          </a:bodyPr>
          <a:lstStyle/>
          <a:p>
            <a:pPr lvl="1"/>
            <a:r>
              <a:rPr lang="en-US" dirty="0"/>
              <a:t>Oversee data set requirements:</a:t>
            </a:r>
          </a:p>
          <a:p>
            <a:pPr lvl="3"/>
            <a:r>
              <a:rPr lang="en-US" dirty="0"/>
              <a:t>American College of Surgeons (</a:t>
            </a:r>
            <a:r>
              <a:rPr lang="en-US" dirty="0" err="1"/>
              <a:t>ACoS</a:t>
            </a:r>
            <a:r>
              <a:rPr lang="en-US" dirty="0"/>
              <a:t>) Commission on Cancer (CoC)</a:t>
            </a:r>
          </a:p>
          <a:p>
            <a:pPr lvl="3"/>
            <a:r>
              <a:rPr lang="en-US" dirty="0"/>
              <a:t>Centers for Disease Control and Prevention (CDC) National Program of Cancer Registries (NPCR)</a:t>
            </a:r>
          </a:p>
          <a:p>
            <a:pPr lvl="3"/>
            <a:r>
              <a:rPr lang="en-US" dirty="0"/>
              <a:t>National Cancer Institute (NCI) Surveillance, Epidemiology, and End Results (SEER) Program</a:t>
            </a:r>
          </a:p>
          <a:p>
            <a:pPr lvl="3"/>
            <a:r>
              <a:rPr lang="en-US" dirty="0"/>
              <a:t>North American Association of Central Cancer Registries (NAACCR)</a:t>
            </a:r>
          </a:p>
          <a:p>
            <a:endParaRPr lang="en-US" dirty="0"/>
          </a:p>
          <a:p>
            <a:endParaRPr lang="en-US" dirty="0"/>
          </a:p>
          <a:p>
            <a:endParaRPr lang="en-US" dirty="0"/>
          </a:p>
        </p:txBody>
      </p:sp>
      <p:pic>
        <p:nvPicPr>
          <p:cNvPr id="4" name="Picture 2">
            <a:extLst>
              <a:ext uri="{FF2B5EF4-FFF2-40B4-BE49-F238E27FC236}">
                <a16:creationId xmlns:a16="http://schemas.microsoft.com/office/drawing/2014/main" id="{59EA44BB-697D-3F29-D63D-040A79B4FD1F}"/>
              </a:ext>
            </a:extLst>
          </p:cNvPr>
          <p:cNvPicPr>
            <a:picLocks noChangeAspect="1" noChangeArrowheads="1"/>
          </p:cNvPicPr>
          <p:nvPr/>
        </p:nvPicPr>
        <p:blipFill>
          <a:blip r:embed="rId3"/>
          <a:srcRect/>
          <a:stretch/>
        </p:blipFill>
        <p:spPr bwMode="auto">
          <a:xfrm>
            <a:off x="7613096" y="5581740"/>
            <a:ext cx="1088977" cy="1088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12">
            <a:extLst>
              <a:ext uri="{FF2B5EF4-FFF2-40B4-BE49-F238E27FC236}">
                <a16:creationId xmlns:a16="http://schemas.microsoft.com/office/drawing/2014/main" id="{43270AAD-F373-9494-404B-E4DF6562A8B6}"/>
              </a:ext>
            </a:extLst>
          </p:cNvPr>
          <p:cNvPicPr>
            <a:picLocks noChangeAspect="1" noChangeArrowheads="1"/>
          </p:cNvPicPr>
          <p:nvPr/>
        </p:nvPicPr>
        <p:blipFill>
          <a:blip r:embed="rId4"/>
          <a:srcRect/>
          <a:stretch/>
        </p:blipFill>
        <p:spPr bwMode="auto">
          <a:xfrm>
            <a:off x="6456152" y="5648842"/>
            <a:ext cx="915250" cy="915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a:extLst>
              <a:ext uri="{FF2B5EF4-FFF2-40B4-BE49-F238E27FC236}">
                <a16:creationId xmlns:a16="http://schemas.microsoft.com/office/drawing/2014/main" id="{0834A875-C15B-A5C2-A97D-55E56376BF5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18913" y="5692542"/>
            <a:ext cx="885077" cy="86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a:extLst>
              <a:ext uri="{FF2B5EF4-FFF2-40B4-BE49-F238E27FC236}">
                <a16:creationId xmlns:a16="http://schemas.microsoft.com/office/drawing/2014/main" id="{9B84BD2C-2798-6ABD-EFC2-851A96AC0A77}"/>
              </a:ext>
            </a:extLst>
          </p:cNvPr>
          <p:cNvPicPr>
            <a:picLocks noChangeAspect="1" noChangeArrowheads="1"/>
          </p:cNvPicPr>
          <p:nvPr/>
        </p:nvPicPr>
        <p:blipFill>
          <a:blip r:embed="rId6"/>
          <a:srcRect/>
          <a:stretch/>
        </p:blipFill>
        <p:spPr bwMode="auto">
          <a:xfrm>
            <a:off x="2643589" y="5929950"/>
            <a:ext cx="2223162" cy="529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9249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1D77D-3F5A-94E1-2293-4F16D007EAD2}"/>
              </a:ext>
            </a:extLst>
          </p:cNvPr>
          <p:cNvSpPr>
            <a:spLocks noGrp="1"/>
          </p:cNvSpPr>
          <p:nvPr>
            <p:ph type="title"/>
          </p:nvPr>
        </p:nvSpPr>
        <p:spPr/>
        <p:txBody>
          <a:bodyPr/>
          <a:lstStyle/>
          <a:p>
            <a:r>
              <a:rPr lang="en-US" dirty="0"/>
              <a:t>Standards for Data Collection</a:t>
            </a:r>
          </a:p>
        </p:txBody>
      </p:sp>
      <p:sp>
        <p:nvSpPr>
          <p:cNvPr id="3" name="Content Placeholder 2">
            <a:extLst>
              <a:ext uri="{FF2B5EF4-FFF2-40B4-BE49-F238E27FC236}">
                <a16:creationId xmlns:a16="http://schemas.microsoft.com/office/drawing/2014/main" id="{C8BA16C8-03C1-FA5D-4B51-8E8701BDCD98}"/>
              </a:ext>
            </a:extLst>
          </p:cNvPr>
          <p:cNvSpPr>
            <a:spLocks noGrp="1"/>
          </p:cNvSpPr>
          <p:nvPr>
            <p:ph idx="1"/>
          </p:nvPr>
        </p:nvSpPr>
        <p:spPr/>
        <p:txBody>
          <a:bodyPr vert="horz" lIns="91440" tIns="45720" rIns="91440" bIns="45720" rtlCol="0" anchor="t">
            <a:normAutofit lnSpcReduction="10000"/>
          </a:bodyPr>
          <a:lstStyle/>
          <a:p>
            <a:pPr lvl="1"/>
            <a:r>
              <a:rPr lang="en-US" dirty="0"/>
              <a:t>Standard data definitions</a:t>
            </a:r>
          </a:p>
          <a:p>
            <a:pPr lvl="1"/>
            <a:r>
              <a:rPr lang="en-US" dirty="0"/>
              <a:t>Collection rules</a:t>
            </a:r>
          </a:p>
          <a:p>
            <a:pPr lvl="1"/>
            <a:r>
              <a:rPr lang="en-US" dirty="0"/>
              <a:t>Uniform data</a:t>
            </a:r>
          </a:p>
          <a:p>
            <a:pPr lvl="1"/>
            <a:r>
              <a:rPr lang="en-US" dirty="0"/>
              <a:t>Allow for data comparison from different sources</a:t>
            </a:r>
          </a:p>
          <a:p>
            <a:pPr lvl="1"/>
            <a:r>
              <a:rPr lang="en-US" dirty="0"/>
              <a:t>Cancer data could not be compared and analyzed without standardized codes </a:t>
            </a:r>
          </a:p>
          <a:p>
            <a:pPr lvl="1"/>
            <a:r>
              <a:rPr lang="en-US" dirty="0"/>
              <a:t>Coding instructions are revised often</a:t>
            </a:r>
          </a:p>
          <a:p>
            <a:pPr lvl="3"/>
            <a:r>
              <a:rPr lang="en-US" dirty="0"/>
              <a:t>Critical registrars use the most current edition/version of manuals and tools</a:t>
            </a:r>
          </a:p>
          <a:p>
            <a:pPr marL="1428750" lvl="5" indent="-285750"/>
            <a:r>
              <a:rPr lang="en-US" dirty="0">
                <a:latin typeface="Minion Pro"/>
              </a:rPr>
              <a:t>Ensures accurate data collection and reporting</a:t>
            </a:r>
            <a:endParaRPr lang="en-US">
              <a:latin typeface="Minion Pro"/>
            </a:endParaRPr>
          </a:p>
          <a:p>
            <a:pPr lvl="1"/>
            <a:endParaRPr lang="en-US" dirty="0"/>
          </a:p>
        </p:txBody>
      </p:sp>
    </p:spTree>
    <p:extLst>
      <p:ext uri="{BB962C8B-B14F-4D97-AF65-F5344CB8AC3E}">
        <p14:creationId xmlns:p14="http://schemas.microsoft.com/office/powerpoint/2010/main" val="582019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F585F-F2CC-9228-CF15-1AC3EAB731A7}"/>
              </a:ext>
            </a:extLst>
          </p:cNvPr>
          <p:cNvSpPr>
            <a:spLocks noGrp="1"/>
          </p:cNvSpPr>
          <p:nvPr>
            <p:ph type="title"/>
          </p:nvPr>
        </p:nvSpPr>
        <p:spPr/>
        <p:txBody>
          <a:bodyPr/>
          <a:lstStyle/>
          <a:p>
            <a:r>
              <a:rPr lang="en-US" dirty="0"/>
              <a:t>Medical Coding versus Cancer Registry</a:t>
            </a:r>
          </a:p>
        </p:txBody>
      </p:sp>
      <p:sp>
        <p:nvSpPr>
          <p:cNvPr id="3" name="Content Placeholder 2">
            <a:extLst>
              <a:ext uri="{FF2B5EF4-FFF2-40B4-BE49-F238E27FC236}">
                <a16:creationId xmlns:a16="http://schemas.microsoft.com/office/drawing/2014/main" id="{DBC3FCB1-3557-96C4-41D7-2F39364400EB}"/>
              </a:ext>
            </a:extLst>
          </p:cNvPr>
          <p:cNvSpPr>
            <a:spLocks noGrp="1"/>
          </p:cNvSpPr>
          <p:nvPr>
            <p:ph idx="1"/>
          </p:nvPr>
        </p:nvSpPr>
        <p:spPr/>
        <p:txBody>
          <a:bodyPr>
            <a:normAutofit/>
          </a:bodyPr>
          <a:lstStyle/>
          <a:p>
            <a:pPr lvl="1"/>
            <a:r>
              <a:rPr lang="en-US" dirty="0"/>
              <a:t>Rules and Instructions</a:t>
            </a:r>
          </a:p>
          <a:p>
            <a:pPr lvl="3"/>
            <a:r>
              <a:rPr lang="en-US" dirty="0"/>
              <a:t>Can and do differ</a:t>
            </a:r>
          </a:p>
          <a:p>
            <a:pPr lvl="3"/>
            <a:r>
              <a:rPr lang="en-US" dirty="0"/>
              <a:t>May tell you to do the opposite of each other</a:t>
            </a:r>
          </a:p>
          <a:p>
            <a:pPr lvl="3"/>
            <a:r>
              <a:rPr lang="en-US" dirty="0"/>
              <a:t>Use the appropriate rules for the job you are performing</a:t>
            </a:r>
          </a:p>
          <a:p>
            <a:pPr lvl="3"/>
            <a:r>
              <a:rPr lang="en-US" dirty="0"/>
              <a:t>Use the applicable coding manual/resource</a:t>
            </a:r>
          </a:p>
          <a:p>
            <a:pPr lvl="3"/>
            <a:r>
              <a:rPr lang="en-US" dirty="0"/>
              <a:t>Do not try to memorize cancer registry rules and instructions</a:t>
            </a:r>
          </a:p>
          <a:p>
            <a:pPr indent="-228600" algn="ctr"/>
            <a:br>
              <a:rPr lang="en-US" sz="2000" i="1" dirty="0">
                <a:solidFill>
                  <a:schemeClr val="accent2"/>
                </a:solidFill>
              </a:rPr>
            </a:br>
            <a:br>
              <a:rPr lang="en-US" sz="2000" i="1" dirty="0">
                <a:solidFill>
                  <a:schemeClr val="accent2"/>
                </a:solidFill>
              </a:rPr>
            </a:br>
            <a:r>
              <a:rPr lang="en-US" sz="2000" i="1" dirty="0">
                <a:solidFill>
                  <a:schemeClr val="accent2"/>
                </a:solidFill>
              </a:rPr>
              <a:t>“Never Memorize What You Can Look Up in a Book”        - Albert Einstein</a:t>
            </a:r>
          </a:p>
          <a:p>
            <a:pPr marL="0" lvl="1" indent="0">
              <a:buNone/>
            </a:pPr>
            <a:endParaRPr lang="en-US" dirty="0"/>
          </a:p>
        </p:txBody>
      </p:sp>
    </p:spTree>
    <p:extLst>
      <p:ext uri="{BB962C8B-B14F-4D97-AF65-F5344CB8AC3E}">
        <p14:creationId xmlns:p14="http://schemas.microsoft.com/office/powerpoint/2010/main" val="1147926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A4A72-0A0F-4541-1655-D20EFFD6B213}"/>
              </a:ext>
            </a:extLst>
          </p:cNvPr>
          <p:cNvSpPr>
            <a:spLocks noGrp="1"/>
          </p:cNvSpPr>
          <p:nvPr>
            <p:ph type="title"/>
          </p:nvPr>
        </p:nvSpPr>
        <p:spPr/>
        <p:txBody>
          <a:bodyPr/>
          <a:lstStyle/>
          <a:p>
            <a:r>
              <a:rPr lang="en-US" dirty="0"/>
              <a:t>NAACCR Data Standards </a:t>
            </a:r>
            <a:br>
              <a:rPr lang="en-US" dirty="0"/>
            </a:br>
            <a:r>
              <a:rPr lang="en-US" dirty="0"/>
              <a:t>and Data Dictionary</a:t>
            </a:r>
          </a:p>
        </p:txBody>
      </p:sp>
      <p:sp>
        <p:nvSpPr>
          <p:cNvPr id="3" name="Content Placeholder 2">
            <a:extLst>
              <a:ext uri="{FF2B5EF4-FFF2-40B4-BE49-F238E27FC236}">
                <a16:creationId xmlns:a16="http://schemas.microsoft.com/office/drawing/2014/main" id="{081745CC-6B02-D517-4F1F-2369E3E36385}"/>
              </a:ext>
            </a:extLst>
          </p:cNvPr>
          <p:cNvSpPr>
            <a:spLocks noGrp="1"/>
          </p:cNvSpPr>
          <p:nvPr>
            <p:ph idx="1"/>
          </p:nvPr>
        </p:nvSpPr>
        <p:spPr/>
        <p:txBody>
          <a:bodyPr vert="horz" lIns="91440" tIns="45720" rIns="91440" bIns="45720" rtlCol="0" anchor="t">
            <a:normAutofit/>
          </a:bodyPr>
          <a:lstStyle/>
          <a:p>
            <a:pPr lvl="1"/>
            <a:r>
              <a:rPr lang="en-US" dirty="0">
                <a:latin typeface="Minion Pro"/>
              </a:rPr>
              <a:t>Provide a comprehensive reference to ensure uniform data collection</a:t>
            </a:r>
            <a:endParaRPr lang="en-US" dirty="0"/>
          </a:p>
          <a:p>
            <a:pPr lvl="1"/>
            <a:r>
              <a:rPr lang="en-US" dirty="0">
                <a:latin typeface="Minion Pro"/>
              </a:rPr>
              <a:t>Facilitate the collection of comparable data among the standard setting agencies </a:t>
            </a:r>
          </a:p>
          <a:p>
            <a:pPr lvl="1"/>
            <a:r>
              <a:rPr lang="en-US" dirty="0"/>
              <a:t>Used by new and existing facility-based and central cancer registries</a:t>
            </a:r>
          </a:p>
          <a:p>
            <a:pPr lvl="3"/>
            <a:r>
              <a:rPr lang="en-US" dirty="0"/>
              <a:t>Ensures that their standard definitions and codes are consistent with those used by facility-based cancer registries, regional and national databases.</a:t>
            </a:r>
          </a:p>
          <a:p>
            <a:pPr lvl="1"/>
            <a:endParaRPr lang="en-US" dirty="0"/>
          </a:p>
          <a:p>
            <a:pPr lvl="1"/>
            <a:endParaRPr lang="en-US" dirty="0"/>
          </a:p>
        </p:txBody>
      </p:sp>
      <p:pic>
        <p:nvPicPr>
          <p:cNvPr id="4" name="Picture 2">
            <a:extLst>
              <a:ext uri="{FF2B5EF4-FFF2-40B4-BE49-F238E27FC236}">
                <a16:creationId xmlns:a16="http://schemas.microsoft.com/office/drawing/2014/main" id="{9638DE79-471A-2BEA-A19F-8E546198A216}"/>
              </a:ext>
            </a:extLst>
          </p:cNvPr>
          <p:cNvPicPr>
            <a:picLocks noChangeAspect="1" noChangeArrowheads="1"/>
          </p:cNvPicPr>
          <p:nvPr/>
        </p:nvPicPr>
        <p:blipFill rotWithShape="1">
          <a:blip r:embed="rId3"/>
          <a:srcRect l="2604" t="23141" r="-2604" b="20229"/>
          <a:stretch/>
        </p:blipFill>
        <p:spPr bwMode="auto">
          <a:xfrm>
            <a:off x="7719421" y="5840820"/>
            <a:ext cx="1088977" cy="616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5124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C7348-062D-06A4-AB7A-4A9D001A55ED}"/>
              </a:ext>
            </a:extLst>
          </p:cNvPr>
          <p:cNvSpPr>
            <a:spLocks noGrp="1"/>
          </p:cNvSpPr>
          <p:nvPr>
            <p:ph type="title"/>
          </p:nvPr>
        </p:nvSpPr>
        <p:spPr/>
        <p:txBody>
          <a:bodyPr/>
          <a:lstStyle/>
          <a:p>
            <a:r>
              <a:rPr lang="en-US" dirty="0"/>
              <a:t>Data Dictionary: </a:t>
            </a:r>
            <a:br>
              <a:rPr lang="en-US" dirty="0"/>
            </a:br>
            <a:r>
              <a:rPr lang="en-US" dirty="0"/>
              <a:t>Codes and Coding Rules</a:t>
            </a:r>
          </a:p>
        </p:txBody>
      </p:sp>
      <p:sp>
        <p:nvSpPr>
          <p:cNvPr id="3" name="Content Placeholder 2">
            <a:extLst>
              <a:ext uri="{FF2B5EF4-FFF2-40B4-BE49-F238E27FC236}">
                <a16:creationId xmlns:a16="http://schemas.microsoft.com/office/drawing/2014/main" id="{533FACA3-91F1-EAC6-1762-F77EDFD39ECD}"/>
              </a:ext>
            </a:extLst>
          </p:cNvPr>
          <p:cNvSpPr>
            <a:spLocks noGrp="1"/>
          </p:cNvSpPr>
          <p:nvPr>
            <p:ph idx="1"/>
          </p:nvPr>
        </p:nvSpPr>
        <p:spPr/>
        <p:txBody>
          <a:bodyPr vert="horz" lIns="91440" tIns="45720" rIns="91440" bIns="45720" rtlCol="0" anchor="t">
            <a:normAutofit/>
          </a:bodyPr>
          <a:lstStyle/>
          <a:p>
            <a:pPr lvl="1"/>
            <a:r>
              <a:rPr lang="en-US" dirty="0"/>
              <a:t>Each data item has either: </a:t>
            </a:r>
          </a:p>
          <a:p>
            <a:pPr lvl="3"/>
            <a:r>
              <a:rPr lang="en-US" dirty="0"/>
              <a:t>Codes with definitions, or</a:t>
            </a:r>
          </a:p>
          <a:p>
            <a:pPr lvl="3"/>
            <a:r>
              <a:rPr lang="en-US" dirty="0"/>
              <a:t>Reference to the codes and coding instructions.</a:t>
            </a:r>
            <a:br>
              <a:rPr lang="en-US" dirty="0"/>
            </a:br>
            <a:endParaRPr lang="en-US" dirty="0"/>
          </a:p>
          <a:p>
            <a:pPr lvl="1"/>
            <a:r>
              <a:rPr lang="en-US" dirty="0"/>
              <a:t>Source of Standard</a:t>
            </a:r>
          </a:p>
          <a:p>
            <a:pPr lvl="3"/>
            <a:r>
              <a:rPr lang="en-US" dirty="0"/>
              <a:t>Standard-setting agency</a:t>
            </a:r>
          </a:p>
          <a:p>
            <a:pPr marL="1840230" lvl="4" indent="-285750">
              <a:buFont typeface="Arial" panose="020B0604020202020204" pitchFamily="34" charset="0"/>
              <a:buChar char="•"/>
            </a:pPr>
            <a:r>
              <a:rPr lang="en-US" dirty="0"/>
              <a:t>Defines the codes, coding instructions and rules for a given tumor</a:t>
            </a:r>
          </a:p>
          <a:p>
            <a:pPr marL="1840230" lvl="4" indent="-285750">
              <a:buFont typeface="Arial" panose="020B0604020202020204" pitchFamily="34" charset="0"/>
              <a:buChar char="•"/>
            </a:pPr>
            <a:r>
              <a:rPr lang="en-US" dirty="0">
                <a:latin typeface="Minion Pro"/>
              </a:rPr>
              <a:t>Example: When the source of standard for a data item is SEER the codes section will refer to the SEER Coding Manual for the standard guidelines of the codes and coding instructions.</a:t>
            </a:r>
          </a:p>
        </p:txBody>
      </p:sp>
      <p:pic>
        <p:nvPicPr>
          <p:cNvPr id="4" name="Picture 2">
            <a:extLst>
              <a:ext uri="{FF2B5EF4-FFF2-40B4-BE49-F238E27FC236}">
                <a16:creationId xmlns:a16="http://schemas.microsoft.com/office/drawing/2014/main" id="{B9CD00F3-8A9E-78CA-ED1D-D02AC3EC47CE}"/>
              </a:ext>
            </a:extLst>
          </p:cNvPr>
          <p:cNvPicPr>
            <a:picLocks noChangeAspect="1" noChangeArrowheads="1"/>
          </p:cNvPicPr>
          <p:nvPr/>
        </p:nvPicPr>
        <p:blipFill rotWithShape="1">
          <a:blip r:embed="rId3"/>
          <a:srcRect l="2604" t="23141" r="-2604" b="20229"/>
          <a:stretch/>
        </p:blipFill>
        <p:spPr bwMode="auto">
          <a:xfrm>
            <a:off x="7719421" y="5840820"/>
            <a:ext cx="1088977" cy="616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2554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893BF-CE06-9305-6696-E6E9527CA3BA}"/>
              </a:ext>
            </a:extLst>
          </p:cNvPr>
          <p:cNvSpPr>
            <a:spLocks noGrp="1"/>
          </p:cNvSpPr>
          <p:nvPr>
            <p:ph type="title"/>
          </p:nvPr>
        </p:nvSpPr>
        <p:spPr/>
        <p:txBody>
          <a:bodyPr/>
          <a:lstStyle/>
          <a:p>
            <a:r>
              <a:rPr lang="en-US" dirty="0"/>
              <a:t>Coding Manuals</a:t>
            </a:r>
          </a:p>
        </p:txBody>
      </p:sp>
      <p:sp>
        <p:nvSpPr>
          <p:cNvPr id="3" name="Content Placeholder 2">
            <a:extLst>
              <a:ext uri="{FF2B5EF4-FFF2-40B4-BE49-F238E27FC236}">
                <a16:creationId xmlns:a16="http://schemas.microsoft.com/office/drawing/2014/main" id="{C8D58AE7-701F-75D9-35AB-DF76128C488E}"/>
              </a:ext>
            </a:extLst>
          </p:cNvPr>
          <p:cNvSpPr>
            <a:spLocks noGrp="1"/>
          </p:cNvSpPr>
          <p:nvPr>
            <p:ph idx="1"/>
          </p:nvPr>
        </p:nvSpPr>
        <p:spPr/>
        <p:txBody>
          <a:bodyPr/>
          <a:lstStyle/>
          <a:p>
            <a:pPr lvl="1">
              <a:spcAft>
                <a:spcPts val="0"/>
              </a:spcAft>
            </a:pPr>
            <a:r>
              <a:rPr lang="en-US" dirty="0"/>
              <a:t>CoC-Accredited Facility must follow:</a:t>
            </a:r>
          </a:p>
          <a:p>
            <a:pPr lvl="3"/>
            <a:r>
              <a:rPr lang="en-US" dirty="0"/>
              <a:t>Standards for Oncology Registry Entry (STORE)</a:t>
            </a:r>
          </a:p>
          <a:p>
            <a:pPr lvl="3">
              <a:spcAft>
                <a:spcPts val="600"/>
              </a:spcAft>
            </a:pPr>
            <a:r>
              <a:rPr lang="en-US" dirty="0"/>
              <a:t>State Central Registry Coding Manual</a:t>
            </a:r>
          </a:p>
          <a:p>
            <a:pPr lvl="1">
              <a:spcAft>
                <a:spcPts val="0"/>
              </a:spcAft>
            </a:pPr>
            <a:r>
              <a:rPr lang="en-US" dirty="0"/>
              <a:t>Non-COC-Accredited Facility must follow:</a:t>
            </a:r>
          </a:p>
          <a:p>
            <a:pPr lvl="3"/>
            <a:r>
              <a:rPr lang="en-US" dirty="0"/>
              <a:t>State Central Registry Coding Manual</a:t>
            </a:r>
          </a:p>
          <a:p>
            <a:endParaRPr lang="en-US" dirty="0"/>
          </a:p>
        </p:txBody>
      </p:sp>
      <p:pic>
        <p:nvPicPr>
          <p:cNvPr id="4" name="Picture 2">
            <a:extLst>
              <a:ext uri="{FF2B5EF4-FFF2-40B4-BE49-F238E27FC236}">
                <a16:creationId xmlns:a16="http://schemas.microsoft.com/office/drawing/2014/main" id="{9AE0B427-F035-8356-A2F3-3AF8CF6D5C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5342" y="4734953"/>
            <a:ext cx="1385211" cy="18398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3">
            <a:extLst>
              <a:ext uri="{FF2B5EF4-FFF2-40B4-BE49-F238E27FC236}">
                <a16:creationId xmlns:a16="http://schemas.microsoft.com/office/drawing/2014/main" id="{C0B978C6-22CE-5B7D-0F4A-69CEE68B6D2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85060" y="4751585"/>
            <a:ext cx="1452581" cy="1919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a:extLst>
              <a:ext uri="{FF2B5EF4-FFF2-40B4-BE49-F238E27FC236}">
                <a16:creationId xmlns:a16="http://schemas.microsoft.com/office/drawing/2014/main" id="{CA83638A-B343-1439-31BC-578105A6129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41718" y="4749209"/>
            <a:ext cx="1437393" cy="1797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5898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F35C9-EAE5-D410-AD01-682D5A931F85}"/>
              </a:ext>
            </a:extLst>
          </p:cNvPr>
          <p:cNvSpPr>
            <a:spLocks noGrp="1"/>
          </p:cNvSpPr>
          <p:nvPr>
            <p:ph type="title"/>
          </p:nvPr>
        </p:nvSpPr>
        <p:spPr/>
        <p:txBody>
          <a:bodyPr/>
          <a:lstStyle/>
          <a:p>
            <a:r>
              <a:rPr lang="en-US" dirty="0"/>
              <a:t>Standards for Oncology Registry Entry (STORE)</a:t>
            </a:r>
          </a:p>
        </p:txBody>
      </p:sp>
      <p:sp>
        <p:nvSpPr>
          <p:cNvPr id="3" name="Content Placeholder 2">
            <a:extLst>
              <a:ext uri="{FF2B5EF4-FFF2-40B4-BE49-F238E27FC236}">
                <a16:creationId xmlns:a16="http://schemas.microsoft.com/office/drawing/2014/main" id="{1FBF8A27-1A90-A9B0-5214-8E09735403E5}"/>
              </a:ext>
            </a:extLst>
          </p:cNvPr>
          <p:cNvSpPr>
            <a:spLocks noGrp="1"/>
          </p:cNvSpPr>
          <p:nvPr>
            <p:ph idx="1"/>
          </p:nvPr>
        </p:nvSpPr>
        <p:spPr/>
        <p:txBody>
          <a:bodyPr>
            <a:normAutofit/>
          </a:bodyPr>
          <a:lstStyle/>
          <a:p>
            <a:pPr lvl="1"/>
            <a:r>
              <a:rPr lang="en-US" dirty="0"/>
              <a:t>Developed by the Commission on Cancer (CoC)</a:t>
            </a:r>
          </a:p>
          <a:p>
            <a:pPr lvl="1"/>
            <a:r>
              <a:rPr lang="en-US" dirty="0"/>
              <a:t>Includes: </a:t>
            </a:r>
          </a:p>
          <a:p>
            <a:pPr lvl="3"/>
            <a:r>
              <a:rPr lang="en-US" dirty="0"/>
              <a:t>Required cases to be reported</a:t>
            </a:r>
          </a:p>
          <a:p>
            <a:pPr lvl="3"/>
            <a:r>
              <a:rPr lang="en-US" dirty="0"/>
              <a:t>Data Dictionary</a:t>
            </a:r>
          </a:p>
          <a:p>
            <a:pPr lvl="3"/>
            <a:r>
              <a:rPr lang="en-US" dirty="0"/>
              <a:t>Description</a:t>
            </a:r>
          </a:p>
          <a:p>
            <a:pPr lvl="3"/>
            <a:r>
              <a:rPr lang="en-US" dirty="0"/>
              <a:t>Rationale</a:t>
            </a:r>
          </a:p>
          <a:p>
            <a:pPr lvl="3"/>
            <a:r>
              <a:rPr lang="en-US" dirty="0"/>
              <a:t>Definition</a:t>
            </a:r>
          </a:p>
          <a:p>
            <a:pPr lvl="3"/>
            <a:r>
              <a:rPr lang="en-US" dirty="0"/>
              <a:t>Coding Instructions </a:t>
            </a:r>
          </a:p>
          <a:p>
            <a:pPr lvl="3"/>
            <a:r>
              <a:rPr lang="en-US" dirty="0"/>
              <a:t>Allowable codes</a:t>
            </a:r>
          </a:p>
          <a:p>
            <a:endParaRPr lang="en-US" dirty="0"/>
          </a:p>
          <a:p>
            <a:endParaRPr lang="en-US" dirty="0"/>
          </a:p>
          <a:p>
            <a:endParaRPr lang="en-US" dirty="0"/>
          </a:p>
          <a:p>
            <a:endParaRPr lang="en-US" dirty="0"/>
          </a:p>
        </p:txBody>
      </p:sp>
      <p:pic>
        <p:nvPicPr>
          <p:cNvPr id="4" name="Picture 2">
            <a:extLst>
              <a:ext uri="{FF2B5EF4-FFF2-40B4-BE49-F238E27FC236}">
                <a16:creationId xmlns:a16="http://schemas.microsoft.com/office/drawing/2014/main" id="{B4C59BC2-98C2-A8EA-5D26-36F3F6DA01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2869" y="4089396"/>
            <a:ext cx="1951517" cy="250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9364918"/>
      </p:ext>
    </p:extLst>
  </p:cSld>
  <p:clrMapOvr>
    <a:masterClrMapping/>
  </p:clrMapOvr>
</p:sld>
</file>

<file path=ppt/theme/theme1.xml><?xml version="1.0" encoding="utf-8"?>
<a:theme xmlns:a="http://schemas.openxmlformats.org/drawingml/2006/main" name="Office Theme">
  <a:themeElements>
    <a:clrScheme name="NCRA Registry">
      <a:dk1>
        <a:srgbClr val="000000"/>
      </a:dk1>
      <a:lt1>
        <a:srgbClr val="FFFFFF"/>
      </a:lt1>
      <a:dk2>
        <a:srgbClr val="506D7B"/>
      </a:dk2>
      <a:lt2>
        <a:srgbClr val="E0B524"/>
      </a:lt2>
      <a:accent1>
        <a:srgbClr val="962F58"/>
      </a:accent1>
      <a:accent2>
        <a:srgbClr val="56A3A5"/>
      </a:accent2>
      <a:accent3>
        <a:srgbClr val="246B2B"/>
      </a:accent3>
      <a:accent4>
        <a:srgbClr val="ED4624"/>
      </a:accent4>
      <a:accent5>
        <a:srgbClr val="0C4C61"/>
      </a:accent5>
      <a:accent6>
        <a:srgbClr val="B13428"/>
      </a:accent6>
      <a:hlink>
        <a:srgbClr val="716657"/>
      </a:hlink>
      <a:folHlink>
        <a:srgbClr val="FBDD00"/>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2F207FEFC38F64D94CE7B2FAA439BA6" ma:contentTypeVersion="16" ma:contentTypeDescription="Create a new document." ma:contentTypeScope="" ma:versionID="b91738d401015cb5bb8e730b20b9e1d3">
  <xsd:schema xmlns:xsd="http://www.w3.org/2001/XMLSchema" xmlns:xs="http://www.w3.org/2001/XMLSchema" xmlns:p="http://schemas.microsoft.com/office/2006/metadata/properties" xmlns:ns2="d6434c83-0255-46ef-a54d-be4537d18526" xmlns:ns3="0fcdeb9f-fe34-45d3-bf7e-6f45f3e47953" targetNamespace="http://schemas.microsoft.com/office/2006/metadata/properties" ma:root="true" ma:fieldsID="78060ed2ce8365e104bca1252d9ceff4" ns2:_="" ns3:_="">
    <xsd:import namespace="d6434c83-0255-46ef-a54d-be4537d18526"/>
    <xsd:import namespace="0fcdeb9f-fe34-45d3-bf7e-6f45f3e479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434c83-0255-46ef-a54d-be4537d185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60ee2a9-b1ca-491b-890d-1e313af4270b"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descrip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fcdeb9f-fe34-45d3-bf7e-6f45f3e47953"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fcc9377-5417-4b8d-b887-a6120e35a9f2}" ma:internalName="TaxCatchAll" ma:showField="CatchAllData" ma:web="0fcdeb9f-fe34-45d3-bf7e-6f45f3e47953">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6434c83-0255-46ef-a54d-be4537d18526">
      <Terms xmlns="http://schemas.microsoft.com/office/infopath/2007/PartnerControls"/>
    </lcf76f155ced4ddcb4097134ff3c332f>
    <TaxCatchAll xmlns="0fcdeb9f-fe34-45d3-bf7e-6f45f3e47953" xsi:nil="true"/>
  </documentManagement>
</p:properties>
</file>

<file path=customXml/itemProps1.xml><?xml version="1.0" encoding="utf-8"?>
<ds:datastoreItem xmlns:ds="http://schemas.openxmlformats.org/officeDocument/2006/customXml" ds:itemID="{FEB5AE5D-E6AB-4930-8EB1-5C09565F7C58}">
  <ds:schemaRefs>
    <ds:schemaRef ds:uri="http://schemas.microsoft.com/sharepoint/v3/contenttype/forms"/>
  </ds:schemaRefs>
</ds:datastoreItem>
</file>

<file path=customXml/itemProps2.xml><?xml version="1.0" encoding="utf-8"?>
<ds:datastoreItem xmlns:ds="http://schemas.openxmlformats.org/officeDocument/2006/customXml" ds:itemID="{05E5BDF7-0A4A-4453-AE75-152AE6F90590}"/>
</file>

<file path=customXml/itemProps3.xml><?xml version="1.0" encoding="utf-8"?>
<ds:datastoreItem xmlns:ds="http://schemas.openxmlformats.org/officeDocument/2006/customXml" ds:itemID="{DD01FE0B-4244-45DF-86B9-48579B1F9AC4}">
  <ds:schemaRefs>
    <ds:schemaRef ds:uri="http://schemas.microsoft.com/office/2006/metadata/properties"/>
    <ds:schemaRef ds:uri="http://schemas.microsoft.com/office/infopath/2007/PartnerControls"/>
    <ds:schemaRef ds:uri="d6434c83-0255-46ef-a54d-be4537d18526"/>
    <ds:schemaRef ds:uri="0fcdeb9f-fe34-45d3-bf7e-6f45f3e47953"/>
  </ds:schemaRefs>
</ds:datastoreItem>
</file>

<file path=docProps/app.xml><?xml version="1.0" encoding="utf-8"?>
<Properties xmlns="http://schemas.openxmlformats.org/officeDocument/2006/extended-properties" xmlns:vt="http://schemas.openxmlformats.org/officeDocument/2006/docPropsVTypes">
  <Template>Office Theme</Template>
  <TotalTime>758</TotalTime>
  <Words>3161</Words>
  <Application>Microsoft Office PowerPoint</Application>
  <PresentationFormat>On-screen Show (4:3)</PresentationFormat>
  <Paragraphs>232</Paragraphs>
  <Slides>21</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Aptos</vt:lpstr>
      <vt:lpstr>Aptos Black</vt:lpstr>
      <vt:lpstr>Aptos ExtraBold</vt:lpstr>
      <vt:lpstr>Arial</vt:lpstr>
      <vt:lpstr>Cambria</vt:lpstr>
      <vt:lpstr>Courier New</vt:lpstr>
      <vt:lpstr>Minion Pro</vt:lpstr>
      <vt:lpstr>Office Theme</vt:lpstr>
      <vt:lpstr>PowerPoint Presentation</vt:lpstr>
      <vt:lpstr>Objectives</vt:lpstr>
      <vt:lpstr>Standard Setters</vt:lpstr>
      <vt:lpstr>Standards for Data Collection</vt:lpstr>
      <vt:lpstr>Medical Coding versus Cancer Registry</vt:lpstr>
      <vt:lpstr>NAACCR Data Standards  and Data Dictionary</vt:lpstr>
      <vt:lpstr>Data Dictionary:  Codes and Coding Rules</vt:lpstr>
      <vt:lpstr>Coding Manuals</vt:lpstr>
      <vt:lpstr>Standards for Oncology Registry Entry (STORE)</vt:lpstr>
      <vt:lpstr>Solid Tumor Rules</vt:lpstr>
      <vt:lpstr>ICD-O-3.2 Excel Table</vt:lpstr>
      <vt:lpstr>ICD-O-3.2 Update</vt:lpstr>
      <vt:lpstr>Hematopoietic and Lymphoid Neoplasm Database and Manual</vt:lpstr>
      <vt:lpstr>SEER Summary Stage</vt:lpstr>
      <vt:lpstr>Extent of Disease (EOD)</vt:lpstr>
      <vt:lpstr>AJCC Cancer Staging System</vt:lpstr>
      <vt:lpstr>Site-Specific Data Item (SSDI) Manual</vt:lpstr>
      <vt:lpstr>Grade Coding Instructions and Tables</vt:lpstr>
      <vt:lpstr>SEER*Rx Interactive  Antineoplastic Drugs Database</vt:lpstr>
      <vt:lpstr>Key Points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Lucy Pope</dc:creator>
  <cp:lastModifiedBy>Lori Swain</cp:lastModifiedBy>
  <cp:revision>98</cp:revision>
  <dcterms:created xsi:type="dcterms:W3CDTF">2024-11-18T18:14:04Z</dcterms:created>
  <dcterms:modified xsi:type="dcterms:W3CDTF">2025-04-21T16:47:34Z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0x01010082F207FEFC38F64D94CE7B2FAA439BA6</vt:lpwstr>
  </property>
  <property fmtid="{D5CDD505-2E9C-101B-9397-08002B2CF9AE}" pid="3" name="MediaServiceImageTags">
    <vt:lpwstr/>
  </property>
</Properties>
</file>